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08" r:id="rId1"/>
  </p:sldMasterIdLst>
  <p:notesMasterIdLst>
    <p:notesMasterId r:id="rId7"/>
  </p:notesMasterIdLst>
  <p:sldIdLst>
    <p:sldId id="2702" r:id="rId2"/>
    <p:sldId id="2703" r:id="rId3"/>
    <p:sldId id="2704" r:id="rId4"/>
    <p:sldId id="2696" r:id="rId5"/>
    <p:sldId id="2695" r:id="rId6"/>
  </p:sldIdLst>
  <p:sldSz cx="6858000" cy="9864725"/>
  <p:notesSz cx="6807200" cy="9939338"/>
  <p:custDataLst>
    <p:tags r:id="rId8"/>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a:srgbClr val="D9D9D9"/>
    <a:srgbClr val="F2F2F2"/>
    <a:srgbClr val="D4DBE3"/>
    <a:srgbClr val="FDF5F5"/>
    <a:srgbClr val="DA6B6B"/>
    <a:srgbClr val="F7DDDD"/>
    <a:srgbClr val="3E4D60"/>
    <a:srgbClr val="44546A"/>
    <a:srgbClr val="F9F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D4931-5129-4612-BAEE-CCB377453D05}" v="3" dt="2025-02-13T08:08:35.773"/>
    <p1510:client id="{A9732E28-1214-4377-ABE8-970131F52FA6}" v="3" dt="2025-02-13T11:31:30.113"/>
    <p1510:client id="{D179D971-E015-4405-801E-E69252E6D12E}" v="22" dt="2025-02-12T12:31:28.858"/>
  </p1510:revLst>
</p1510:revInfo>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293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50376" cy="498966"/>
          </a:xfrm>
          <a:prstGeom prst="rect">
            <a:avLst/>
          </a:prstGeom>
        </p:spPr>
        <p:txBody>
          <a:bodyPr vert="horz" lIns="92205" tIns="46103" rIns="92205" bIns="461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5" cy="498966"/>
          </a:xfrm>
          <a:prstGeom prst="rect">
            <a:avLst/>
          </a:prstGeom>
        </p:spPr>
        <p:txBody>
          <a:bodyPr vert="horz" lIns="92205" tIns="46103" rIns="92205" bIns="46103" rtlCol="0"/>
          <a:lstStyle>
            <a:lvl1pPr algn="r">
              <a:defRPr sz="1200"/>
            </a:lvl1pPr>
          </a:lstStyle>
          <a:p>
            <a:fld id="{AAE2C4BB-DD5D-4EF0-8811-528209874544}"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2238375" y="1243013"/>
            <a:ext cx="2330450" cy="3352800"/>
          </a:xfrm>
          <a:prstGeom prst="rect">
            <a:avLst/>
          </a:prstGeom>
          <a:noFill/>
          <a:ln w="12700">
            <a:solidFill>
              <a:prstClr val="black"/>
            </a:solidFill>
          </a:ln>
        </p:spPr>
        <p:txBody>
          <a:bodyPr vert="horz" lIns="92205" tIns="46103" rIns="92205" bIns="46103" rtlCol="0" anchor="ctr"/>
          <a:lstStyle/>
          <a:p>
            <a:endParaRPr lang="ja-JP" altLang="en-US"/>
          </a:p>
        </p:txBody>
      </p:sp>
      <p:sp>
        <p:nvSpPr>
          <p:cNvPr id="5" name="ノート プレースホルダー 4"/>
          <p:cNvSpPr>
            <a:spLocks noGrp="1"/>
          </p:cNvSpPr>
          <p:nvPr>
            <p:ph type="body" sz="quarter" idx="3"/>
          </p:nvPr>
        </p:nvSpPr>
        <p:spPr>
          <a:xfrm>
            <a:off x="680243" y="4783358"/>
            <a:ext cx="5446723" cy="3913364"/>
          </a:xfrm>
          <a:prstGeom prst="rect">
            <a:avLst/>
          </a:prstGeom>
        </p:spPr>
        <p:txBody>
          <a:bodyPr vert="horz" lIns="92205" tIns="46103" rIns="92205" bIns="461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4"/>
            <a:ext cx="2950376" cy="498966"/>
          </a:xfrm>
          <a:prstGeom prst="rect">
            <a:avLst/>
          </a:prstGeom>
        </p:spPr>
        <p:txBody>
          <a:bodyPr vert="horz" lIns="92205" tIns="46103" rIns="92205" bIns="461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4"/>
            <a:ext cx="2950375" cy="498966"/>
          </a:xfrm>
          <a:prstGeom prst="rect">
            <a:avLst/>
          </a:prstGeom>
        </p:spPr>
        <p:txBody>
          <a:bodyPr vert="horz" lIns="92205" tIns="46103" rIns="92205" bIns="46103"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1"/>
            </p:custDataLst>
            <p:extLst>
              <p:ext uri="{D42A27DB-BD31-4B8C-83A1-F6EECF244321}">
                <p14:modId xmlns:p14="http://schemas.microsoft.com/office/powerpoint/2010/main" val="1227890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6" name="テキスト プレースホルダー 5"/>
          <p:cNvSpPr>
            <a:spLocks noGrp="1"/>
          </p:cNvSpPr>
          <p:nvPr>
            <p:ph type="body" sz="quarter" idx="12"/>
          </p:nvPr>
        </p:nvSpPr>
        <p:spPr bwMode="gray">
          <a:xfrm>
            <a:off x="1316770" y="3405997"/>
            <a:ext cx="4224462" cy="3578228"/>
          </a:xfrm>
          <a:prstGeom prst="rect">
            <a:avLst/>
          </a:prstGeom>
        </p:spPr>
        <p:txBody>
          <a:bodyPr/>
          <a:lstStyle>
            <a:lvl1pPr>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1523995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68936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基本版） タイトルのみ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1523995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7419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表紙_DT">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165060" y="2123359"/>
            <a:ext cx="2527885" cy="5252254"/>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図を追加</a:t>
            </a:r>
            <a:endParaRPr lang="en-GB"/>
          </a:p>
        </p:txBody>
      </p:sp>
      <p:sp>
        <p:nvSpPr>
          <p:cNvPr id="10" name="テキスト プレースホルダー 9"/>
          <p:cNvSpPr>
            <a:spLocks noGrp="1"/>
          </p:cNvSpPr>
          <p:nvPr>
            <p:ph type="body" sz="quarter" idx="12" hasCustomPrompt="1"/>
          </p:nvPr>
        </p:nvSpPr>
        <p:spPr bwMode="gray">
          <a:xfrm>
            <a:off x="3536950" y="265688"/>
            <a:ext cx="3132138" cy="973527"/>
          </a:xfrm>
          <a:prstGeom prst="rect">
            <a:avLst/>
          </a:prstGeom>
        </p:spPr>
        <p:txBody>
          <a:bodyPr lIns="0">
            <a:normAutofit/>
          </a:bodyPr>
          <a:lstStyle>
            <a:lvl1pPr algn="r">
              <a:lnSpc>
                <a:spcPct val="100000"/>
              </a:lnSpc>
              <a:spcBef>
                <a:spcPts val="0"/>
              </a:spcBef>
              <a:defRPr sz="1517">
                <a:latin typeface="Meiryo UI" panose="020B0604030504040204" pitchFamily="50" charset="-128"/>
                <a:ea typeface="Meiryo UI" panose="020B0604030504040204" pitchFamily="50" charset="-128"/>
              </a:defRPr>
            </a:lvl1pPr>
            <a:lvl2pPr>
              <a:defRPr sz="1517"/>
            </a:lvl2pPr>
            <a:lvl3pPr>
              <a:defRPr sz="1517"/>
            </a:lvl3pPr>
            <a:lvl4pPr>
              <a:defRPr sz="1517"/>
            </a:lvl4pPr>
            <a:lvl5pPr>
              <a:defRPr sz="1517"/>
            </a:lvl5pPr>
          </a:lstStyle>
          <a:p>
            <a:pPr lvl="0"/>
            <a:r>
              <a:rPr kumimoji="1" lang="ja-JP" altLang="en-US"/>
              <a:t>クライアント社名</a:t>
            </a:r>
          </a:p>
        </p:txBody>
      </p:sp>
    </p:spTree>
    <p:extLst>
      <p:ext uri="{BB962C8B-B14F-4D97-AF65-F5344CB8AC3E}">
        <p14:creationId xmlns:p14="http://schemas.microsoft.com/office/powerpoint/2010/main" val="6020324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目次">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38143222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528" imgH="528" progId="TCLayout.ActiveDocument.1">
                  <p:embed/>
                </p:oleObj>
              </mc:Choice>
              <mc:Fallback>
                <p:oleObj name="think-cell スライド" r:id="rId3" imgW="528" imgH="528"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1" name="テキスト プレースホルダー 28">
            <a:extLst>
              <a:ext uri="{FF2B5EF4-FFF2-40B4-BE49-F238E27FC236}">
                <a16:creationId xmlns:a16="http://schemas.microsoft.com/office/drawing/2014/main" id="{3EBE25AD-8E3B-4EFF-895C-C7FC8DCBAD71}"/>
              </a:ext>
            </a:extLst>
          </p:cNvPr>
          <p:cNvSpPr>
            <a:spLocks noGrp="1"/>
          </p:cNvSpPr>
          <p:nvPr>
            <p:ph type="body" sz="quarter" idx="22" hasCustomPrompt="1"/>
          </p:nvPr>
        </p:nvSpPr>
        <p:spPr>
          <a:xfrm>
            <a:off x="0" y="2227"/>
            <a:ext cx="6858000" cy="252000"/>
          </a:xfrm>
          <a:prstGeom prst="rect">
            <a:avLst/>
          </a:prstGeom>
          <a:solidFill>
            <a:schemeClr val="tx1">
              <a:lumMod val="75000"/>
              <a:lumOff val="25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lvl1pPr marL="174625" indent="0">
              <a:defRPr lang="ja-JP" altLang="en-US" sz="1200" b="1" dirty="0">
                <a:solidFill>
                  <a:schemeClr val="bg1"/>
                </a:solidFill>
                <a:latin typeface="Meiryo UI" panose="020B0604030504040204" pitchFamily="50" charset="-128"/>
                <a:ea typeface="Meiryo UI" panose="020B0604030504040204" pitchFamily="50" charset="-128"/>
                <a:cs typeface="Arial" charset="0"/>
              </a:defRPr>
            </a:lvl1pPr>
          </a:lstStyle>
          <a:p>
            <a:pPr lvl="0" fontAlgn="base">
              <a:spcBef>
                <a:spcPct val="0"/>
              </a:spcBef>
              <a:spcAft>
                <a:spcPct val="0"/>
              </a:spcAft>
              <a:buFont typeface="Wingdings 2" pitchFamily="18" charset="2"/>
            </a:pPr>
            <a:r>
              <a:rPr kumimoji="1" lang="ja-JP" altLang="en-US"/>
              <a:t>目次</a:t>
            </a:r>
          </a:p>
        </p:txBody>
      </p:sp>
    </p:spTree>
    <p:extLst>
      <p:ext uri="{BB962C8B-B14F-4D97-AF65-F5344CB8AC3E}">
        <p14:creationId xmlns:p14="http://schemas.microsoft.com/office/powerpoint/2010/main" val="206506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7"/>
            </p:custDataLst>
            <p:extLst>
              <p:ext uri="{D42A27DB-BD31-4B8C-83A1-F6EECF244321}">
                <p14:modId xmlns:p14="http://schemas.microsoft.com/office/powerpoint/2010/main" val="22542297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8" imgW="528" imgH="528" progId="TCLayout.ActiveDocument.1">
                  <p:embed/>
                </p:oleObj>
              </mc:Choice>
              <mc:Fallback>
                <p:oleObj name="think-cell スライド" r:id="rId8" imgW="528" imgH="528" progId="TCLayout.ActiveDocument.1">
                  <p:embed/>
                  <p:pic>
                    <p:nvPicPr>
                      <p:cNvPr id="4" name="オブジェクト 3" hidden="1"/>
                      <p:cNvPicPr/>
                      <p:nvPr/>
                    </p:nvPicPr>
                    <p:blipFill>
                      <a:blip r:embed="rId9"/>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2" r:id="rId1"/>
    <p:sldLayoutId id="2147483936" r:id="rId2"/>
    <p:sldLayoutId id="2147483976" r:id="rId3"/>
    <p:sldLayoutId id="2147483977" r:id="rId4"/>
    <p:sldLayoutId id="2147483978" r:id="rId5"/>
  </p:sldLayoutIdLst>
  <p:hf hdr="0" ftr="0" dt="0"/>
  <p:txStyles>
    <p:titleStyle>
      <a:lvl1pPr algn="l" defTabSz="682887" rtl="0" eaLnBrk="1" latinLnBrk="0" hangingPunct="1">
        <a:spcBef>
          <a:spcPct val="0"/>
        </a:spcBef>
        <a:buNone/>
        <a:defRPr kumimoji="1" sz="1379" b="1" kern="1200">
          <a:solidFill>
            <a:schemeClr val="tx1"/>
          </a:solidFill>
          <a:latin typeface="+mj-lt"/>
          <a:ea typeface="+mj-ea"/>
          <a:cs typeface="+mj-cs"/>
        </a:defRPr>
      </a:lvl1pPr>
    </p:titleStyle>
    <p:bodyStyle>
      <a:lvl1pPr marL="0" marR="0" indent="0" algn="l" defTabSz="682887" rtl="0" eaLnBrk="1" fontAlgn="auto" latinLnBrk="0" hangingPunct="1">
        <a:lnSpc>
          <a:spcPct val="106000"/>
        </a:lnSpc>
        <a:spcBef>
          <a:spcPts val="728"/>
        </a:spcBef>
        <a:spcAft>
          <a:spcPts val="0"/>
        </a:spcAft>
        <a:buClrTx/>
        <a:buSzPct val="100000"/>
        <a:buFont typeface="Arial" panose="020B0604020202020204" pitchFamily="34" charset="0"/>
        <a:buNone/>
        <a:tabLst/>
        <a:defRPr kumimoji="1" sz="828" b="0" kern="1200">
          <a:solidFill>
            <a:schemeClr val="tx1"/>
          </a:solidFill>
          <a:latin typeface="+mn-lt"/>
          <a:ea typeface="+mn-ea"/>
          <a:cs typeface="+mn-cs"/>
        </a:defRPr>
      </a:lvl1pPr>
      <a:lvl2pPr marL="119127" marR="0" indent="-119127" algn="l" defTabSz="682887" rtl="0" eaLnBrk="1" fontAlgn="auto" latinLnBrk="0" hangingPunct="1">
        <a:lnSpc>
          <a:spcPct val="106000"/>
        </a:lnSpc>
        <a:spcBef>
          <a:spcPts val="728"/>
        </a:spcBef>
        <a:spcAft>
          <a:spcPts val="0"/>
        </a:spcAft>
        <a:buClrTx/>
        <a:buSzPct val="100000"/>
        <a:buFont typeface="Wingdings" panose="05000000000000000000" pitchFamily="2" charset="2"/>
        <a:buChar char="n"/>
        <a:tabLst/>
        <a:defRPr kumimoji="1" lang="en-US" sz="828" b="0" kern="1200" dirty="0" smtClean="0">
          <a:solidFill>
            <a:schemeClr val="tx1"/>
          </a:solidFill>
          <a:latin typeface="+mn-lt"/>
          <a:ea typeface="+mn-ea"/>
          <a:cs typeface="+mn-cs"/>
        </a:defRPr>
      </a:lvl2pPr>
      <a:lvl3pPr marL="238254" marR="0" indent="-119127" algn="l" defTabSz="682887" rtl="0" eaLnBrk="1" fontAlgn="auto" latinLnBrk="0" hangingPunct="1">
        <a:lnSpc>
          <a:spcPct val="106000"/>
        </a:lnSpc>
        <a:spcBef>
          <a:spcPts val="331"/>
        </a:spcBef>
        <a:spcAft>
          <a:spcPts val="0"/>
        </a:spcAft>
        <a:buClrTx/>
        <a:buSzPct val="100000"/>
        <a:buFont typeface="Wingdings" panose="05000000000000000000" pitchFamily="2" charset="2"/>
        <a:buChar char="Ø"/>
        <a:tabLst/>
        <a:defRPr kumimoji="1" lang="en-US" sz="828" b="0" kern="1200" dirty="0" smtClean="0">
          <a:solidFill>
            <a:schemeClr val="tx1"/>
          </a:solidFill>
          <a:latin typeface="+mn-lt"/>
          <a:ea typeface="+mn-ea"/>
          <a:cs typeface="+mn-cs"/>
        </a:defRPr>
      </a:lvl3pPr>
      <a:lvl4pPr marL="357381" marR="0" indent="-119127" algn="l" defTabSz="682887" rtl="0" eaLnBrk="1" fontAlgn="auto" latinLnBrk="0" hangingPunct="1">
        <a:lnSpc>
          <a:spcPct val="106000"/>
        </a:lnSpc>
        <a:spcBef>
          <a:spcPts val="165"/>
        </a:spcBef>
        <a:spcAft>
          <a:spcPts val="0"/>
        </a:spcAft>
        <a:buClrTx/>
        <a:buSzPct val="100000"/>
        <a:buFont typeface="Arial" panose="020B0604020202020204" pitchFamily="34" charset="0"/>
        <a:buChar char="•"/>
        <a:tabLst/>
        <a:defRPr kumimoji="1" lang="en-US" sz="828" b="0" kern="1200" baseline="0" dirty="0" smtClean="0">
          <a:solidFill>
            <a:schemeClr val="tx1"/>
          </a:solidFill>
          <a:latin typeface="+mn-lt"/>
          <a:ea typeface="+mn-ea"/>
          <a:cs typeface="+mn-cs"/>
        </a:defRPr>
      </a:lvl4pPr>
      <a:lvl5pPr marL="397903" indent="-131738" algn="l" defTabSz="596341" rtl="0" eaLnBrk="1" latinLnBrk="0" hangingPunct="1">
        <a:spcBef>
          <a:spcPts val="0"/>
        </a:spcBef>
        <a:spcAft>
          <a:spcPts val="747"/>
        </a:spcAft>
        <a:buClrTx/>
        <a:buSzPct val="100000"/>
        <a:buFont typeface="Verdana" panose="020B0604030504040204" pitchFamily="34" charset="0"/>
        <a:buChar char="−"/>
        <a:tabLst/>
        <a:defRPr kumimoji="1" lang="en-US" sz="822" kern="1200" baseline="0" dirty="0" smtClean="0">
          <a:solidFill>
            <a:schemeClr val="tx1"/>
          </a:solidFill>
          <a:latin typeface="+mn-lt"/>
          <a:ea typeface="+mn-ea"/>
          <a:cs typeface="+mn-cs"/>
        </a:defRPr>
      </a:lvl5pPr>
      <a:lvl6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6pPr>
      <a:lvl7pPr marL="397903" indent="-131738" algn="l" defTabSz="682887" rtl="0" eaLnBrk="1" latinLnBrk="0" hangingPunct="1">
        <a:spcBef>
          <a:spcPts val="0"/>
        </a:spcBef>
        <a:spcAft>
          <a:spcPts val="747"/>
        </a:spcAft>
        <a:buFont typeface="Verdana" panose="020B0604030504040204" pitchFamily="34" charset="0"/>
        <a:buChar char="−"/>
        <a:defRPr kumimoji="1" sz="896" kern="1200">
          <a:solidFill>
            <a:schemeClr val="tx1"/>
          </a:solidFill>
          <a:latin typeface="+mn-lt"/>
          <a:ea typeface="+mn-ea"/>
          <a:cs typeface="+mn-cs"/>
        </a:defRPr>
      </a:lvl7pPr>
      <a:lvl8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8pPr>
      <a:lvl9pPr marL="397903" indent="-131738" algn="l" defTabSz="682887" rtl="0" eaLnBrk="1" latinLnBrk="0" hangingPunct="1">
        <a:spcBef>
          <a:spcPts val="0"/>
        </a:spcBef>
        <a:spcAft>
          <a:spcPts val="747"/>
        </a:spcAft>
        <a:buFont typeface="Verdana" panose="020B0604030504040204" pitchFamily="34" charset="0"/>
        <a:buChar char="−"/>
        <a:defRPr kumimoji="1" sz="896" kern="1200" baseline="0">
          <a:solidFill>
            <a:schemeClr val="tx1"/>
          </a:solidFill>
          <a:latin typeface="+mn-lt"/>
          <a:ea typeface="+mn-ea"/>
          <a:cs typeface="+mn-cs"/>
        </a:defRPr>
      </a:lvl9pPr>
    </p:bodyStyle>
    <p:otherStyle>
      <a:defPPr>
        <a:defRPr lang="en-US"/>
      </a:defPPr>
      <a:lvl1pPr marL="0" algn="l" defTabSz="682887" rtl="0" eaLnBrk="1" latinLnBrk="0" hangingPunct="1">
        <a:defRPr kumimoji="1" sz="1344" kern="1200">
          <a:solidFill>
            <a:schemeClr val="tx1"/>
          </a:solidFill>
          <a:latin typeface="+mn-lt"/>
          <a:ea typeface="+mn-ea"/>
          <a:cs typeface="+mn-cs"/>
        </a:defRPr>
      </a:lvl1pPr>
      <a:lvl2pPr marL="341444" algn="l" defTabSz="682887" rtl="0" eaLnBrk="1" latinLnBrk="0" hangingPunct="1">
        <a:defRPr kumimoji="1" sz="1344" kern="1200">
          <a:solidFill>
            <a:schemeClr val="tx1"/>
          </a:solidFill>
          <a:latin typeface="+mn-lt"/>
          <a:ea typeface="+mn-ea"/>
          <a:cs typeface="+mn-cs"/>
        </a:defRPr>
      </a:lvl2pPr>
      <a:lvl3pPr marL="682887" algn="l" defTabSz="682887" rtl="0" eaLnBrk="1" latinLnBrk="0" hangingPunct="1">
        <a:defRPr kumimoji="1" sz="1344" kern="1200">
          <a:solidFill>
            <a:schemeClr val="tx1"/>
          </a:solidFill>
          <a:latin typeface="+mn-lt"/>
          <a:ea typeface="+mn-ea"/>
          <a:cs typeface="+mn-cs"/>
        </a:defRPr>
      </a:lvl3pPr>
      <a:lvl4pPr marL="1024331" algn="l" defTabSz="682887" rtl="0" eaLnBrk="1" latinLnBrk="0" hangingPunct="1">
        <a:defRPr kumimoji="1" sz="1344" kern="1200">
          <a:solidFill>
            <a:schemeClr val="tx1"/>
          </a:solidFill>
          <a:latin typeface="+mn-lt"/>
          <a:ea typeface="+mn-ea"/>
          <a:cs typeface="+mn-cs"/>
        </a:defRPr>
      </a:lvl4pPr>
      <a:lvl5pPr marL="1365774" algn="l" defTabSz="682887" rtl="0" eaLnBrk="1" latinLnBrk="0" hangingPunct="1">
        <a:defRPr kumimoji="1" sz="1344" kern="1200">
          <a:solidFill>
            <a:schemeClr val="tx1"/>
          </a:solidFill>
          <a:latin typeface="+mn-lt"/>
          <a:ea typeface="+mn-ea"/>
          <a:cs typeface="+mn-cs"/>
        </a:defRPr>
      </a:lvl5pPr>
      <a:lvl6pPr marL="1707218" algn="l" defTabSz="682887" rtl="0" eaLnBrk="1" latinLnBrk="0" hangingPunct="1">
        <a:defRPr kumimoji="1" sz="1344" kern="1200">
          <a:solidFill>
            <a:schemeClr val="tx1"/>
          </a:solidFill>
          <a:latin typeface="+mn-lt"/>
          <a:ea typeface="+mn-ea"/>
          <a:cs typeface="+mn-cs"/>
        </a:defRPr>
      </a:lvl6pPr>
      <a:lvl7pPr marL="2048661" algn="l" defTabSz="682887" rtl="0" eaLnBrk="1" latinLnBrk="0" hangingPunct="1">
        <a:defRPr kumimoji="1" sz="1344" kern="1200">
          <a:solidFill>
            <a:schemeClr val="tx1"/>
          </a:solidFill>
          <a:latin typeface="+mn-lt"/>
          <a:ea typeface="+mn-ea"/>
          <a:cs typeface="+mn-cs"/>
        </a:defRPr>
      </a:lvl7pPr>
      <a:lvl8pPr marL="2390104" algn="l" defTabSz="682887" rtl="0" eaLnBrk="1" latinLnBrk="0" hangingPunct="1">
        <a:defRPr kumimoji="1" sz="1344" kern="1200">
          <a:solidFill>
            <a:schemeClr val="tx1"/>
          </a:solidFill>
          <a:latin typeface="+mn-lt"/>
          <a:ea typeface="+mn-ea"/>
          <a:cs typeface="+mn-cs"/>
        </a:defRPr>
      </a:lvl8pPr>
      <a:lvl9pPr marL="2731548" algn="l" defTabSz="682887" rtl="0" eaLnBrk="1" latinLnBrk="0" hangingPunct="1">
        <a:defRPr kumimoji="1" sz="1344" kern="1200">
          <a:solidFill>
            <a:schemeClr val="tx1"/>
          </a:solidFill>
          <a:latin typeface="+mn-lt"/>
          <a:ea typeface="+mn-ea"/>
          <a:cs typeface="+mn-cs"/>
        </a:defRPr>
      </a:lvl9pPr>
    </p:otherStyle>
  </p:txStyles>
  <p:extLst>
    <p:ext uri="{27BBF7A9-308A-43DC-89C8-2F10F3537804}">
      <p15:sldGuideLst xmlns:p15="http://schemas.microsoft.com/office/powerpoint/2012/main">
        <p15:guide id="0" pos="2160" userDrawn="1">
          <p15:clr>
            <a:srgbClr val="A4A3A4"/>
          </p15:clr>
        </p15:guide>
        <p15:guide id="1" orient="horz" pos="159" userDrawn="1">
          <p15:clr>
            <a:srgbClr val="A4A3A4"/>
          </p15:clr>
        </p15:guide>
        <p15:guide id="2" pos="2082" userDrawn="1">
          <p15:clr>
            <a:srgbClr val="A4A3A4"/>
          </p15:clr>
        </p15:guide>
        <p15:guide id="3" pos="2238" userDrawn="1">
          <p15:clr>
            <a:srgbClr val="A4A3A4"/>
          </p15:clr>
        </p15:guide>
        <p15:guide id="4" pos="4201" userDrawn="1">
          <p15:clr>
            <a:srgbClr val="A4A3A4"/>
          </p15:clr>
        </p15:guide>
        <p15:guide id="5" pos="119" userDrawn="1">
          <p15:clr>
            <a:srgbClr val="A4A3A4"/>
          </p15:clr>
        </p15:guide>
        <p15:guide id="6" orient="horz" pos="590" userDrawn="1">
          <p15:clr>
            <a:srgbClr val="A4A3A4"/>
          </p15:clr>
        </p15:guide>
        <p15:guide id="8" orient="horz" pos="309" userDrawn="1">
          <p15:clr>
            <a:srgbClr val="A4A3A4"/>
          </p15:clr>
        </p15:guide>
        <p15:guide id="9" orient="horz" pos="5829" userDrawn="1">
          <p15:clr>
            <a:srgbClr val="A4A3A4"/>
          </p15:clr>
        </p15:guide>
        <p15:guide id="10" orient="horz" pos="5978" userDrawn="1">
          <p15:clr>
            <a:srgbClr val="A4A3A4"/>
          </p15:clr>
        </p15:guide>
        <p15:guide id="11" orient="horz" pos="6101"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a:extLst>
              <a:ext uri="{FF2B5EF4-FFF2-40B4-BE49-F238E27FC236}">
                <a16:creationId xmlns:a16="http://schemas.microsoft.com/office/drawing/2014/main" id="{F7C1690C-9152-731A-886A-04A4A5F6121F}"/>
              </a:ext>
            </a:extLst>
          </p:cNvPr>
          <p:cNvCxnSpPr/>
          <p:nvPr/>
        </p:nvCxnSpPr>
        <p:spPr>
          <a:xfrm>
            <a:off x="171718" y="281420"/>
            <a:ext cx="6524701" cy="0"/>
          </a:xfrm>
          <a:prstGeom prst="line">
            <a:avLst/>
          </a:prstGeom>
          <a:ln w="76200">
            <a:solidFill>
              <a:schemeClr val="accent6">
                <a:alpha val="58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63E481BB-FD91-36F1-317B-C5C53AF7CDBE}"/>
              </a:ext>
            </a:extLst>
          </p:cNvPr>
          <p:cNvSpPr/>
          <p:nvPr/>
        </p:nvSpPr>
        <p:spPr bwMode="gray">
          <a:xfrm>
            <a:off x="1876734" y="70684"/>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a:t>
            </a:r>
            <a:r>
              <a:rPr kumimoji="1" lang="ja-JP" altLang="en-US" sz="1400" b="1">
                <a:latin typeface="Yu Gothic UI"/>
                <a:ea typeface="Yu Gothic UI"/>
                <a:cs typeface="Arial"/>
              </a:rPr>
              <a:t>地域一体型</a:t>
            </a:r>
            <a:r>
              <a:rPr kumimoji="1" lang="en-US" altLang="ja-JP" sz="1400" b="1">
                <a:latin typeface="Yu Gothic UI"/>
                <a:ea typeface="Yu Gothic UI"/>
                <a:cs typeface="Arial"/>
              </a:rPr>
              <a:t>】</a:t>
            </a:r>
            <a:r>
              <a:rPr kumimoji="1" lang="ja-JP" altLang="en-US" sz="1400" b="1">
                <a:latin typeface="Yu Gothic UI"/>
                <a:ea typeface="Yu Gothic UI"/>
                <a:cs typeface="Arial"/>
              </a:rPr>
              <a:t>様式</a:t>
            </a:r>
            <a:r>
              <a:rPr kumimoji="1" lang="en-US" altLang="ja-JP" sz="1400" b="1">
                <a:latin typeface="Yu Gothic UI"/>
                <a:ea typeface="Yu Gothic UI"/>
                <a:cs typeface="Arial"/>
              </a:rPr>
              <a:t>2_</a:t>
            </a:r>
            <a:r>
              <a:rPr kumimoji="1" lang="ja-JP" altLang="en-US" sz="1400" b="1">
                <a:latin typeface="Yu Gothic UI"/>
                <a:ea typeface="Yu Gothic UI"/>
                <a:cs typeface="Arial"/>
              </a:rPr>
              <a:t>対策計画</a:t>
            </a:r>
          </a:p>
        </p:txBody>
      </p:sp>
      <p:sp>
        <p:nvSpPr>
          <p:cNvPr id="30" name="正方形/長方形 29">
            <a:extLst>
              <a:ext uri="{FF2B5EF4-FFF2-40B4-BE49-F238E27FC236}">
                <a16:creationId xmlns:a16="http://schemas.microsoft.com/office/drawing/2014/main" id="{2A04D2E5-2A8D-8D8F-CD3F-FCC1DDE12221}"/>
              </a:ext>
            </a:extLst>
          </p:cNvPr>
          <p:cNvSpPr/>
          <p:nvPr/>
        </p:nvSpPr>
        <p:spPr bwMode="gray">
          <a:xfrm>
            <a:off x="188913" y="343154"/>
            <a:ext cx="6480175" cy="948835"/>
          </a:xfrm>
          <a:prstGeom prst="rect">
            <a:avLst/>
          </a:prstGeom>
          <a:solidFill>
            <a:srgbClr val="F7DDDD">
              <a:alpha val="30000"/>
            </a:srgbClr>
          </a:solidFill>
          <a:ln w="28575" algn="ctr">
            <a:noFill/>
            <a:miter lim="800000"/>
            <a:headEnd/>
            <a:tailEnd/>
          </a:ln>
        </p:spPr>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spcBef>
                <a:spcPts val="600"/>
              </a:spcBef>
              <a:buFont typeface="Wingdings 2" pitchFamily="18" charset="2"/>
              <a:buNone/>
            </a:pPr>
            <a:endParaRPr kumimoji="1" lang="en-US" altLang="ja-JP" sz="1100" b="1">
              <a:latin typeface="Yu Gothic UI"/>
              <a:ea typeface="Yu Gothic UI"/>
              <a:cs typeface="Arial"/>
            </a:endParaRPr>
          </a:p>
        </p:txBody>
      </p:sp>
      <p:cxnSp>
        <p:nvCxnSpPr>
          <p:cNvPr id="18" name="直線コネクタ 17">
            <a:extLst>
              <a:ext uri="{FF2B5EF4-FFF2-40B4-BE49-F238E27FC236}">
                <a16:creationId xmlns:a16="http://schemas.microsoft.com/office/drawing/2014/main" id="{37DFA541-D99C-8048-8D78-60A1843BA887}"/>
              </a:ext>
            </a:extLst>
          </p:cNvPr>
          <p:cNvCxnSpPr/>
          <p:nvPr/>
        </p:nvCxnSpPr>
        <p:spPr>
          <a:xfrm>
            <a:off x="190524" y="3315687"/>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A9BC2F2-7AE7-C7E7-9C1B-7F50B216A885}"/>
              </a:ext>
            </a:extLst>
          </p:cNvPr>
          <p:cNvCxnSpPr/>
          <p:nvPr/>
        </p:nvCxnSpPr>
        <p:spPr>
          <a:xfrm>
            <a:off x="190524" y="1715935"/>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DEB22B2-8E1C-C286-819A-F81E45EA1EBD}"/>
              </a:ext>
            </a:extLst>
          </p:cNvPr>
          <p:cNvSpPr txBox="1"/>
          <p:nvPr/>
        </p:nvSpPr>
        <p:spPr bwMode="gray">
          <a:xfrm>
            <a:off x="67971" y="1530315"/>
            <a:ext cx="1783675"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21" name="角丸四角形 11">
            <a:extLst>
              <a:ext uri="{FF2B5EF4-FFF2-40B4-BE49-F238E27FC236}">
                <a16:creationId xmlns:a16="http://schemas.microsoft.com/office/drawing/2014/main" id="{0F07ACC8-E6DE-D10B-6EAD-90D6802B68B6}"/>
              </a:ext>
            </a:extLst>
          </p:cNvPr>
          <p:cNvSpPr/>
          <p:nvPr/>
        </p:nvSpPr>
        <p:spPr bwMode="gray">
          <a:xfrm>
            <a:off x="76350" y="13549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2" name="正方形/長方形 21">
            <a:extLst>
              <a:ext uri="{FF2B5EF4-FFF2-40B4-BE49-F238E27FC236}">
                <a16:creationId xmlns:a16="http://schemas.microsoft.com/office/drawing/2014/main" id="{85B5820C-15D8-DC3F-AEBB-5B47F791AE09}"/>
              </a:ext>
            </a:extLst>
          </p:cNvPr>
          <p:cNvSpPr/>
          <p:nvPr/>
        </p:nvSpPr>
        <p:spPr bwMode="gray">
          <a:xfrm>
            <a:off x="5058366"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7" name="正方形/長方形 26">
            <a:extLst>
              <a:ext uri="{FF2B5EF4-FFF2-40B4-BE49-F238E27FC236}">
                <a16:creationId xmlns:a16="http://schemas.microsoft.com/office/drawing/2014/main" id="{D7A1D1C2-1B3A-94F2-79D4-59A7A8B87B8C}"/>
              </a:ext>
            </a:extLst>
          </p:cNvPr>
          <p:cNvSpPr/>
          <p:nvPr/>
        </p:nvSpPr>
        <p:spPr bwMode="gray">
          <a:xfrm>
            <a:off x="197376" y="1813523"/>
            <a:ext cx="3104447" cy="114545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XXXXX</a:t>
            </a:r>
            <a:endParaRPr lang="ja-JP" altLang="ja-JP" sz="1000" b="0" i="0" u="none" strike="noStrike">
              <a:effectLst/>
              <a:latin typeface="Yu Gothic UI" panose="020B0500000000000000" pitchFamily="50" charset="-128"/>
              <a:ea typeface="Yu Gothic UI" panose="020B0500000000000000" pitchFamily="50" charset="-128"/>
            </a:endParaRPr>
          </a:p>
        </p:txBody>
      </p:sp>
      <p:sp>
        <p:nvSpPr>
          <p:cNvPr id="28" name="テキスト ボックス 27">
            <a:extLst>
              <a:ext uri="{FF2B5EF4-FFF2-40B4-BE49-F238E27FC236}">
                <a16:creationId xmlns:a16="http://schemas.microsoft.com/office/drawing/2014/main" id="{D93720AD-EFE4-CC81-6E13-C7093181E283}"/>
              </a:ext>
            </a:extLst>
          </p:cNvPr>
          <p:cNvSpPr txBox="1"/>
          <p:nvPr/>
        </p:nvSpPr>
        <p:spPr bwMode="gray">
          <a:xfrm>
            <a:off x="67971" y="3121812"/>
            <a:ext cx="1148886"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観光客の動向</a:t>
            </a:r>
          </a:p>
        </p:txBody>
      </p:sp>
      <p:sp>
        <p:nvSpPr>
          <p:cNvPr id="33" name="正方形/長方形 32">
            <a:extLst>
              <a:ext uri="{FF2B5EF4-FFF2-40B4-BE49-F238E27FC236}">
                <a16:creationId xmlns:a16="http://schemas.microsoft.com/office/drawing/2014/main" id="{AF7BD128-83D7-C478-C72C-C651008E9C0E}"/>
              </a:ext>
            </a:extLst>
          </p:cNvPr>
          <p:cNvSpPr/>
          <p:nvPr/>
        </p:nvSpPr>
        <p:spPr bwMode="gray">
          <a:xfrm>
            <a:off x="190523" y="3387051"/>
            <a:ext cx="3184501" cy="914397"/>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a:t>
            </a:r>
          </a:p>
          <a:p>
            <a:pPr fontAlgn="ctr">
              <a:spcBef>
                <a:spcPts val="300"/>
              </a:spcBef>
              <a:spcAft>
                <a:spcPts val="0"/>
              </a:spcAft>
            </a:pPr>
            <a:endParaRPr kumimoji="1" lang="en-US" altLang="ja-JP" sz="1000">
              <a:latin typeface="Yu Gothic UI" panose="020B0500000000000000" pitchFamily="50" charset="-128"/>
              <a:ea typeface="Yu Gothic UI" panose="020B0500000000000000" pitchFamily="50" charset="-128"/>
            </a:endParaRPr>
          </a:p>
        </p:txBody>
      </p:sp>
      <p:graphicFrame>
        <p:nvGraphicFramePr>
          <p:cNvPr id="34" name="表 33">
            <a:extLst>
              <a:ext uri="{FF2B5EF4-FFF2-40B4-BE49-F238E27FC236}">
                <a16:creationId xmlns:a16="http://schemas.microsoft.com/office/drawing/2014/main" id="{FE92EA4C-7176-2F53-73F5-A9CD69F2ACCD}"/>
              </a:ext>
            </a:extLst>
          </p:cNvPr>
          <p:cNvGraphicFramePr>
            <a:graphicFrameLocks noGrp="1"/>
          </p:cNvGraphicFramePr>
          <p:nvPr>
            <p:extLst>
              <p:ext uri="{D42A27DB-BD31-4B8C-83A1-F6EECF244321}">
                <p14:modId xmlns:p14="http://schemas.microsoft.com/office/powerpoint/2010/main" val="3529270846"/>
              </p:ext>
            </p:extLst>
          </p:nvPr>
        </p:nvGraphicFramePr>
        <p:xfrm>
          <a:off x="3429000" y="3389909"/>
          <a:ext cx="3216936" cy="914400"/>
        </p:xfrm>
        <a:graphic>
          <a:graphicData uri="http://schemas.openxmlformats.org/drawingml/2006/table">
            <a:tbl>
              <a:tblPr firstRow="1" bandRow="1">
                <a:tableStyleId>{5C22544A-7EE6-4342-B048-85BDC9FD1C3A}</a:tableStyleId>
              </a:tblPr>
              <a:tblGrid>
                <a:gridCol w="944880">
                  <a:extLst>
                    <a:ext uri="{9D8B030D-6E8A-4147-A177-3AD203B41FA5}">
                      <a16:colId xmlns:a16="http://schemas.microsoft.com/office/drawing/2014/main" val="3559197824"/>
                    </a:ext>
                  </a:extLst>
                </a:gridCol>
                <a:gridCol w="757352">
                  <a:extLst>
                    <a:ext uri="{9D8B030D-6E8A-4147-A177-3AD203B41FA5}">
                      <a16:colId xmlns:a16="http://schemas.microsoft.com/office/drawing/2014/main" val="2910042978"/>
                    </a:ext>
                  </a:extLst>
                </a:gridCol>
                <a:gridCol w="757352">
                  <a:extLst>
                    <a:ext uri="{9D8B030D-6E8A-4147-A177-3AD203B41FA5}">
                      <a16:colId xmlns:a16="http://schemas.microsoft.com/office/drawing/2014/main" val="2393010626"/>
                    </a:ext>
                  </a:extLst>
                </a:gridCol>
                <a:gridCol w="757352">
                  <a:extLst>
                    <a:ext uri="{9D8B030D-6E8A-4147-A177-3AD203B41FA5}">
                      <a16:colId xmlns:a16="http://schemas.microsoft.com/office/drawing/2014/main" val="1835259109"/>
                    </a:ext>
                  </a:extLst>
                </a:gridCol>
              </a:tblGrid>
              <a:tr h="0">
                <a:tc>
                  <a:txBody>
                    <a:bodyPr/>
                    <a:lstStyle/>
                    <a:p>
                      <a:pPr algn="ct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2019</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2023</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2024</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ja-JP" altLang="en-US" sz="700" b="1">
                          <a:solidFill>
                            <a:schemeClr val="tx1"/>
                          </a:solidFill>
                          <a:latin typeface="Yu Gothic UI" panose="020B0500000000000000" pitchFamily="50" charset="-128"/>
                          <a:ea typeface="Yu Gothic UI" panose="020B0500000000000000" pitchFamily="50" charset="-128"/>
                        </a:rPr>
                        <a:t>インバウンド（人）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dirty="0">
                          <a:solidFill>
                            <a:schemeClr val="tx1"/>
                          </a:solidFill>
                          <a:latin typeface="Yu Gothic UI" panose="020B0500000000000000" pitchFamily="50" charset="-128"/>
                          <a:ea typeface="Yu Gothic UI" panose="020B0500000000000000" pitchFamily="50" charset="-128"/>
                        </a:rPr>
                        <a:t>XX</a:t>
                      </a:r>
                      <a:endParaRPr kumimoji="1" lang="ja-JP" altLang="en-US" sz="900" dirty="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35" name="角丸四角形 11">
            <a:extLst>
              <a:ext uri="{FF2B5EF4-FFF2-40B4-BE49-F238E27FC236}">
                <a16:creationId xmlns:a16="http://schemas.microsoft.com/office/drawing/2014/main" id="{0D0ECBCB-4925-2CD3-9FEE-5AD38CAD6B99}"/>
              </a:ext>
            </a:extLst>
          </p:cNvPr>
          <p:cNvSpPr/>
          <p:nvPr/>
        </p:nvSpPr>
        <p:spPr bwMode="gray">
          <a:xfrm>
            <a:off x="76350" y="44407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schemeClr val="bg1"/>
                </a:solidFill>
                <a:latin typeface="Yu Gothic UI" panose="020B0500000000000000" pitchFamily="50" charset="-128"/>
                <a:ea typeface="Yu Gothic UI" panose="020B0500000000000000" pitchFamily="50" charset="-128"/>
              </a:rPr>
              <a:t>現状の分析</a:t>
            </a:r>
            <a:endParaRPr kumimoji="1" lang="en-US" altLang="ja-JP" sz="1050" b="1">
              <a:solidFill>
                <a:schemeClr val="bg1"/>
              </a:solidFill>
              <a:latin typeface="Yu Gothic UI" panose="020B0500000000000000" pitchFamily="50" charset="-128"/>
              <a:ea typeface="Yu Gothic UI" panose="020B0500000000000000" pitchFamily="50" charset="-128"/>
            </a:endParaRPr>
          </a:p>
        </p:txBody>
      </p:sp>
      <p:cxnSp>
        <p:nvCxnSpPr>
          <p:cNvPr id="40" name="直線コネクタ 39">
            <a:extLst>
              <a:ext uri="{FF2B5EF4-FFF2-40B4-BE49-F238E27FC236}">
                <a16:creationId xmlns:a16="http://schemas.microsoft.com/office/drawing/2014/main" id="{01D4DADD-E434-3ABC-1EB9-977BF4565F3C}"/>
              </a:ext>
            </a:extLst>
          </p:cNvPr>
          <p:cNvCxnSpPr/>
          <p:nvPr/>
        </p:nvCxnSpPr>
        <p:spPr>
          <a:xfrm>
            <a:off x="190524" y="4797314"/>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1D80BDF-CF15-ABDF-32B4-58D1B2DEB20D}"/>
              </a:ext>
            </a:extLst>
          </p:cNvPr>
          <p:cNvSpPr txBox="1"/>
          <p:nvPr/>
        </p:nvSpPr>
        <p:spPr bwMode="gray">
          <a:xfrm>
            <a:off x="67971" y="4613965"/>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オーバーツーリズムの未然防止・抑制すべき事象</a:t>
            </a:r>
          </a:p>
        </p:txBody>
      </p:sp>
      <p:sp>
        <p:nvSpPr>
          <p:cNvPr id="57" name="正方形/長方形 56">
            <a:extLst>
              <a:ext uri="{FF2B5EF4-FFF2-40B4-BE49-F238E27FC236}">
                <a16:creationId xmlns:a16="http://schemas.microsoft.com/office/drawing/2014/main" id="{68E3E672-61BD-44C7-522A-7724D040CEF4}"/>
              </a:ext>
            </a:extLst>
          </p:cNvPr>
          <p:cNvSpPr/>
          <p:nvPr/>
        </p:nvSpPr>
        <p:spPr bwMode="gray">
          <a:xfrm>
            <a:off x="3379198"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58" name="テキスト ボックス 57">
            <a:extLst>
              <a:ext uri="{FF2B5EF4-FFF2-40B4-BE49-F238E27FC236}">
                <a16:creationId xmlns:a16="http://schemas.microsoft.com/office/drawing/2014/main" id="{70C4D442-8196-B9F5-2327-F9BB6936BDC6}"/>
              </a:ext>
            </a:extLst>
          </p:cNvPr>
          <p:cNvSpPr txBox="1"/>
          <p:nvPr/>
        </p:nvSpPr>
        <p:spPr bwMode="gray">
          <a:xfrm>
            <a:off x="3301824"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10" name="正方形/長方形 9">
            <a:extLst>
              <a:ext uri="{FF2B5EF4-FFF2-40B4-BE49-F238E27FC236}">
                <a16:creationId xmlns:a16="http://schemas.microsoft.com/office/drawing/2014/main" id="{E9B42FDB-E204-B5B6-AA8B-DBE934227222}"/>
              </a:ext>
            </a:extLst>
          </p:cNvPr>
          <p:cNvSpPr/>
          <p:nvPr/>
        </p:nvSpPr>
        <p:spPr bwMode="gray">
          <a:xfrm>
            <a:off x="188913" y="7345118"/>
            <a:ext cx="6498733" cy="709455"/>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a:t>
            </a:r>
            <a:r>
              <a:rPr kumimoji="1" lang="ja-JP" altLang="en-US" sz="1000">
                <a:latin typeface="Yu Gothic UI" panose="020B0500000000000000" pitchFamily="50" charset="-128"/>
                <a:ea typeface="Yu Gothic UI" panose="020B0500000000000000" pitchFamily="50" charset="-128"/>
              </a:rPr>
              <a:t>（参考：過去に観光庁補助金事業を活用して取組を実施していることがあれば、当該補助金事業の名称を追加して記載</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3C74A126-85BA-67DA-A484-87B13F3D83F7}"/>
              </a:ext>
            </a:extLst>
          </p:cNvPr>
          <p:cNvSpPr/>
          <p:nvPr/>
        </p:nvSpPr>
        <p:spPr bwMode="gray">
          <a:xfrm>
            <a:off x="192545" y="8373881"/>
            <a:ext cx="717344" cy="453496"/>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lang="ja-JP" altLang="en-US" sz="1000" b="1">
                <a:solidFill>
                  <a:srgbClr val="000000"/>
                </a:solidFill>
                <a:latin typeface="Yu Gothic UI"/>
                <a:ea typeface="Yu Gothic UI"/>
                <a:cs typeface="Arial"/>
              </a:rPr>
              <a:t>目指す姿</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2" name="正方形/長方形 11">
            <a:extLst>
              <a:ext uri="{FF2B5EF4-FFF2-40B4-BE49-F238E27FC236}">
                <a16:creationId xmlns:a16="http://schemas.microsoft.com/office/drawing/2014/main" id="{33CD6C5D-CE95-3972-6C14-6A263A7626E3}"/>
              </a:ext>
            </a:extLst>
          </p:cNvPr>
          <p:cNvSpPr/>
          <p:nvPr/>
        </p:nvSpPr>
        <p:spPr bwMode="gray">
          <a:xfrm>
            <a:off x="959073" y="8373881"/>
            <a:ext cx="5710015" cy="453496"/>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XXXXXXXXX</a:t>
            </a:r>
            <a:br>
              <a:rPr kumimoji="1" lang="en-US" altLang="ja-JP" sz="1000" b="1">
                <a:solidFill>
                  <a:srgbClr val="000000"/>
                </a:solidFill>
                <a:latin typeface="Yu Gothic UI" panose="020B0500000000000000" pitchFamily="50" charset="-128"/>
                <a:ea typeface="Yu Gothic UI" panose="020B0500000000000000" pitchFamily="50" charset="-128"/>
              </a:rPr>
            </a:br>
            <a:r>
              <a:rPr kumimoji="1" lang="en-US" altLang="ja-JP" sz="1000" b="1">
                <a:solidFill>
                  <a:srgbClr val="000000"/>
                </a:solidFill>
                <a:latin typeface="Yu Gothic UI" panose="020B0500000000000000" pitchFamily="50" charset="-128"/>
                <a:ea typeface="Yu Gothic UI" panose="020B0500000000000000" pitchFamily="50" charset="-128"/>
              </a:rPr>
              <a:t>XXXXX</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cxnSp>
        <p:nvCxnSpPr>
          <p:cNvPr id="24" name="直線コネクタ 23">
            <a:extLst>
              <a:ext uri="{FF2B5EF4-FFF2-40B4-BE49-F238E27FC236}">
                <a16:creationId xmlns:a16="http://schemas.microsoft.com/office/drawing/2014/main" id="{7583A377-213B-42A1-1E69-00DE2146D88A}"/>
              </a:ext>
            </a:extLst>
          </p:cNvPr>
          <p:cNvCxnSpPr>
            <a:cxnSpLocks/>
          </p:cNvCxnSpPr>
          <p:nvPr/>
        </p:nvCxnSpPr>
        <p:spPr>
          <a:xfrm>
            <a:off x="965987" y="8944178"/>
            <a:ext cx="3451655"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A3BC59A0-ABCB-ABA9-B06F-11232D190D66}"/>
              </a:ext>
            </a:extLst>
          </p:cNvPr>
          <p:cNvSpPr txBox="1"/>
          <p:nvPr/>
        </p:nvSpPr>
        <p:spPr bwMode="gray">
          <a:xfrm>
            <a:off x="2312018"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指標</a:t>
            </a:r>
          </a:p>
        </p:txBody>
      </p:sp>
      <p:cxnSp>
        <p:nvCxnSpPr>
          <p:cNvPr id="26" name="直線コネクタ 25">
            <a:extLst>
              <a:ext uri="{FF2B5EF4-FFF2-40B4-BE49-F238E27FC236}">
                <a16:creationId xmlns:a16="http://schemas.microsoft.com/office/drawing/2014/main" id="{F0B3E381-A6D5-0700-3FE9-9B3CA24251ED}"/>
              </a:ext>
            </a:extLst>
          </p:cNvPr>
          <p:cNvCxnSpPr>
            <a:cxnSpLocks/>
          </p:cNvCxnSpPr>
          <p:nvPr/>
        </p:nvCxnSpPr>
        <p:spPr>
          <a:xfrm>
            <a:off x="4526202" y="8944178"/>
            <a:ext cx="2102244"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45CF7B5-4091-38B3-7CEC-26CD5AA27EFC}"/>
              </a:ext>
            </a:extLst>
          </p:cNvPr>
          <p:cNvSpPr txBox="1"/>
          <p:nvPr/>
        </p:nvSpPr>
        <p:spPr bwMode="gray">
          <a:xfrm>
            <a:off x="5270426"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目標値</a:t>
            </a:r>
          </a:p>
        </p:txBody>
      </p:sp>
      <p:sp>
        <p:nvSpPr>
          <p:cNvPr id="32" name="角丸四角形 11">
            <a:extLst>
              <a:ext uri="{FF2B5EF4-FFF2-40B4-BE49-F238E27FC236}">
                <a16:creationId xmlns:a16="http://schemas.microsoft.com/office/drawing/2014/main" id="{1469655C-5745-D37B-3CAF-CECF05E1720A}"/>
              </a:ext>
            </a:extLst>
          </p:cNvPr>
          <p:cNvSpPr/>
          <p:nvPr/>
        </p:nvSpPr>
        <p:spPr bwMode="gray">
          <a:xfrm>
            <a:off x="76350" y="8132879"/>
            <a:ext cx="2431247"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prstClr val="white"/>
                </a:solidFill>
                <a:latin typeface="Yu Gothic UI" panose="020B0500000000000000" pitchFamily="50" charset="-128"/>
                <a:ea typeface="Yu Gothic UI" panose="020B0500000000000000" pitchFamily="50" charset="-128"/>
              </a:rPr>
              <a:t>観光地として目指す姿とマネジメント指標</a:t>
            </a:r>
            <a:endParaRPr kumimoji="1" lang="en-US" altLang="ja-JP" sz="1050" b="1">
              <a:solidFill>
                <a:prstClr val="white"/>
              </a:solidFill>
              <a:latin typeface="Yu Gothic UI" panose="020B0500000000000000" pitchFamily="50" charset="-128"/>
              <a:ea typeface="Yu Gothic UI" panose="020B0500000000000000" pitchFamily="50" charset="-128"/>
            </a:endParaRPr>
          </a:p>
        </p:txBody>
      </p:sp>
      <p:sp>
        <p:nvSpPr>
          <p:cNvPr id="13" name="正方形/長方形 12">
            <a:extLst>
              <a:ext uri="{FF2B5EF4-FFF2-40B4-BE49-F238E27FC236}">
                <a16:creationId xmlns:a16="http://schemas.microsoft.com/office/drawing/2014/main" id="{BC75FDEE-969F-26DE-2690-F236523424CD}"/>
              </a:ext>
            </a:extLst>
          </p:cNvPr>
          <p:cNvSpPr/>
          <p:nvPr/>
        </p:nvSpPr>
        <p:spPr bwMode="gray">
          <a:xfrm>
            <a:off x="192545" y="9100537"/>
            <a:ext cx="717344" cy="584801"/>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KGI</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sp>
        <p:nvSpPr>
          <p:cNvPr id="14" name="正方形/長方形 13">
            <a:extLst>
              <a:ext uri="{FF2B5EF4-FFF2-40B4-BE49-F238E27FC236}">
                <a16:creationId xmlns:a16="http://schemas.microsoft.com/office/drawing/2014/main" id="{1278E0D5-AF64-3DFA-5AA1-561B60E8DA4F}"/>
              </a:ext>
            </a:extLst>
          </p:cNvPr>
          <p:cNvSpPr/>
          <p:nvPr/>
        </p:nvSpPr>
        <p:spPr bwMode="gray">
          <a:xfrm>
            <a:off x="947590" y="9103070"/>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1000" b="1">
                <a:solidFill>
                  <a:srgbClr val="000000"/>
                </a:solidFill>
                <a:latin typeface="Yu Gothic UI" panose="020B0500000000000000" pitchFamily="50" charset="-128"/>
                <a:ea typeface="Yu Gothic UI" panose="020B0500000000000000" pitchFamily="50" charset="-128"/>
              </a:rPr>
              <a:t>指標名：</a:t>
            </a:r>
            <a:r>
              <a:rPr lang="en-US" altLang="ja-JP" sz="1000" b="1">
                <a:solidFill>
                  <a:srgbClr val="000000"/>
                </a:solidFill>
                <a:latin typeface="Yu Gothic UI" panose="020B0500000000000000" pitchFamily="50" charset="-128"/>
                <a:ea typeface="Yu Gothic UI" panose="020B0500000000000000" pitchFamily="50" charset="-128"/>
              </a:rPr>
              <a:t>XXX</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5" name="正方形/長方形 14">
            <a:extLst>
              <a:ext uri="{FF2B5EF4-FFF2-40B4-BE49-F238E27FC236}">
                <a16:creationId xmlns:a16="http://schemas.microsoft.com/office/drawing/2014/main" id="{367B169A-EB2C-1251-CAB7-3E0A41477661}"/>
              </a:ext>
            </a:extLst>
          </p:cNvPr>
          <p:cNvSpPr/>
          <p:nvPr/>
        </p:nvSpPr>
        <p:spPr bwMode="gray">
          <a:xfrm>
            <a:off x="4526202" y="9100537"/>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現状値：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1" name="正方形/長方形 30">
            <a:extLst>
              <a:ext uri="{FF2B5EF4-FFF2-40B4-BE49-F238E27FC236}">
                <a16:creationId xmlns:a16="http://schemas.microsoft.com/office/drawing/2014/main" id="{2B73B437-739F-664C-989E-C3FA3103F69F}"/>
              </a:ext>
            </a:extLst>
          </p:cNvPr>
          <p:cNvSpPr/>
          <p:nvPr/>
        </p:nvSpPr>
        <p:spPr bwMode="gray">
          <a:xfrm>
            <a:off x="4526202" y="9404878"/>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目標値：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6" name="正方形/長方形 35">
            <a:extLst>
              <a:ext uri="{FF2B5EF4-FFF2-40B4-BE49-F238E27FC236}">
                <a16:creationId xmlns:a16="http://schemas.microsoft.com/office/drawing/2014/main" id="{CBFF9C55-F67C-1C28-5398-7C80BE53A8AE}"/>
              </a:ext>
            </a:extLst>
          </p:cNvPr>
          <p:cNvSpPr/>
          <p:nvPr/>
        </p:nvSpPr>
        <p:spPr bwMode="gray">
          <a:xfrm>
            <a:off x="947590" y="9408927"/>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a:solidFill>
                  <a:srgbClr val="000000"/>
                </a:solidFill>
                <a:latin typeface="Yu Gothic UI" panose="020B0500000000000000" pitchFamily="50" charset="-128"/>
                <a:ea typeface="Yu Gothic UI" panose="020B0500000000000000" pitchFamily="50" charset="-128"/>
              </a:rPr>
              <a:t>測定手法：</a:t>
            </a:r>
            <a:r>
              <a:rPr lang="en-US" altLang="ja-JP" sz="900">
                <a:solidFill>
                  <a:srgbClr val="000000"/>
                </a:solidFill>
                <a:latin typeface="Yu Gothic UI" panose="020B0500000000000000" pitchFamily="50" charset="-128"/>
                <a:ea typeface="Yu Gothic UI" panose="020B0500000000000000" pitchFamily="50" charset="-128"/>
              </a:rPr>
              <a:t>XXX</a:t>
            </a:r>
            <a:endParaRPr lang="ja-JP" altLang="en-US" sz="900">
              <a:solidFill>
                <a:srgbClr val="000000"/>
              </a:solidFill>
              <a:latin typeface="Yu Gothic UI" panose="020B0500000000000000" pitchFamily="50" charset="-128"/>
              <a:ea typeface="Yu Gothic UI" panose="020B0500000000000000" pitchFamily="50" charset="-128"/>
            </a:endParaRPr>
          </a:p>
        </p:txBody>
      </p:sp>
      <p:graphicFrame>
        <p:nvGraphicFramePr>
          <p:cNvPr id="4" name="表 3">
            <a:extLst>
              <a:ext uri="{FF2B5EF4-FFF2-40B4-BE49-F238E27FC236}">
                <a16:creationId xmlns:a16="http://schemas.microsoft.com/office/drawing/2014/main" id="{1FB80AEC-5826-3D82-B794-75BEB1264A1B}"/>
              </a:ext>
            </a:extLst>
          </p:cNvPr>
          <p:cNvGraphicFramePr>
            <a:graphicFrameLocks noGrp="1"/>
          </p:cNvGraphicFramePr>
          <p:nvPr>
            <p:extLst>
              <p:ext uri="{D42A27DB-BD31-4B8C-83A1-F6EECF244321}">
                <p14:modId xmlns:p14="http://schemas.microsoft.com/office/powerpoint/2010/main" val="3273006584"/>
              </p:ext>
            </p:extLst>
          </p:nvPr>
        </p:nvGraphicFramePr>
        <p:xfrm>
          <a:off x="190524" y="4884381"/>
          <a:ext cx="6486540" cy="1158240"/>
        </p:xfrm>
        <a:graphic>
          <a:graphicData uri="http://schemas.openxmlformats.org/drawingml/2006/table">
            <a:tbl>
              <a:tblPr firstRow="1" bandRow="1">
                <a:tableStyleId>{5C22544A-7EE6-4342-B048-85BDC9FD1C3A}</a:tableStyleId>
              </a:tblPr>
              <a:tblGrid>
                <a:gridCol w="1244266">
                  <a:extLst>
                    <a:ext uri="{9D8B030D-6E8A-4147-A177-3AD203B41FA5}">
                      <a16:colId xmlns:a16="http://schemas.microsoft.com/office/drawing/2014/main" val="3559197824"/>
                    </a:ext>
                  </a:extLst>
                </a:gridCol>
                <a:gridCol w="4149146">
                  <a:extLst>
                    <a:ext uri="{9D8B030D-6E8A-4147-A177-3AD203B41FA5}">
                      <a16:colId xmlns:a16="http://schemas.microsoft.com/office/drawing/2014/main" val="2726071596"/>
                    </a:ext>
                  </a:extLst>
                </a:gridCol>
                <a:gridCol w="1093128">
                  <a:extLst>
                    <a:ext uri="{9D8B030D-6E8A-4147-A177-3AD203B41FA5}">
                      <a16:colId xmlns:a16="http://schemas.microsoft.com/office/drawing/2014/main" val="2393010626"/>
                    </a:ext>
                  </a:extLst>
                </a:gridCol>
              </a:tblGrid>
              <a:tr h="17701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193101">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120688">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120688">
                <a:tc>
                  <a:txBody>
                    <a:bodyPr/>
                    <a:lstStyle/>
                    <a:p>
                      <a:pPr algn="ctr"/>
                      <a:r>
                        <a:rPr kumimoji="1" lang="en-US" altLang="ja-JP" sz="900" b="1">
                          <a:solidFill>
                            <a:schemeClr val="tx1"/>
                          </a:solidFill>
                          <a:latin typeface="Yu Gothic UI" panose="020B0500000000000000" pitchFamily="50" charset="-128"/>
                          <a:ea typeface="Yu Gothic UI" panose="020B0500000000000000" pitchFamily="50" charset="-128"/>
                        </a:rPr>
                        <a:t>XX</a:t>
                      </a:r>
                      <a:endParaRPr kumimoji="1" lang="ja-JP" altLang="en-US" sz="900" b="1">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900" dirty="0">
                          <a:solidFill>
                            <a:schemeClr val="tx1"/>
                          </a:solidFill>
                          <a:latin typeface="Yu Gothic UI" panose="020B0500000000000000" pitchFamily="50" charset="-128"/>
                          <a:ea typeface="Yu Gothic UI" panose="020B0500000000000000" pitchFamily="50" charset="-128"/>
                        </a:rPr>
                        <a:t>XX</a:t>
                      </a:r>
                      <a:endParaRPr kumimoji="1" lang="ja-JP" altLang="en-US" sz="900" dirty="0">
                        <a:solidFill>
                          <a:schemeClr val="tx1"/>
                        </a:solidFill>
                        <a:latin typeface="Yu Gothic UI" panose="020B0500000000000000" pitchFamily="50" charset="-128"/>
                        <a:ea typeface="Yu Gothic UI" panose="020B0500000000000000"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 name="テキスト ボックス 4">
            <a:extLst>
              <a:ext uri="{FF2B5EF4-FFF2-40B4-BE49-F238E27FC236}">
                <a16:creationId xmlns:a16="http://schemas.microsoft.com/office/drawing/2014/main" id="{8C943D56-21D0-89C2-F47C-64CE4994D18B}"/>
              </a:ext>
            </a:extLst>
          </p:cNvPr>
          <p:cNvSpPr txBox="1"/>
          <p:nvPr/>
        </p:nvSpPr>
        <p:spPr bwMode="gray">
          <a:xfrm>
            <a:off x="537862" y="6618899"/>
            <a:ext cx="2003937" cy="442035"/>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写真中央：写真の説明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cxnSp>
        <p:nvCxnSpPr>
          <p:cNvPr id="44" name="直線コネクタ 43">
            <a:extLst>
              <a:ext uri="{FF2B5EF4-FFF2-40B4-BE49-F238E27FC236}">
                <a16:creationId xmlns:a16="http://schemas.microsoft.com/office/drawing/2014/main" id="{6CDD945F-18EC-89C0-4D06-471DD8759823}"/>
              </a:ext>
            </a:extLst>
          </p:cNvPr>
          <p:cNvCxnSpPr/>
          <p:nvPr/>
        </p:nvCxnSpPr>
        <p:spPr>
          <a:xfrm>
            <a:off x="198903" y="7273466"/>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90BFF6F0-DC22-486B-DE3E-597098BAD26C}"/>
              </a:ext>
            </a:extLst>
          </p:cNvPr>
          <p:cNvSpPr txBox="1"/>
          <p:nvPr/>
        </p:nvSpPr>
        <p:spPr bwMode="gray">
          <a:xfrm>
            <a:off x="76350" y="7077646"/>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過年度の取組概要</a:t>
            </a:r>
          </a:p>
        </p:txBody>
      </p:sp>
      <p:sp>
        <p:nvSpPr>
          <p:cNvPr id="6" name="テキスト ボックス 5">
            <a:extLst>
              <a:ext uri="{FF2B5EF4-FFF2-40B4-BE49-F238E27FC236}">
                <a16:creationId xmlns:a16="http://schemas.microsoft.com/office/drawing/2014/main" id="{05CBB15B-58BD-6867-7FB1-551F5D302334}"/>
              </a:ext>
            </a:extLst>
          </p:cNvPr>
          <p:cNvSpPr txBox="1"/>
          <p:nvPr/>
        </p:nvSpPr>
        <p:spPr bwMode="gray">
          <a:xfrm>
            <a:off x="5002481"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55" name="正方形/長方形 54">
            <a:extLst>
              <a:ext uri="{FF2B5EF4-FFF2-40B4-BE49-F238E27FC236}">
                <a16:creationId xmlns:a16="http://schemas.microsoft.com/office/drawing/2014/main" id="{221F5C8B-C486-D1BC-3A92-6BD2B439C80E}"/>
              </a:ext>
            </a:extLst>
          </p:cNvPr>
          <p:cNvSpPr/>
          <p:nvPr/>
        </p:nvSpPr>
        <p:spPr bwMode="gray">
          <a:xfrm>
            <a:off x="2568295"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6" name="正方形/長方形 55">
            <a:extLst>
              <a:ext uri="{FF2B5EF4-FFF2-40B4-BE49-F238E27FC236}">
                <a16:creationId xmlns:a16="http://schemas.microsoft.com/office/drawing/2014/main" id="{44407BCD-8D55-7A07-C443-88DB24EFFE3F}"/>
              </a:ext>
            </a:extLst>
          </p:cNvPr>
          <p:cNvSpPr/>
          <p:nvPr/>
        </p:nvSpPr>
        <p:spPr bwMode="gray">
          <a:xfrm>
            <a:off x="5344757"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62" name="正方形/長方形 61">
            <a:extLst>
              <a:ext uri="{FF2B5EF4-FFF2-40B4-BE49-F238E27FC236}">
                <a16:creationId xmlns:a16="http://schemas.microsoft.com/office/drawing/2014/main" id="{DD3DB16B-6658-BB27-BF0E-275E2C4F5279}"/>
              </a:ext>
            </a:extLst>
          </p:cNvPr>
          <p:cNvSpPr/>
          <p:nvPr/>
        </p:nvSpPr>
        <p:spPr bwMode="gray">
          <a:xfrm>
            <a:off x="3960754"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7" name="テキスト ボックス 6">
            <a:extLst>
              <a:ext uri="{FF2B5EF4-FFF2-40B4-BE49-F238E27FC236}">
                <a16:creationId xmlns:a16="http://schemas.microsoft.com/office/drawing/2014/main" id="{E78DD293-5DAC-3129-7289-B01635E3AA98}"/>
              </a:ext>
            </a:extLst>
          </p:cNvPr>
          <p:cNvSpPr txBox="1"/>
          <p:nvPr/>
        </p:nvSpPr>
        <p:spPr bwMode="gray">
          <a:xfrm>
            <a:off x="2972932" y="4291777"/>
            <a:ext cx="3759772" cy="195814"/>
          </a:xfrm>
          <a:prstGeom prst="rect">
            <a:avLst/>
          </a:prstGeom>
          <a:ln w="6350">
            <a:noFill/>
          </a:ln>
        </p:spPr>
        <p:txBody>
          <a:bodyPr wrap="square" lIns="72000" tIns="36000" rIns="72000" bIns="36000" rtlCol="0">
            <a:spAutoFit/>
          </a:bodyPr>
          <a:lstStyle/>
          <a:p>
            <a:pPr algn="r" defTabSz="914400"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p>
        </p:txBody>
      </p:sp>
      <p:sp>
        <p:nvSpPr>
          <p:cNvPr id="3" name="正方形/長方形 2">
            <a:extLst>
              <a:ext uri="{FF2B5EF4-FFF2-40B4-BE49-F238E27FC236}">
                <a16:creationId xmlns:a16="http://schemas.microsoft.com/office/drawing/2014/main" id="{A3969E82-26B5-633C-BFAA-722F8DBAB75D}"/>
              </a:ext>
            </a:extLst>
          </p:cNvPr>
          <p:cNvSpPr/>
          <p:nvPr/>
        </p:nvSpPr>
        <p:spPr bwMode="gray">
          <a:xfrm>
            <a:off x="1554481" y="3949328"/>
            <a:ext cx="1797377" cy="335363"/>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algn="r" fontAlgn="ctr">
              <a:spcBef>
                <a:spcPts val="300"/>
              </a:spcBef>
              <a:spcAft>
                <a:spcPts val="0"/>
              </a:spcAft>
            </a:pPr>
            <a:r>
              <a:rPr kumimoji="1" lang="ja-JP" altLang="en-US" sz="800">
                <a:latin typeface="Yu Gothic UI" panose="020B0500000000000000" pitchFamily="50" charset="-128"/>
                <a:ea typeface="Yu Gothic UI" panose="020B0500000000000000" pitchFamily="50" charset="-128"/>
              </a:rPr>
              <a:t>参照：右の入込情報の入手元を記載</a:t>
            </a:r>
            <a:r>
              <a:rPr kumimoji="1" lang="en-US" altLang="ja-JP" sz="800">
                <a:latin typeface="Yu Gothic UI" panose="020B0500000000000000" pitchFamily="50" charset="-128"/>
                <a:ea typeface="Yu Gothic UI" panose="020B0500000000000000" pitchFamily="50" charset="-128"/>
              </a:rPr>
              <a:t>XXXXXXXXXXXXXXXXXXXXXXX</a:t>
            </a:r>
          </a:p>
        </p:txBody>
      </p:sp>
      <p:sp>
        <p:nvSpPr>
          <p:cNvPr id="17" name="正方形/長方形 16">
            <a:extLst>
              <a:ext uri="{FF2B5EF4-FFF2-40B4-BE49-F238E27FC236}">
                <a16:creationId xmlns:a16="http://schemas.microsoft.com/office/drawing/2014/main" id="{CF2AFFAC-9F97-9A72-97E3-43AF0ACCD21A}"/>
              </a:ext>
            </a:extLst>
          </p:cNvPr>
          <p:cNvSpPr/>
          <p:nvPr/>
        </p:nvSpPr>
        <p:spPr bwMode="gray">
          <a:xfrm>
            <a:off x="-2579357" y="-4866"/>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
        <p:nvSpPr>
          <p:cNvPr id="9" name="四角形: 角を丸くする 8">
            <a:extLst>
              <a:ext uri="{FF2B5EF4-FFF2-40B4-BE49-F238E27FC236}">
                <a16:creationId xmlns:a16="http://schemas.microsoft.com/office/drawing/2014/main" id="{E24748A3-1501-9742-48B5-388C8C082CE8}"/>
              </a:ext>
            </a:extLst>
          </p:cNvPr>
          <p:cNvSpPr/>
          <p:nvPr/>
        </p:nvSpPr>
        <p:spPr bwMode="gray">
          <a:xfrm>
            <a:off x="4069100" y="940652"/>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補助対象経費 総額：</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X,XXX,XXX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37" name="四角形: 角を丸くする 36">
            <a:extLst>
              <a:ext uri="{FF2B5EF4-FFF2-40B4-BE49-F238E27FC236}">
                <a16:creationId xmlns:a16="http://schemas.microsoft.com/office/drawing/2014/main" id="{3220D60E-50FC-9C10-0290-8D2481A2A9FA}"/>
              </a:ext>
            </a:extLst>
          </p:cNvPr>
          <p:cNvSpPr/>
          <p:nvPr/>
        </p:nvSpPr>
        <p:spPr bwMode="gray">
          <a:xfrm>
            <a:off x="4071676" y="1234918"/>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申請補助金</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額 総額：</a:t>
            </a:r>
            <a:r>
              <a:rPr kumimoji="1" lang="en-US" altLang="ja-JP" sz="1000" b="1">
                <a:solidFill>
                  <a:prstClr val="black"/>
                </a:solidFill>
                <a:latin typeface="Yu Gothic UI" panose="020B0500000000000000" pitchFamily="50" charset="-128"/>
                <a:ea typeface="Yu Gothic UI" panose="020B0500000000000000" pitchFamily="50" charset="-128"/>
                <a:cs typeface="+mn-cs"/>
              </a:rPr>
              <a:t>X,XXX,XXX</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23" name="正方形/長方形 22">
            <a:extLst>
              <a:ext uri="{FF2B5EF4-FFF2-40B4-BE49-F238E27FC236}">
                <a16:creationId xmlns:a16="http://schemas.microsoft.com/office/drawing/2014/main" id="{C85C4037-8CFF-BF0F-6F22-1152319D3245}"/>
              </a:ext>
            </a:extLst>
          </p:cNvPr>
          <p:cNvSpPr/>
          <p:nvPr/>
        </p:nvSpPr>
        <p:spPr bwMode="gray">
          <a:xfrm>
            <a:off x="1876734" y="523112"/>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XXXX</a:t>
            </a:r>
            <a:r>
              <a:rPr kumimoji="1" lang="ja-JP" altLang="en-US" sz="1400" b="1">
                <a:latin typeface="Yu Gothic UI"/>
                <a:ea typeface="Yu Gothic UI"/>
                <a:cs typeface="Arial"/>
              </a:rPr>
              <a:t>（対策計画名を記載）</a:t>
            </a:r>
            <a:r>
              <a:rPr kumimoji="1" lang="en-US" altLang="ja-JP" sz="1400" b="1">
                <a:latin typeface="Yu Gothic UI"/>
                <a:ea typeface="Yu Gothic UI"/>
                <a:cs typeface="Arial"/>
              </a:rPr>
              <a:t>XXX</a:t>
            </a:r>
            <a:br>
              <a:rPr kumimoji="1" lang="en-US" altLang="ja-JP" sz="1400" b="1">
                <a:latin typeface="Yu Gothic UI"/>
                <a:ea typeface="Yu Gothic UI"/>
                <a:cs typeface="Arial"/>
              </a:rPr>
            </a:br>
            <a:r>
              <a:rPr kumimoji="1" lang="en-US" altLang="ja-JP" sz="1400" b="1">
                <a:latin typeface="Yu Gothic UI"/>
                <a:ea typeface="Yu Gothic UI"/>
                <a:cs typeface="Arial"/>
              </a:rPr>
              <a:t>XXXXXX</a:t>
            </a:r>
          </a:p>
        </p:txBody>
      </p:sp>
      <p:sp>
        <p:nvSpPr>
          <p:cNvPr id="38" name="正方形/長方形 37">
            <a:extLst>
              <a:ext uri="{FF2B5EF4-FFF2-40B4-BE49-F238E27FC236}">
                <a16:creationId xmlns:a16="http://schemas.microsoft.com/office/drawing/2014/main" id="{8AE16C25-2589-0F0E-F063-5B50BBC95C13}"/>
              </a:ext>
            </a:extLst>
          </p:cNvPr>
          <p:cNvSpPr/>
          <p:nvPr/>
        </p:nvSpPr>
        <p:spPr bwMode="gray">
          <a:xfrm>
            <a:off x="241456" y="930716"/>
            <a:ext cx="3719298" cy="331869"/>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spcBef>
                <a:spcPts val="600"/>
              </a:spcBef>
              <a:buFont typeface="Wingdings 2" pitchFamily="18" charset="2"/>
              <a:buNone/>
            </a:pPr>
            <a:r>
              <a:rPr kumimoji="1" lang="ja-JP" altLang="en-US" sz="1050" b="1">
                <a:latin typeface="Yu Gothic UI"/>
                <a:ea typeface="Yu Gothic UI"/>
                <a:cs typeface="Arial"/>
              </a:rPr>
              <a:t>対象地域：</a:t>
            </a:r>
            <a:r>
              <a:rPr kumimoji="1" lang="en-US" altLang="ja-JP" sz="1050" b="1">
                <a:latin typeface="Yu Gothic UI"/>
                <a:ea typeface="Yu Gothic UI"/>
                <a:cs typeface="Arial"/>
              </a:rPr>
              <a:t>XXXX</a:t>
            </a:r>
            <a:r>
              <a:rPr kumimoji="1" lang="ja-JP" altLang="en-US" sz="1050" b="1">
                <a:latin typeface="Yu Gothic UI"/>
                <a:ea typeface="Yu Gothic UI"/>
                <a:cs typeface="Arial"/>
              </a:rPr>
              <a:t>県 </a:t>
            </a:r>
            <a:r>
              <a:rPr kumimoji="1" lang="en-US" altLang="ja-JP" sz="1050" b="1">
                <a:latin typeface="Yu Gothic UI"/>
                <a:ea typeface="Yu Gothic UI"/>
                <a:cs typeface="Arial"/>
              </a:rPr>
              <a:t>XXXXX</a:t>
            </a:r>
            <a:r>
              <a:rPr kumimoji="1" lang="ja-JP" altLang="en-US" sz="1050" b="1">
                <a:latin typeface="Yu Gothic UI"/>
                <a:ea typeface="Yu Gothic UI"/>
                <a:cs typeface="Arial"/>
              </a:rPr>
              <a:t>市 </a:t>
            </a:r>
            <a:r>
              <a:rPr kumimoji="1" lang="en-US" altLang="ja-JP" sz="1050" b="1">
                <a:latin typeface="Yu Gothic UI"/>
                <a:ea typeface="Yu Gothic UI"/>
                <a:cs typeface="Arial"/>
              </a:rPr>
              <a:t>XXXXX</a:t>
            </a:r>
            <a:r>
              <a:rPr kumimoji="1" lang="ja-JP" altLang="en-US" sz="1050" b="1">
                <a:latin typeface="Yu Gothic UI"/>
                <a:ea typeface="Yu Gothic UI"/>
                <a:cs typeface="Arial"/>
              </a:rPr>
              <a:t>エリア</a:t>
            </a:r>
            <a:br>
              <a:rPr lang="en-US" altLang="ja-JP" sz="1050" b="1">
                <a:latin typeface="Yu Gothic UI" panose="020B0500000000000000" pitchFamily="50" charset="-128"/>
                <a:ea typeface="Yu Gothic UI" panose="020B0500000000000000" pitchFamily="50" charset="-128"/>
              </a:rPr>
            </a:br>
            <a:r>
              <a:rPr kumimoji="1" lang="ja-JP" altLang="en-US" sz="1050" b="1">
                <a:latin typeface="Yu Gothic UI"/>
                <a:ea typeface="Yu Gothic UI"/>
                <a:cs typeface="Arial"/>
              </a:rPr>
              <a:t>申請主体：</a:t>
            </a:r>
            <a:r>
              <a:rPr kumimoji="1" lang="en-US" altLang="ja-JP" sz="1050" b="1">
                <a:latin typeface="Yu Gothic UI"/>
                <a:ea typeface="Yu Gothic UI"/>
                <a:cs typeface="Arial"/>
              </a:rPr>
              <a:t>XXXXXXXXX</a:t>
            </a:r>
            <a:endParaRPr lang="en-US" altLang="ja-JP" sz="1050" b="1">
              <a:latin typeface="Yu Gothic UI"/>
              <a:ea typeface="Yu Gothic UI"/>
              <a:cs typeface="Arial"/>
            </a:endParaRPr>
          </a:p>
        </p:txBody>
      </p:sp>
    </p:spTree>
    <p:extLst>
      <p:ext uri="{BB962C8B-B14F-4D97-AF65-F5344CB8AC3E}">
        <p14:creationId xmlns:p14="http://schemas.microsoft.com/office/powerpoint/2010/main" val="41851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1">
            <a:extLst>
              <a:ext uri="{FF2B5EF4-FFF2-40B4-BE49-F238E27FC236}">
                <a16:creationId xmlns:a16="http://schemas.microsoft.com/office/drawing/2014/main" id="{2089AFA0-EB3D-9BC5-EE19-3A239C75EE52}"/>
              </a:ext>
            </a:extLst>
          </p:cNvPr>
          <p:cNvSpPr/>
          <p:nvPr/>
        </p:nvSpPr>
        <p:spPr bwMode="gray">
          <a:xfrm>
            <a:off x="123433" y="3207405"/>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86" name="表 85">
            <a:extLst>
              <a:ext uri="{FF2B5EF4-FFF2-40B4-BE49-F238E27FC236}">
                <a16:creationId xmlns:a16="http://schemas.microsoft.com/office/drawing/2014/main" id="{99D08361-2380-E131-8DFE-37B6BF6005D9}"/>
              </a:ext>
            </a:extLst>
          </p:cNvPr>
          <p:cNvGraphicFramePr>
            <a:graphicFrameLocks noGrp="1"/>
          </p:cNvGraphicFramePr>
          <p:nvPr>
            <p:extLst>
              <p:ext uri="{D42A27DB-BD31-4B8C-83A1-F6EECF244321}">
                <p14:modId xmlns:p14="http://schemas.microsoft.com/office/powerpoint/2010/main" val="3297708854"/>
              </p:ext>
            </p:extLst>
          </p:nvPr>
        </p:nvGraphicFramePr>
        <p:xfrm>
          <a:off x="179423" y="3708717"/>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96" name="正方形/長方形 95">
            <a:extLst>
              <a:ext uri="{FF2B5EF4-FFF2-40B4-BE49-F238E27FC236}">
                <a16:creationId xmlns:a16="http://schemas.microsoft.com/office/drawing/2014/main" id="{7467021E-52F6-E921-3867-1B4343C59925}"/>
              </a:ext>
            </a:extLst>
          </p:cNvPr>
          <p:cNvSpPr/>
          <p:nvPr/>
        </p:nvSpPr>
        <p:spPr bwMode="gray">
          <a:xfrm>
            <a:off x="5590411" y="378314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97" name="テキスト ボックス 96">
            <a:extLst>
              <a:ext uri="{FF2B5EF4-FFF2-40B4-BE49-F238E27FC236}">
                <a16:creationId xmlns:a16="http://schemas.microsoft.com/office/drawing/2014/main" id="{83276023-4E3F-4DFE-28E6-6488C4E7DFFC}"/>
              </a:ext>
            </a:extLst>
          </p:cNvPr>
          <p:cNvSpPr txBox="1"/>
          <p:nvPr/>
        </p:nvSpPr>
        <p:spPr bwMode="gray">
          <a:xfrm>
            <a:off x="5604158" y="466241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15" name="四角形: 角を丸くする 14">
            <a:extLst>
              <a:ext uri="{FF2B5EF4-FFF2-40B4-BE49-F238E27FC236}">
                <a16:creationId xmlns:a16="http://schemas.microsoft.com/office/drawing/2014/main" id="{E6FDA01D-4FA0-47E3-5663-DDAB9D7711F2}"/>
              </a:ext>
            </a:extLst>
          </p:cNvPr>
          <p:cNvSpPr/>
          <p:nvPr/>
        </p:nvSpPr>
        <p:spPr bwMode="gray">
          <a:xfrm>
            <a:off x="170323" y="3467074"/>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対応テーマを記載</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graphicFrame>
        <p:nvGraphicFramePr>
          <p:cNvPr id="23" name="表 22">
            <a:extLst>
              <a:ext uri="{FF2B5EF4-FFF2-40B4-BE49-F238E27FC236}">
                <a16:creationId xmlns:a16="http://schemas.microsoft.com/office/drawing/2014/main" id="{C13F6677-1E42-D14C-E505-7560F5D797DD}"/>
              </a:ext>
            </a:extLst>
          </p:cNvPr>
          <p:cNvGraphicFramePr>
            <a:graphicFrameLocks noGrp="1"/>
          </p:cNvGraphicFramePr>
          <p:nvPr>
            <p:extLst>
              <p:ext uri="{D42A27DB-BD31-4B8C-83A1-F6EECF244321}">
                <p14:modId xmlns:p14="http://schemas.microsoft.com/office/powerpoint/2010/main" val="1560515685"/>
              </p:ext>
            </p:extLst>
          </p:nvPr>
        </p:nvGraphicFramePr>
        <p:xfrm>
          <a:off x="179423" y="5141018"/>
          <a:ext cx="6490807" cy="13602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5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5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現状値：</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24" name="四角形: 角を丸くする 23">
            <a:extLst>
              <a:ext uri="{FF2B5EF4-FFF2-40B4-BE49-F238E27FC236}">
                <a16:creationId xmlns:a16="http://schemas.microsoft.com/office/drawing/2014/main" id="{58F50AB1-C200-D93E-7D0F-21F4BCFC1786}"/>
              </a:ext>
            </a:extLst>
          </p:cNvPr>
          <p:cNvSpPr/>
          <p:nvPr/>
        </p:nvSpPr>
        <p:spPr bwMode="gray">
          <a:xfrm>
            <a:off x="170323" y="6581095"/>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26" name="表 25">
            <a:extLst>
              <a:ext uri="{FF2B5EF4-FFF2-40B4-BE49-F238E27FC236}">
                <a16:creationId xmlns:a16="http://schemas.microsoft.com/office/drawing/2014/main" id="{E0EF758E-56FD-08AA-2BA1-156F870A1D70}"/>
              </a:ext>
            </a:extLst>
          </p:cNvPr>
          <p:cNvGraphicFramePr>
            <a:graphicFrameLocks noGrp="1"/>
          </p:cNvGraphicFramePr>
          <p:nvPr>
            <p:extLst>
              <p:ext uri="{D42A27DB-BD31-4B8C-83A1-F6EECF244321}">
                <p14:modId xmlns:p14="http://schemas.microsoft.com/office/powerpoint/2010/main" val="1866803031"/>
              </p:ext>
            </p:extLst>
          </p:nvPr>
        </p:nvGraphicFramePr>
        <p:xfrm>
          <a:off x="179423" y="6810919"/>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graphicFrame>
        <p:nvGraphicFramePr>
          <p:cNvPr id="27" name="表 26">
            <a:extLst>
              <a:ext uri="{FF2B5EF4-FFF2-40B4-BE49-F238E27FC236}">
                <a16:creationId xmlns:a16="http://schemas.microsoft.com/office/drawing/2014/main" id="{4F8A6878-F65C-A321-18E1-FF5254B3BEDA}"/>
              </a:ext>
            </a:extLst>
          </p:cNvPr>
          <p:cNvGraphicFramePr>
            <a:graphicFrameLocks noGrp="1"/>
          </p:cNvGraphicFramePr>
          <p:nvPr>
            <p:extLst>
              <p:ext uri="{D42A27DB-BD31-4B8C-83A1-F6EECF244321}">
                <p14:modId xmlns:p14="http://schemas.microsoft.com/office/powerpoint/2010/main" val="2163124928"/>
              </p:ext>
            </p:extLst>
          </p:nvPr>
        </p:nvGraphicFramePr>
        <p:xfrm>
          <a:off x="179423" y="8343363"/>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28" name="正方形/長方形 27">
            <a:extLst>
              <a:ext uri="{FF2B5EF4-FFF2-40B4-BE49-F238E27FC236}">
                <a16:creationId xmlns:a16="http://schemas.microsoft.com/office/drawing/2014/main" id="{4E03628C-3074-C03F-A335-9A3789EBDFE0}"/>
              </a:ext>
            </a:extLst>
          </p:cNvPr>
          <p:cNvSpPr/>
          <p:nvPr/>
        </p:nvSpPr>
        <p:spPr bwMode="gray">
          <a:xfrm>
            <a:off x="5590411" y="519900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29" name="テキスト ボックス 28">
            <a:extLst>
              <a:ext uri="{FF2B5EF4-FFF2-40B4-BE49-F238E27FC236}">
                <a16:creationId xmlns:a16="http://schemas.microsoft.com/office/drawing/2014/main" id="{95411675-E346-40B7-DC9C-673E08A85DCC}"/>
              </a:ext>
            </a:extLst>
          </p:cNvPr>
          <p:cNvSpPr txBox="1"/>
          <p:nvPr/>
        </p:nvSpPr>
        <p:spPr bwMode="gray">
          <a:xfrm>
            <a:off x="5604158" y="607827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30" name="正方形/長方形 29">
            <a:extLst>
              <a:ext uri="{FF2B5EF4-FFF2-40B4-BE49-F238E27FC236}">
                <a16:creationId xmlns:a16="http://schemas.microsoft.com/office/drawing/2014/main" id="{B6082A72-9F0A-7CD0-8A87-3C179EA6829B}"/>
              </a:ext>
            </a:extLst>
          </p:cNvPr>
          <p:cNvSpPr/>
          <p:nvPr/>
        </p:nvSpPr>
        <p:spPr bwMode="gray">
          <a:xfrm>
            <a:off x="5590411" y="6870954"/>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31" name="テキスト ボックス 30">
            <a:extLst>
              <a:ext uri="{FF2B5EF4-FFF2-40B4-BE49-F238E27FC236}">
                <a16:creationId xmlns:a16="http://schemas.microsoft.com/office/drawing/2014/main" id="{C66B1555-7943-0DDD-D5EC-B20EB2C322CE}"/>
              </a:ext>
            </a:extLst>
          </p:cNvPr>
          <p:cNvSpPr txBox="1"/>
          <p:nvPr/>
        </p:nvSpPr>
        <p:spPr bwMode="gray">
          <a:xfrm>
            <a:off x="5604158" y="7750218"/>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32" name="正方形/長方形 31">
            <a:extLst>
              <a:ext uri="{FF2B5EF4-FFF2-40B4-BE49-F238E27FC236}">
                <a16:creationId xmlns:a16="http://schemas.microsoft.com/office/drawing/2014/main" id="{07789C3B-13A9-630B-C376-55AD395D31C8}"/>
              </a:ext>
            </a:extLst>
          </p:cNvPr>
          <p:cNvSpPr/>
          <p:nvPr/>
        </p:nvSpPr>
        <p:spPr bwMode="gray">
          <a:xfrm>
            <a:off x="5590411" y="8404605"/>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42" name="テキスト ボックス 41">
            <a:extLst>
              <a:ext uri="{FF2B5EF4-FFF2-40B4-BE49-F238E27FC236}">
                <a16:creationId xmlns:a16="http://schemas.microsoft.com/office/drawing/2014/main" id="{D7EEA6B0-2D05-B7BA-02F3-70BBB1CA527C}"/>
              </a:ext>
            </a:extLst>
          </p:cNvPr>
          <p:cNvSpPr txBox="1"/>
          <p:nvPr/>
        </p:nvSpPr>
        <p:spPr bwMode="gray">
          <a:xfrm>
            <a:off x="5604158" y="9283869"/>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35" name="角丸四角形 11">
            <a:extLst>
              <a:ext uri="{FF2B5EF4-FFF2-40B4-BE49-F238E27FC236}">
                <a16:creationId xmlns:a16="http://schemas.microsoft.com/office/drawing/2014/main" id="{42E3DA58-4148-21C0-B7A5-26BEDEEFB528}"/>
              </a:ext>
            </a:extLst>
          </p:cNvPr>
          <p:cNvSpPr/>
          <p:nvPr/>
        </p:nvSpPr>
        <p:spPr bwMode="gray">
          <a:xfrm>
            <a:off x="123433" y="155365"/>
            <a:ext cx="16560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地域協議計画</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36" name="表 35">
            <a:extLst>
              <a:ext uri="{FF2B5EF4-FFF2-40B4-BE49-F238E27FC236}">
                <a16:creationId xmlns:a16="http://schemas.microsoft.com/office/drawing/2014/main" id="{AA6A5E90-4B88-BAB8-BA28-ADF01921C50B}"/>
              </a:ext>
            </a:extLst>
          </p:cNvPr>
          <p:cNvGraphicFramePr>
            <a:graphicFrameLocks noGrp="1"/>
          </p:cNvGraphicFramePr>
          <p:nvPr>
            <p:extLst>
              <p:ext uri="{D42A27DB-BD31-4B8C-83A1-F6EECF244321}">
                <p14:modId xmlns:p14="http://schemas.microsoft.com/office/powerpoint/2010/main" val="3050604542"/>
              </p:ext>
            </p:extLst>
          </p:nvPr>
        </p:nvGraphicFramePr>
        <p:xfrm>
          <a:off x="186603" y="576705"/>
          <a:ext cx="3477561" cy="2506558"/>
        </p:xfrm>
        <a:graphic>
          <a:graphicData uri="http://schemas.openxmlformats.org/drawingml/2006/table">
            <a:tbl>
              <a:tblPr firstRow="1" bandRow="1">
                <a:tableStyleId>{5C22544A-7EE6-4342-B048-85BDC9FD1C3A}</a:tableStyleId>
              </a:tblPr>
              <a:tblGrid>
                <a:gridCol w="612294">
                  <a:extLst>
                    <a:ext uri="{9D8B030D-6E8A-4147-A177-3AD203B41FA5}">
                      <a16:colId xmlns:a16="http://schemas.microsoft.com/office/drawing/2014/main" val="3559197824"/>
                    </a:ext>
                  </a:extLst>
                </a:gridCol>
                <a:gridCol w="2865267">
                  <a:extLst>
                    <a:ext uri="{9D8B030D-6E8A-4147-A177-3AD203B41FA5}">
                      <a16:colId xmlns:a16="http://schemas.microsoft.com/office/drawing/2014/main" val="2726071596"/>
                    </a:ext>
                  </a:extLst>
                </a:gridCol>
              </a:tblGrid>
              <a:tr h="274800">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運営主体</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1590416">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参画者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641342">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住民参画手法</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XXX</a:t>
                      </a: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endPar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graphicFrame>
        <p:nvGraphicFramePr>
          <p:cNvPr id="37" name="表 36">
            <a:extLst>
              <a:ext uri="{FF2B5EF4-FFF2-40B4-BE49-F238E27FC236}">
                <a16:creationId xmlns:a16="http://schemas.microsoft.com/office/drawing/2014/main" id="{F77BFE1E-1078-5789-5641-E4E6A3883E2F}"/>
              </a:ext>
            </a:extLst>
          </p:cNvPr>
          <p:cNvGraphicFramePr>
            <a:graphicFrameLocks noGrp="1"/>
          </p:cNvGraphicFramePr>
          <p:nvPr>
            <p:extLst>
              <p:ext uri="{D42A27DB-BD31-4B8C-83A1-F6EECF244321}">
                <p14:modId xmlns:p14="http://schemas.microsoft.com/office/powerpoint/2010/main" val="800366642"/>
              </p:ext>
            </p:extLst>
          </p:nvPr>
        </p:nvGraphicFramePr>
        <p:xfrm>
          <a:off x="3817619" y="576704"/>
          <a:ext cx="2852611" cy="1371240"/>
        </p:xfrm>
        <a:graphic>
          <a:graphicData uri="http://schemas.openxmlformats.org/drawingml/2006/table">
            <a:tbl>
              <a:tblPr firstRow="1" bandRow="1">
                <a:tableStyleId>{5C22544A-7EE6-4342-B048-85BDC9FD1C3A}</a:tableStyleId>
              </a:tblPr>
              <a:tblGrid>
                <a:gridCol w="397664">
                  <a:extLst>
                    <a:ext uri="{9D8B030D-6E8A-4147-A177-3AD203B41FA5}">
                      <a16:colId xmlns:a16="http://schemas.microsoft.com/office/drawing/2014/main" val="3559197824"/>
                    </a:ext>
                  </a:extLst>
                </a:gridCol>
                <a:gridCol w="1806948">
                  <a:extLst>
                    <a:ext uri="{9D8B030D-6E8A-4147-A177-3AD203B41FA5}">
                      <a16:colId xmlns:a16="http://schemas.microsoft.com/office/drawing/2014/main" val="2726071596"/>
                    </a:ext>
                  </a:extLst>
                </a:gridCol>
                <a:gridCol w="647999">
                  <a:extLst>
                    <a:ext uri="{9D8B030D-6E8A-4147-A177-3AD203B41FA5}">
                      <a16:colId xmlns:a16="http://schemas.microsoft.com/office/drawing/2014/main" val="2138279705"/>
                    </a:ext>
                  </a:extLst>
                </a:gridCol>
              </a:tblGrid>
              <a:tr h="155929">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協議事項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実施時期</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1</a:t>
                      </a:r>
                      <a:r>
                        <a:rPr kumimoji="1" lang="ja-JP" altLang="en-US" sz="1000" b="1">
                          <a:solidFill>
                            <a:schemeClr val="tx1"/>
                          </a:solidFill>
                          <a:latin typeface="Yu Gothic UI" panose="020B0500000000000000" pitchFamily="50" charset="-128"/>
                          <a:ea typeface="Yu Gothic UI" panose="020B0500000000000000" pitchFamily="50" charset="-128"/>
                        </a:rPr>
                        <a:t>回目</a:t>
                      </a:r>
                      <a:endParaRPr kumimoji="1" lang="en-US" altLang="ja-JP" sz="1000" b="1">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2</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3</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cxnSp>
        <p:nvCxnSpPr>
          <p:cNvPr id="38" name="直線コネクタ 37">
            <a:extLst>
              <a:ext uri="{FF2B5EF4-FFF2-40B4-BE49-F238E27FC236}">
                <a16:creationId xmlns:a16="http://schemas.microsoft.com/office/drawing/2014/main" id="{D5B81255-744D-5EE1-4954-11CF073A42CF}"/>
              </a:ext>
            </a:extLst>
          </p:cNvPr>
          <p:cNvCxnSpPr>
            <a:cxnSpLocks/>
          </p:cNvCxnSpPr>
          <p:nvPr/>
        </p:nvCxnSpPr>
        <p:spPr>
          <a:xfrm>
            <a:off x="186604" y="445737"/>
            <a:ext cx="347756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AE7C232-F251-83FB-3DAD-89C153EABBB8}"/>
              </a:ext>
            </a:extLst>
          </p:cNvPr>
          <p:cNvCxnSpPr>
            <a:cxnSpLocks/>
          </p:cNvCxnSpPr>
          <p:nvPr/>
        </p:nvCxnSpPr>
        <p:spPr>
          <a:xfrm>
            <a:off x="3809088" y="445737"/>
            <a:ext cx="2853498"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001E608-B1A0-3EA7-727A-8E4E56E75CFD}"/>
              </a:ext>
            </a:extLst>
          </p:cNvPr>
          <p:cNvSpPr txBox="1"/>
          <p:nvPr/>
        </p:nvSpPr>
        <p:spPr bwMode="gray">
          <a:xfrm>
            <a:off x="1614168" y="361444"/>
            <a:ext cx="624628" cy="180000"/>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実施概要</a:t>
            </a:r>
          </a:p>
        </p:txBody>
      </p:sp>
      <p:sp>
        <p:nvSpPr>
          <p:cNvPr id="41" name="テキスト ボックス 40">
            <a:extLst>
              <a:ext uri="{FF2B5EF4-FFF2-40B4-BE49-F238E27FC236}">
                <a16:creationId xmlns:a16="http://schemas.microsoft.com/office/drawing/2014/main" id="{08AE3BB4-ED4B-FB81-5800-95C4E18EB645}"/>
              </a:ext>
            </a:extLst>
          </p:cNvPr>
          <p:cNvSpPr txBox="1"/>
          <p:nvPr/>
        </p:nvSpPr>
        <p:spPr bwMode="gray">
          <a:xfrm>
            <a:off x="4896009" y="368806"/>
            <a:ext cx="691722" cy="165277"/>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協議計画</a:t>
            </a:r>
          </a:p>
        </p:txBody>
      </p:sp>
      <p:sp>
        <p:nvSpPr>
          <p:cNvPr id="43" name="四角形: 角を丸くする 42">
            <a:extLst>
              <a:ext uri="{FF2B5EF4-FFF2-40B4-BE49-F238E27FC236}">
                <a16:creationId xmlns:a16="http://schemas.microsoft.com/office/drawing/2014/main" id="{22D6A527-2045-A0E6-549F-077D98187C4A}"/>
              </a:ext>
            </a:extLst>
          </p:cNvPr>
          <p:cNvSpPr/>
          <p:nvPr/>
        </p:nvSpPr>
        <p:spPr bwMode="gray">
          <a:xfrm>
            <a:off x="857991" y="919579"/>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4" name="四角形: 角を丸くする 43">
            <a:extLst>
              <a:ext uri="{FF2B5EF4-FFF2-40B4-BE49-F238E27FC236}">
                <a16:creationId xmlns:a16="http://schemas.microsoft.com/office/drawing/2014/main" id="{A17BC338-2D4A-DD25-4D04-ED43FB4BDC52}"/>
              </a:ext>
            </a:extLst>
          </p:cNvPr>
          <p:cNvSpPr/>
          <p:nvPr/>
        </p:nvSpPr>
        <p:spPr bwMode="gray">
          <a:xfrm>
            <a:off x="2282663" y="919579"/>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5" name="四角形: 角を丸くする 44">
            <a:extLst>
              <a:ext uri="{FF2B5EF4-FFF2-40B4-BE49-F238E27FC236}">
                <a16:creationId xmlns:a16="http://schemas.microsoft.com/office/drawing/2014/main" id="{209BC30C-55AB-450D-1FC4-965744E2CE44}"/>
              </a:ext>
            </a:extLst>
          </p:cNvPr>
          <p:cNvSpPr/>
          <p:nvPr/>
        </p:nvSpPr>
        <p:spPr bwMode="gray">
          <a:xfrm>
            <a:off x="857991" y="1719164"/>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6" name="四角形: 角を丸くする 45">
            <a:extLst>
              <a:ext uri="{FF2B5EF4-FFF2-40B4-BE49-F238E27FC236}">
                <a16:creationId xmlns:a16="http://schemas.microsoft.com/office/drawing/2014/main" id="{B3E7AA71-1CB0-6433-B5D2-9697D91B49D2}"/>
              </a:ext>
            </a:extLst>
          </p:cNvPr>
          <p:cNvSpPr/>
          <p:nvPr/>
        </p:nvSpPr>
        <p:spPr bwMode="gray">
          <a:xfrm>
            <a:off x="2282663" y="1719164"/>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900" b="1">
                <a:solidFill>
                  <a:schemeClr val="bg1"/>
                </a:solidFill>
                <a:latin typeface="Yu Gothic UI" panose="020B0500000000000000" pitchFamily="50" charset="-128"/>
                <a:ea typeface="Yu Gothic UI" panose="020B0500000000000000" pitchFamily="50" charset="-128"/>
              </a:rPr>
              <a:t>XXX</a:t>
            </a:r>
            <a:endParaRPr kumimoji="1" lang="ja-JP" altLang="en-US" sz="900" b="1">
              <a:solidFill>
                <a:schemeClr val="bg1"/>
              </a:solidFill>
              <a:latin typeface="Yu Gothic UI" panose="020B0500000000000000" pitchFamily="50" charset="-128"/>
              <a:ea typeface="Yu Gothic UI" panose="020B0500000000000000" pitchFamily="50" charset="-128"/>
            </a:endParaRPr>
          </a:p>
        </p:txBody>
      </p:sp>
      <p:sp>
        <p:nvSpPr>
          <p:cNvPr id="47" name="四角形: 角を丸くする 46">
            <a:extLst>
              <a:ext uri="{FF2B5EF4-FFF2-40B4-BE49-F238E27FC236}">
                <a16:creationId xmlns:a16="http://schemas.microsoft.com/office/drawing/2014/main" id="{ED4C4D7F-7833-DC5D-8DE8-A1100B8E12F8}"/>
              </a:ext>
            </a:extLst>
          </p:cNvPr>
          <p:cNvSpPr/>
          <p:nvPr/>
        </p:nvSpPr>
        <p:spPr bwMode="gray">
          <a:xfrm>
            <a:off x="857991" y="112750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err="1">
                <a:solidFill>
                  <a:srgbClr val="000000"/>
                </a:solidFill>
                <a:latin typeface="Yu Gothic UI" panose="020B0500000000000000" pitchFamily="50" charset="-128"/>
                <a:ea typeface="Yu Gothic UI" panose="020B0500000000000000" pitchFamily="50" charset="-128"/>
              </a:rPr>
              <a:t>XXX</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10942E39-E931-F93A-7645-542F4C131147}"/>
              </a:ext>
            </a:extLst>
          </p:cNvPr>
          <p:cNvSpPr/>
          <p:nvPr/>
        </p:nvSpPr>
        <p:spPr bwMode="gray">
          <a:xfrm>
            <a:off x="2296247" y="112750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err="1">
                <a:solidFill>
                  <a:srgbClr val="000000"/>
                </a:solidFill>
                <a:latin typeface="Yu Gothic UI" panose="020B0500000000000000" pitchFamily="50" charset="-128"/>
                <a:ea typeface="Yu Gothic UI" panose="020B0500000000000000" pitchFamily="50" charset="-128"/>
              </a:rPr>
              <a:t>XXX</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D1144FA1-3C93-28A7-CF98-D92889644DF9}"/>
              </a:ext>
            </a:extLst>
          </p:cNvPr>
          <p:cNvSpPr/>
          <p:nvPr/>
        </p:nvSpPr>
        <p:spPr bwMode="gray">
          <a:xfrm>
            <a:off x="857991" y="1926457"/>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0" name="四角形: 角を丸くする 49">
            <a:extLst>
              <a:ext uri="{FF2B5EF4-FFF2-40B4-BE49-F238E27FC236}">
                <a16:creationId xmlns:a16="http://schemas.microsoft.com/office/drawing/2014/main" id="{CA5EFDD4-EFC1-68FD-A596-656150A3DF5F}"/>
              </a:ext>
            </a:extLst>
          </p:cNvPr>
          <p:cNvSpPr/>
          <p:nvPr/>
        </p:nvSpPr>
        <p:spPr bwMode="gray">
          <a:xfrm>
            <a:off x="2296247" y="1926457"/>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1" name="正方形/長方形 50">
            <a:extLst>
              <a:ext uri="{FF2B5EF4-FFF2-40B4-BE49-F238E27FC236}">
                <a16:creationId xmlns:a16="http://schemas.microsoft.com/office/drawing/2014/main" id="{905B2505-6A6D-DA5B-8710-FDCC7D47E0FE}"/>
              </a:ext>
            </a:extLst>
          </p:cNvPr>
          <p:cNvSpPr/>
          <p:nvPr/>
        </p:nvSpPr>
        <p:spPr bwMode="gray">
          <a:xfrm>
            <a:off x="3809088" y="2162818"/>
            <a:ext cx="2861141" cy="191313"/>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次年度（</a:t>
            </a:r>
            <a:r>
              <a:rPr kumimoji="1" lang="en-US" altLang="ja-JP"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2026</a:t>
            </a:r>
            <a:r>
              <a:rPr kumimoji="1" lang="ja-JP" altLang="en-US"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年度）</a:t>
            </a:r>
            <a:r>
              <a:rPr kumimoji="1" lang="ja-JP" altLang="en-US" sz="1000" b="1">
                <a:solidFill>
                  <a:srgbClr val="DA291C"/>
                </a:solidFill>
                <a:latin typeface="Yu Gothic UI" panose="020B0500000000000000" pitchFamily="50" charset="-128"/>
                <a:ea typeface="Yu Gothic UI" panose="020B0500000000000000" pitchFamily="50" charset="-128"/>
                <a:cs typeface="+mn-cs"/>
              </a:rPr>
              <a:t>以降</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の協議継続・強化方針</a:t>
            </a:r>
            <a:endPar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2" name="正方形/長方形 51">
            <a:extLst>
              <a:ext uri="{FF2B5EF4-FFF2-40B4-BE49-F238E27FC236}">
                <a16:creationId xmlns:a16="http://schemas.microsoft.com/office/drawing/2014/main" id="{BFA34FFD-3B05-EC4C-FF27-8E05D819E32C}"/>
              </a:ext>
            </a:extLst>
          </p:cNvPr>
          <p:cNvSpPr/>
          <p:nvPr/>
        </p:nvSpPr>
        <p:spPr bwMode="gray">
          <a:xfrm>
            <a:off x="3809088" y="2374486"/>
            <a:ext cx="2861141" cy="708777"/>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0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p>
        </p:txBody>
      </p:sp>
      <p:sp>
        <p:nvSpPr>
          <p:cNvPr id="4" name="テキスト ボックス 3">
            <a:extLst>
              <a:ext uri="{FF2B5EF4-FFF2-40B4-BE49-F238E27FC236}">
                <a16:creationId xmlns:a16="http://schemas.microsoft.com/office/drawing/2014/main" id="{8748F077-0DCD-83E6-944A-45EDBA6F31AA}"/>
              </a:ext>
            </a:extLst>
          </p:cNvPr>
          <p:cNvSpPr txBox="1"/>
          <p:nvPr/>
        </p:nvSpPr>
        <p:spPr bwMode="gray">
          <a:xfrm>
            <a:off x="3877118" y="3528874"/>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 name="テキスト ボックス 4">
            <a:extLst>
              <a:ext uri="{FF2B5EF4-FFF2-40B4-BE49-F238E27FC236}">
                <a16:creationId xmlns:a16="http://schemas.microsoft.com/office/drawing/2014/main" id="{F5193466-99AA-C885-C014-ADCA2D4D677C}"/>
              </a:ext>
            </a:extLst>
          </p:cNvPr>
          <p:cNvSpPr txBox="1"/>
          <p:nvPr/>
        </p:nvSpPr>
        <p:spPr bwMode="gray">
          <a:xfrm>
            <a:off x="3877118" y="4957542"/>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 name="テキスト ボックス 5">
            <a:extLst>
              <a:ext uri="{FF2B5EF4-FFF2-40B4-BE49-F238E27FC236}">
                <a16:creationId xmlns:a16="http://schemas.microsoft.com/office/drawing/2014/main" id="{9D644402-5D40-1FFB-C0A3-044CDD8A96E8}"/>
              </a:ext>
            </a:extLst>
          </p:cNvPr>
          <p:cNvSpPr txBox="1"/>
          <p:nvPr/>
        </p:nvSpPr>
        <p:spPr bwMode="gray">
          <a:xfrm>
            <a:off x="3877118" y="6634733"/>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7" name="テキスト ボックス 6">
            <a:extLst>
              <a:ext uri="{FF2B5EF4-FFF2-40B4-BE49-F238E27FC236}">
                <a16:creationId xmlns:a16="http://schemas.microsoft.com/office/drawing/2014/main" id="{5BCA55FF-7543-EA11-6F93-147A57C29B7B}"/>
              </a:ext>
            </a:extLst>
          </p:cNvPr>
          <p:cNvSpPr txBox="1"/>
          <p:nvPr/>
        </p:nvSpPr>
        <p:spPr bwMode="gray">
          <a:xfrm>
            <a:off x="3877118" y="8172226"/>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2" name="正方形/長方形 1">
            <a:extLst>
              <a:ext uri="{FF2B5EF4-FFF2-40B4-BE49-F238E27FC236}">
                <a16:creationId xmlns:a16="http://schemas.microsoft.com/office/drawing/2014/main" id="{01E8AA95-BEBF-8594-93A4-D9D6FCC8FB46}"/>
              </a:ext>
            </a:extLst>
          </p:cNvPr>
          <p:cNvSpPr/>
          <p:nvPr/>
        </p:nvSpPr>
        <p:spPr bwMode="gray">
          <a:xfrm>
            <a:off x="-2579357" y="-4866"/>
            <a:ext cx="2502428" cy="1775374"/>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記入例を参照の上、記入を進めること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必要に応じて、フォントの大きさや、枠を調整することは可とする</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有識者・ステークホルダーへの説明資料として活用することを前提に、当該フォーマットの項目を記載すること</a:t>
            </a:r>
            <a:endParaRPr kumimoji="1" lang="en-US" altLang="ja-JP" sz="1050" b="1">
              <a:solidFill>
                <a:srgbClr val="000000"/>
              </a:solidFill>
              <a:latin typeface="Yu Gothic UI" panose="020B0500000000000000" pitchFamily="50" charset="-128"/>
              <a:ea typeface="Yu Gothic UI" panose="020B0500000000000000" pitchFamily="50" charset="-128"/>
            </a:endParaRPr>
          </a:p>
          <a:p>
            <a:pPr marL="285750" indent="-285750" algn="l" fontAlgn="ctr">
              <a:lnSpc>
                <a:spcPct val="120000"/>
              </a:lnSpc>
              <a:spcBef>
                <a:spcPts val="300"/>
              </a:spcBef>
              <a:spcAft>
                <a:spcPts val="0"/>
              </a:spcAft>
              <a:buFont typeface="Wingdings" panose="05000000000000000000" pitchFamily="2" charset="2"/>
              <a:buChar char="l"/>
            </a:pPr>
            <a:r>
              <a:rPr kumimoji="1" lang="ja-JP" altLang="en-US" sz="1050" b="1">
                <a:solidFill>
                  <a:srgbClr val="000000"/>
                </a:solidFill>
                <a:latin typeface="Yu Gothic UI" panose="020B0500000000000000" pitchFamily="50" charset="-128"/>
                <a:ea typeface="Yu Gothic UI" panose="020B0500000000000000" pitchFamily="50" charset="-128"/>
              </a:rPr>
              <a:t>最終的に、記入例や説明コメントを削除して提出すること</a:t>
            </a:r>
          </a:p>
        </p:txBody>
      </p:sp>
    </p:spTree>
    <p:extLst>
      <p:ext uri="{BB962C8B-B14F-4D97-AF65-F5344CB8AC3E}">
        <p14:creationId xmlns:p14="http://schemas.microsoft.com/office/powerpoint/2010/main" val="322473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973900D-F940-9AFD-D9D2-88111AC3DFD0}"/>
              </a:ext>
            </a:extLst>
          </p:cNvPr>
          <p:cNvSpPr/>
          <p:nvPr/>
        </p:nvSpPr>
        <p:spPr bwMode="gray">
          <a:xfrm>
            <a:off x="-2796930" y="-5440"/>
            <a:ext cx="2702748" cy="1261235"/>
          </a:xfrm>
          <a:prstGeom prst="rect">
            <a:avLst/>
          </a:prstGeom>
          <a:solidFill>
            <a:schemeClr val="accent5">
              <a:lumMod val="20000"/>
              <a:lumOff val="8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285750" indent="-285750" algn="l" fontAlgn="ctr">
              <a:lnSpc>
                <a:spcPct val="120000"/>
              </a:lnSpc>
              <a:spcBef>
                <a:spcPts val="300"/>
              </a:spcBef>
              <a:spcAft>
                <a:spcPts val="0"/>
              </a:spcAft>
              <a:buFont typeface="Wingdings" panose="05000000000000000000" pitchFamily="2" charset="2"/>
              <a:buChar char="l"/>
            </a:pPr>
            <a:r>
              <a:rPr kumimoji="1" lang="ja-JP" altLang="en-US" sz="1400" b="1">
                <a:solidFill>
                  <a:srgbClr val="000000"/>
                </a:solidFill>
                <a:latin typeface="Yu Gothic UI" panose="020B0500000000000000" pitchFamily="50" charset="-128"/>
                <a:ea typeface="Yu Gothic UI" panose="020B0500000000000000" pitchFamily="50" charset="-128"/>
              </a:rPr>
              <a:t>対応する補助事業数が多く、前項に、補助事業を記載しきらなかった場合のみ、当該フォーマットに追加記載すること。</a:t>
            </a:r>
          </a:p>
        </p:txBody>
      </p:sp>
      <p:sp>
        <p:nvSpPr>
          <p:cNvPr id="40" name="角丸四角形 11">
            <a:extLst>
              <a:ext uri="{FF2B5EF4-FFF2-40B4-BE49-F238E27FC236}">
                <a16:creationId xmlns:a16="http://schemas.microsoft.com/office/drawing/2014/main" id="{B16B0761-D860-4E71-B5E2-28B088E330AD}"/>
              </a:ext>
            </a:extLst>
          </p:cNvPr>
          <p:cNvSpPr/>
          <p:nvPr/>
        </p:nvSpPr>
        <p:spPr bwMode="gray">
          <a:xfrm>
            <a:off x="123433" y="153679"/>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41" name="表 40">
            <a:extLst>
              <a:ext uri="{FF2B5EF4-FFF2-40B4-BE49-F238E27FC236}">
                <a16:creationId xmlns:a16="http://schemas.microsoft.com/office/drawing/2014/main" id="{F253BE4D-6724-4B8C-F94C-F5A9271E6CCB}"/>
              </a:ext>
            </a:extLst>
          </p:cNvPr>
          <p:cNvGraphicFramePr>
            <a:graphicFrameLocks noGrp="1"/>
          </p:cNvGraphicFramePr>
          <p:nvPr>
            <p:extLst>
              <p:ext uri="{D42A27DB-BD31-4B8C-83A1-F6EECF244321}">
                <p14:modId xmlns:p14="http://schemas.microsoft.com/office/powerpoint/2010/main" val="274802524"/>
              </p:ext>
            </p:extLst>
          </p:nvPr>
        </p:nvGraphicFramePr>
        <p:xfrm>
          <a:off x="179423" y="700147"/>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43" name="正方形/長方形 42">
            <a:extLst>
              <a:ext uri="{FF2B5EF4-FFF2-40B4-BE49-F238E27FC236}">
                <a16:creationId xmlns:a16="http://schemas.microsoft.com/office/drawing/2014/main" id="{3BB333AF-1262-4DA6-6179-0F27A880E785}"/>
              </a:ext>
            </a:extLst>
          </p:cNvPr>
          <p:cNvSpPr/>
          <p:nvPr/>
        </p:nvSpPr>
        <p:spPr bwMode="gray">
          <a:xfrm>
            <a:off x="5590411" y="77457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44" name="テキスト ボックス 43">
            <a:extLst>
              <a:ext uri="{FF2B5EF4-FFF2-40B4-BE49-F238E27FC236}">
                <a16:creationId xmlns:a16="http://schemas.microsoft.com/office/drawing/2014/main" id="{99C492A7-D5B5-6E46-54E6-BE6803628DD4}"/>
              </a:ext>
            </a:extLst>
          </p:cNvPr>
          <p:cNvSpPr txBox="1"/>
          <p:nvPr/>
        </p:nvSpPr>
        <p:spPr bwMode="gray">
          <a:xfrm>
            <a:off x="5604158" y="165384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45" name="四角形: 角を丸くする 44">
            <a:extLst>
              <a:ext uri="{FF2B5EF4-FFF2-40B4-BE49-F238E27FC236}">
                <a16:creationId xmlns:a16="http://schemas.microsoft.com/office/drawing/2014/main" id="{94FCBB43-81E3-87F9-C40E-AE6211C6D49F}"/>
              </a:ext>
            </a:extLst>
          </p:cNvPr>
          <p:cNvSpPr/>
          <p:nvPr/>
        </p:nvSpPr>
        <p:spPr bwMode="gray">
          <a:xfrm>
            <a:off x="170323" y="424637"/>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対応テーマを記載</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graphicFrame>
        <p:nvGraphicFramePr>
          <p:cNvPr id="46" name="表 45">
            <a:extLst>
              <a:ext uri="{FF2B5EF4-FFF2-40B4-BE49-F238E27FC236}">
                <a16:creationId xmlns:a16="http://schemas.microsoft.com/office/drawing/2014/main" id="{E7D00E75-FD63-1B37-8562-80FA42888B78}"/>
              </a:ext>
            </a:extLst>
          </p:cNvPr>
          <p:cNvGraphicFramePr>
            <a:graphicFrameLocks noGrp="1"/>
          </p:cNvGraphicFramePr>
          <p:nvPr>
            <p:extLst>
              <p:ext uri="{D42A27DB-BD31-4B8C-83A1-F6EECF244321}">
                <p14:modId xmlns:p14="http://schemas.microsoft.com/office/powerpoint/2010/main" val="652937008"/>
              </p:ext>
            </p:extLst>
          </p:nvPr>
        </p:nvGraphicFramePr>
        <p:xfrm>
          <a:off x="179423" y="2337624"/>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47" name="四角形: 角を丸くする 46">
            <a:extLst>
              <a:ext uri="{FF2B5EF4-FFF2-40B4-BE49-F238E27FC236}">
                <a16:creationId xmlns:a16="http://schemas.microsoft.com/office/drawing/2014/main" id="{95741464-EBD0-2A6F-10B5-9137F3A077ED}"/>
              </a:ext>
            </a:extLst>
          </p:cNvPr>
          <p:cNvSpPr/>
          <p:nvPr/>
        </p:nvSpPr>
        <p:spPr bwMode="gray">
          <a:xfrm>
            <a:off x="170323" y="3988916"/>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48" name="表 47">
            <a:extLst>
              <a:ext uri="{FF2B5EF4-FFF2-40B4-BE49-F238E27FC236}">
                <a16:creationId xmlns:a16="http://schemas.microsoft.com/office/drawing/2014/main" id="{700B20B3-343B-2F82-A04C-2AAD9A1E32AE}"/>
              </a:ext>
            </a:extLst>
          </p:cNvPr>
          <p:cNvGraphicFramePr>
            <a:graphicFrameLocks noGrp="1"/>
          </p:cNvGraphicFramePr>
          <p:nvPr>
            <p:extLst>
              <p:ext uri="{D42A27DB-BD31-4B8C-83A1-F6EECF244321}">
                <p14:modId xmlns:p14="http://schemas.microsoft.com/office/powerpoint/2010/main" val="521051014"/>
              </p:ext>
            </p:extLst>
          </p:nvPr>
        </p:nvGraphicFramePr>
        <p:xfrm>
          <a:off x="179423" y="4263896"/>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graphicFrame>
        <p:nvGraphicFramePr>
          <p:cNvPr id="49" name="表 48">
            <a:extLst>
              <a:ext uri="{FF2B5EF4-FFF2-40B4-BE49-F238E27FC236}">
                <a16:creationId xmlns:a16="http://schemas.microsoft.com/office/drawing/2014/main" id="{CEE1513E-FA95-5F6A-4F2D-5B9550B2ADE2}"/>
              </a:ext>
            </a:extLst>
          </p:cNvPr>
          <p:cNvGraphicFramePr>
            <a:graphicFrameLocks noGrp="1"/>
          </p:cNvGraphicFramePr>
          <p:nvPr>
            <p:extLst>
              <p:ext uri="{D42A27DB-BD31-4B8C-83A1-F6EECF244321}">
                <p14:modId xmlns:p14="http://schemas.microsoft.com/office/powerpoint/2010/main" val="1705401080"/>
              </p:ext>
            </p:extLst>
          </p:nvPr>
        </p:nvGraphicFramePr>
        <p:xfrm>
          <a:off x="179423" y="5911486"/>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50" name="正方形/長方形 49">
            <a:extLst>
              <a:ext uri="{FF2B5EF4-FFF2-40B4-BE49-F238E27FC236}">
                <a16:creationId xmlns:a16="http://schemas.microsoft.com/office/drawing/2014/main" id="{79BF20D5-5802-4863-049E-43A8CFA22350}"/>
              </a:ext>
            </a:extLst>
          </p:cNvPr>
          <p:cNvSpPr/>
          <p:nvPr/>
        </p:nvSpPr>
        <p:spPr bwMode="gray">
          <a:xfrm>
            <a:off x="5590411" y="2395613"/>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1" name="テキスト ボックス 50">
            <a:extLst>
              <a:ext uri="{FF2B5EF4-FFF2-40B4-BE49-F238E27FC236}">
                <a16:creationId xmlns:a16="http://schemas.microsoft.com/office/drawing/2014/main" id="{51384267-5AC4-668E-C8D1-EAF84D74B9D2}"/>
              </a:ext>
            </a:extLst>
          </p:cNvPr>
          <p:cNvSpPr txBox="1"/>
          <p:nvPr/>
        </p:nvSpPr>
        <p:spPr bwMode="gray">
          <a:xfrm>
            <a:off x="5604158" y="3274877"/>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2" name="正方形/長方形 51">
            <a:extLst>
              <a:ext uri="{FF2B5EF4-FFF2-40B4-BE49-F238E27FC236}">
                <a16:creationId xmlns:a16="http://schemas.microsoft.com/office/drawing/2014/main" id="{5CC57893-FE9C-EB87-57D0-B277E2DF6CBC}"/>
              </a:ext>
            </a:extLst>
          </p:cNvPr>
          <p:cNvSpPr/>
          <p:nvPr/>
        </p:nvSpPr>
        <p:spPr bwMode="gray">
          <a:xfrm>
            <a:off x="5590411" y="4323931"/>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3" name="テキスト ボックス 52">
            <a:extLst>
              <a:ext uri="{FF2B5EF4-FFF2-40B4-BE49-F238E27FC236}">
                <a16:creationId xmlns:a16="http://schemas.microsoft.com/office/drawing/2014/main" id="{871E695F-62A2-9CB6-8FC3-5BFE6822F5D8}"/>
              </a:ext>
            </a:extLst>
          </p:cNvPr>
          <p:cNvSpPr txBox="1"/>
          <p:nvPr/>
        </p:nvSpPr>
        <p:spPr bwMode="gray">
          <a:xfrm>
            <a:off x="5604158" y="5203195"/>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4" name="正方形/長方形 53">
            <a:extLst>
              <a:ext uri="{FF2B5EF4-FFF2-40B4-BE49-F238E27FC236}">
                <a16:creationId xmlns:a16="http://schemas.microsoft.com/office/drawing/2014/main" id="{4A2A5B57-3952-B2E5-543B-E2BE57850FC5}"/>
              </a:ext>
            </a:extLst>
          </p:cNvPr>
          <p:cNvSpPr/>
          <p:nvPr/>
        </p:nvSpPr>
        <p:spPr bwMode="gray">
          <a:xfrm>
            <a:off x="5590411" y="5972728"/>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5" name="テキスト ボックス 54">
            <a:extLst>
              <a:ext uri="{FF2B5EF4-FFF2-40B4-BE49-F238E27FC236}">
                <a16:creationId xmlns:a16="http://schemas.microsoft.com/office/drawing/2014/main" id="{05BB8A0E-AF0B-27C9-BA41-2E4AD28F9575}"/>
              </a:ext>
            </a:extLst>
          </p:cNvPr>
          <p:cNvSpPr txBox="1"/>
          <p:nvPr/>
        </p:nvSpPr>
        <p:spPr bwMode="gray">
          <a:xfrm>
            <a:off x="5604158" y="6851992"/>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56" name="テキスト ボックス 55">
            <a:extLst>
              <a:ext uri="{FF2B5EF4-FFF2-40B4-BE49-F238E27FC236}">
                <a16:creationId xmlns:a16="http://schemas.microsoft.com/office/drawing/2014/main" id="{683F8D4A-D71E-E8EB-43D7-9DD2C0B949D5}"/>
              </a:ext>
            </a:extLst>
          </p:cNvPr>
          <p:cNvSpPr txBox="1"/>
          <p:nvPr/>
        </p:nvSpPr>
        <p:spPr bwMode="gray">
          <a:xfrm>
            <a:off x="3877118" y="520304"/>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7" name="テキスト ボックス 56">
            <a:extLst>
              <a:ext uri="{FF2B5EF4-FFF2-40B4-BE49-F238E27FC236}">
                <a16:creationId xmlns:a16="http://schemas.microsoft.com/office/drawing/2014/main" id="{9CF32171-043F-4225-877A-6629703DEBC6}"/>
              </a:ext>
            </a:extLst>
          </p:cNvPr>
          <p:cNvSpPr txBox="1"/>
          <p:nvPr/>
        </p:nvSpPr>
        <p:spPr bwMode="gray">
          <a:xfrm>
            <a:off x="3877118" y="2154148"/>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8" name="テキスト ボックス 57">
            <a:extLst>
              <a:ext uri="{FF2B5EF4-FFF2-40B4-BE49-F238E27FC236}">
                <a16:creationId xmlns:a16="http://schemas.microsoft.com/office/drawing/2014/main" id="{EA5FF99D-586C-FBA4-0271-9B12243D6D47}"/>
              </a:ext>
            </a:extLst>
          </p:cNvPr>
          <p:cNvSpPr txBox="1"/>
          <p:nvPr/>
        </p:nvSpPr>
        <p:spPr bwMode="gray">
          <a:xfrm>
            <a:off x="3877118" y="4087710"/>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59" name="テキスト ボックス 58">
            <a:extLst>
              <a:ext uri="{FF2B5EF4-FFF2-40B4-BE49-F238E27FC236}">
                <a16:creationId xmlns:a16="http://schemas.microsoft.com/office/drawing/2014/main" id="{582E104D-6541-C890-985F-35A26C21975E}"/>
              </a:ext>
            </a:extLst>
          </p:cNvPr>
          <p:cNvSpPr txBox="1"/>
          <p:nvPr/>
        </p:nvSpPr>
        <p:spPr bwMode="gray">
          <a:xfrm>
            <a:off x="3877118" y="5740349"/>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0" name="四角形: 角を丸くする 59">
            <a:extLst>
              <a:ext uri="{FF2B5EF4-FFF2-40B4-BE49-F238E27FC236}">
                <a16:creationId xmlns:a16="http://schemas.microsoft.com/office/drawing/2014/main" id="{33E37401-0DE5-968E-0ECF-B2797ED8CF18}"/>
              </a:ext>
            </a:extLst>
          </p:cNvPr>
          <p:cNvSpPr/>
          <p:nvPr/>
        </p:nvSpPr>
        <p:spPr bwMode="gray">
          <a:xfrm>
            <a:off x="170323" y="7576483"/>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61" name="表 60">
            <a:extLst>
              <a:ext uri="{FF2B5EF4-FFF2-40B4-BE49-F238E27FC236}">
                <a16:creationId xmlns:a16="http://schemas.microsoft.com/office/drawing/2014/main" id="{4A6116AE-2EB4-2AD1-2B74-A987EED3CF45}"/>
              </a:ext>
            </a:extLst>
          </p:cNvPr>
          <p:cNvGraphicFramePr>
            <a:graphicFrameLocks noGrp="1"/>
          </p:cNvGraphicFramePr>
          <p:nvPr>
            <p:extLst>
              <p:ext uri="{D42A27DB-BD31-4B8C-83A1-F6EECF244321}">
                <p14:modId xmlns:p14="http://schemas.microsoft.com/office/powerpoint/2010/main" val="2388322894"/>
              </p:ext>
            </p:extLst>
          </p:nvPr>
        </p:nvGraphicFramePr>
        <p:xfrm>
          <a:off x="179423" y="7851463"/>
          <a:ext cx="6490807" cy="13983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9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9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9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63" name="正方形/長方形 62">
            <a:extLst>
              <a:ext uri="{FF2B5EF4-FFF2-40B4-BE49-F238E27FC236}">
                <a16:creationId xmlns:a16="http://schemas.microsoft.com/office/drawing/2014/main" id="{2BC1F16A-D33F-C28B-44C2-14D430B9D005}"/>
              </a:ext>
            </a:extLst>
          </p:cNvPr>
          <p:cNvSpPr/>
          <p:nvPr/>
        </p:nvSpPr>
        <p:spPr bwMode="gray">
          <a:xfrm>
            <a:off x="5590411" y="7911498"/>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64" name="テキスト ボックス 63">
            <a:extLst>
              <a:ext uri="{FF2B5EF4-FFF2-40B4-BE49-F238E27FC236}">
                <a16:creationId xmlns:a16="http://schemas.microsoft.com/office/drawing/2014/main" id="{3FC200AF-A490-C1AF-B55D-45E9E6C3A736}"/>
              </a:ext>
            </a:extLst>
          </p:cNvPr>
          <p:cNvSpPr txBox="1"/>
          <p:nvPr/>
        </p:nvSpPr>
        <p:spPr bwMode="gray">
          <a:xfrm>
            <a:off x="5604158" y="8790762"/>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67" name="テキスト ボックス 66">
            <a:extLst>
              <a:ext uri="{FF2B5EF4-FFF2-40B4-BE49-F238E27FC236}">
                <a16:creationId xmlns:a16="http://schemas.microsoft.com/office/drawing/2014/main" id="{5286F313-40C0-0983-B2B9-30C0376D6411}"/>
              </a:ext>
            </a:extLst>
          </p:cNvPr>
          <p:cNvSpPr txBox="1"/>
          <p:nvPr/>
        </p:nvSpPr>
        <p:spPr bwMode="gray">
          <a:xfrm>
            <a:off x="3877118" y="7675277"/>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Tree>
    <p:extLst>
      <p:ext uri="{BB962C8B-B14F-4D97-AF65-F5344CB8AC3E}">
        <p14:creationId xmlns:p14="http://schemas.microsoft.com/office/powerpoint/2010/main" val="328697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線コネクタ 15">
            <a:extLst>
              <a:ext uri="{FF2B5EF4-FFF2-40B4-BE49-F238E27FC236}">
                <a16:creationId xmlns:a16="http://schemas.microsoft.com/office/drawing/2014/main" id="{F7C1690C-9152-731A-886A-04A4A5F6121F}"/>
              </a:ext>
            </a:extLst>
          </p:cNvPr>
          <p:cNvCxnSpPr/>
          <p:nvPr/>
        </p:nvCxnSpPr>
        <p:spPr>
          <a:xfrm>
            <a:off x="171718" y="259386"/>
            <a:ext cx="6524701" cy="0"/>
          </a:xfrm>
          <a:prstGeom prst="line">
            <a:avLst/>
          </a:prstGeom>
          <a:ln w="76200">
            <a:solidFill>
              <a:schemeClr val="accent6">
                <a:alpha val="58000"/>
              </a:schemeClr>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2A04D2E5-2A8D-8D8F-CD3F-FCC1DDE12221}"/>
              </a:ext>
            </a:extLst>
          </p:cNvPr>
          <p:cNvSpPr/>
          <p:nvPr/>
        </p:nvSpPr>
        <p:spPr bwMode="gray">
          <a:xfrm>
            <a:off x="188913" y="343154"/>
            <a:ext cx="6480175" cy="948835"/>
          </a:xfrm>
          <a:prstGeom prst="rect">
            <a:avLst/>
          </a:prstGeom>
          <a:solidFill>
            <a:srgbClr val="F7DDDD">
              <a:alpha val="30000"/>
            </a:srgbClr>
          </a:solidFill>
          <a:ln w="28575" algn="ctr">
            <a:noFill/>
            <a:miter lim="800000"/>
            <a:headEnd/>
            <a:tailEnd/>
          </a:ln>
        </p:spPr>
        <p:txBody>
          <a:bodyPr rot="0" spcFirstLastPara="0" vertOverflow="overflow" horzOverflow="overflow" vert="horz" wrap="square" lIns="108000" tIns="108000" rIns="108000" bIns="10800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ja-JP" altLang="en-US" sz="1400" b="1">
                <a:latin typeface="Yu Gothic UI"/>
                <a:ea typeface="Yu Gothic UI"/>
                <a:cs typeface="Arial"/>
              </a:rPr>
              <a:t>対策計画名を記載（例）オーバーツーリズム解消に向けた</a:t>
            </a:r>
            <a:br>
              <a:rPr lang="en-US" altLang="ja-JP" sz="1400" b="1">
                <a:latin typeface="Yu Gothic UI" panose="020B0500000000000000" pitchFamily="50" charset="-128"/>
                <a:ea typeface="Yu Gothic UI" panose="020B0500000000000000" pitchFamily="50" charset="-128"/>
              </a:rPr>
            </a:br>
            <a:r>
              <a:rPr kumimoji="1" lang="ja-JP" altLang="en-US" sz="1400" b="1">
                <a:latin typeface="Yu Gothic UI"/>
                <a:ea typeface="Yu Gothic UI"/>
                <a:cs typeface="Arial"/>
              </a:rPr>
              <a:t>タクシー活用「</a:t>
            </a:r>
            <a:r>
              <a:rPr kumimoji="1" lang="en-US" altLang="ja-JP" sz="1400" b="1">
                <a:latin typeface="Yu Gothic UI"/>
                <a:ea typeface="Yu Gothic UI"/>
                <a:cs typeface="Arial"/>
              </a:rPr>
              <a:t>XXXX</a:t>
            </a:r>
            <a:r>
              <a:rPr kumimoji="1" lang="ja-JP" altLang="en-US" sz="1400" b="1">
                <a:latin typeface="Yu Gothic UI"/>
                <a:ea typeface="Yu Gothic UI"/>
                <a:cs typeface="Arial"/>
              </a:rPr>
              <a:t>モデル」実施計画</a:t>
            </a:r>
            <a:endParaRPr kumimoji="1" lang="en-US" altLang="ja-JP" sz="1400" b="1">
              <a:latin typeface="Yu Gothic UI"/>
              <a:ea typeface="Yu Gothic UI"/>
              <a:cs typeface="Arial"/>
            </a:endParaRPr>
          </a:p>
          <a:p>
            <a:pPr>
              <a:spcBef>
                <a:spcPts val="600"/>
              </a:spcBef>
              <a:buFont typeface="Wingdings 2" pitchFamily="18" charset="2"/>
              <a:buNone/>
            </a:pPr>
            <a:r>
              <a:rPr kumimoji="1" lang="ja-JP" altLang="en-US" sz="1100" b="1">
                <a:latin typeface="Yu Gothic UI"/>
                <a:ea typeface="Yu Gothic UI"/>
                <a:cs typeface="Arial"/>
              </a:rPr>
              <a:t>対象地域：</a:t>
            </a:r>
            <a:r>
              <a:rPr kumimoji="1" lang="en-US" altLang="ja-JP" sz="1100" b="1">
                <a:latin typeface="Yu Gothic UI"/>
                <a:ea typeface="Yu Gothic UI"/>
                <a:cs typeface="Arial"/>
              </a:rPr>
              <a:t>XXXX</a:t>
            </a:r>
            <a:r>
              <a:rPr kumimoji="1" lang="ja-JP" altLang="en-US" sz="1100" b="1">
                <a:latin typeface="Yu Gothic UI"/>
                <a:ea typeface="Yu Gothic UI"/>
                <a:cs typeface="Arial"/>
              </a:rPr>
              <a:t>県 </a:t>
            </a:r>
            <a:r>
              <a:rPr kumimoji="1" lang="en-US" altLang="ja-JP" sz="1100" b="1">
                <a:latin typeface="Yu Gothic UI"/>
                <a:ea typeface="Yu Gothic UI"/>
                <a:cs typeface="Arial"/>
              </a:rPr>
              <a:t>XXXXX</a:t>
            </a:r>
            <a:r>
              <a:rPr kumimoji="1" lang="ja-JP" altLang="en-US" sz="1100" b="1">
                <a:latin typeface="Yu Gothic UI"/>
                <a:ea typeface="Yu Gothic UI"/>
                <a:cs typeface="Arial"/>
              </a:rPr>
              <a:t>市 </a:t>
            </a:r>
            <a:r>
              <a:rPr kumimoji="1" lang="en-US" altLang="ja-JP" sz="1100" b="1">
                <a:latin typeface="Yu Gothic UI"/>
                <a:ea typeface="Yu Gothic UI"/>
                <a:cs typeface="Arial"/>
              </a:rPr>
              <a:t>XXXXX</a:t>
            </a:r>
            <a:r>
              <a:rPr kumimoji="1" lang="ja-JP" altLang="en-US" sz="1100" b="1">
                <a:latin typeface="Yu Gothic UI"/>
                <a:ea typeface="Yu Gothic UI"/>
                <a:cs typeface="Arial"/>
              </a:rPr>
              <a:t>エリア</a:t>
            </a:r>
            <a:br>
              <a:rPr lang="en-US" altLang="ja-JP" sz="1100" b="1">
                <a:latin typeface="Yu Gothic UI" panose="020B0500000000000000" pitchFamily="50" charset="-128"/>
                <a:ea typeface="Yu Gothic UI" panose="020B0500000000000000" pitchFamily="50" charset="-128"/>
              </a:rPr>
            </a:br>
            <a:r>
              <a:rPr kumimoji="1" lang="ja-JP" altLang="en-US" sz="1100" b="1">
                <a:latin typeface="Yu Gothic UI"/>
                <a:ea typeface="Yu Gothic UI"/>
                <a:cs typeface="Arial"/>
              </a:rPr>
              <a:t>申請主体：</a:t>
            </a:r>
            <a:r>
              <a:rPr kumimoji="1" lang="en-US" altLang="ja-JP" sz="1100" b="1">
                <a:latin typeface="Yu Gothic UI"/>
                <a:ea typeface="Yu Gothic UI"/>
                <a:cs typeface="Arial"/>
              </a:rPr>
              <a:t>XXXXXXXXX</a:t>
            </a:r>
            <a:endParaRPr lang="en-US" altLang="ja-JP" sz="1100" b="1">
              <a:latin typeface="Yu Gothic UI"/>
              <a:ea typeface="Yu Gothic UI"/>
              <a:cs typeface="Arial"/>
            </a:endParaRPr>
          </a:p>
        </p:txBody>
      </p:sp>
      <p:cxnSp>
        <p:nvCxnSpPr>
          <p:cNvPr id="18" name="直線コネクタ 17">
            <a:extLst>
              <a:ext uri="{FF2B5EF4-FFF2-40B4-BE49-F238E27FC236}">
                <a16:creationId xmlns:a16="http://schemas.microsoft.com/office/drawing/2014/main" id="{37DFA541-D99C-8048-8D78-60A1843BA887}"/>
              </a:ext>
            </a:extLst>
          </p:cNvPr>
          <p:cNvCxnSpPr/>
          <p:nvPr/>
        </p:nvCxnSpPr>
        <p:spPr>
          <a:xfrm>
            <a:off x="190524" y="3315687"/>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A9BC2F2-7AE7-C7E7-9C1B-7F50B216A885}"/>
              </a:ext>
            </a:extLst>
          </p:cNvPr>
          <p:cNvCxnSpPr/>
          <p:nvPr/>
        </p:nvCxnSpPr>
        <p:spPr>
          <a:xfrm>
            <a:off x="190524" y="1715935"/>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DEB22B2-8E1C-C286-819A-F81E45EA1EBD}"/>
              </a:ext>
            </a:extLst>
          </p:cNvPr>
          <p:cNvSpPr txBox="1"/>
          <p:nvPr/>
        </p:nvSpPr>
        <p:spPr bwMode="gray">
          <a:xfrm>
            <a:off x="67971" y="1530315"/>
            <a:ext cx="1783675"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地域の特徴・観光資源等</a:t>
            </a:r>
          </a:p>
        </p:txBody>
      </p:sp>
      <p:sp>
        <p:nvSpPr>
          <p:cNvPr id="21" name="角丸四角形 11">
            <a:extLst>
              <a:ext uri="{FF2B5EF4-FFF2-40B4-BE49-F238E27FC236}">
                <a16:creationId xmlns:a16="http://schemas.microsoft.com/office/drawing/2014/main" id="{0F07ACC8-E6DE-D10B-6EAD-90D6802B68B6}"/>
              </a:ext>
            </a:extLst>
          </p:cNvPr>
          <p:cNvSpPr/>
          <p:nvPr/>
        </p:nvSpPr>
        <p:spPr bwMode="gray">
          <a:xfrm>
            <a:off x="76350" y="13549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a:solidFill>
                  <a:prstClr val="white"/>
                </a:solidFill>
                <a:latin typeface="Yu Gothic UI" panose="020B0500000000000000" pitchFamily="50" charset="-128"/>
                <a:ea typeface="Yu Gothic UI" panose="020B0500000000000000" pitchFamily="50" charset="-128"/>
              </a:rPr>
              <a:t>地域概要</a:t>
            </a:r>
            <a:endParaRPr kumimoji="1" lang="en-US" altLang="ja-JP" sz="1050" b="1" i="0" u="none" strike="noStrike" kern="1200" cap="none" spc="0" normalizeH="0" baseline="0" noProof="0">
              <a:ln>
                <a:noFill/>
              </a:ln>
              <a:solidFill>
                <a:prstClr val="white"/>
              </a:solidFill>
              <a:effectLst/>
              <a:uLnTx/>
              <a:uFillTx/>
              <a:latin typeface="Yu Gothic UI" panose="020B0500000000000000" pitchFamily="50" charset="-128"/>
              <a:ea typeface="Yu Gothic UI" panose="020B0500000000000000" pitchFamily="50" charset="-128"/>
            </a:endParaRPr>
          </a:p>
        </p:txBody>
      </p:sp>
      <p:sp>
        <p:nvSpPr>
          <p:cNvPr id="22" name="正方形/長方形 21">
            <a:extLst>
              <a:ext uri="{FF2B5EF4-FFF2-40B4-BE49-F238E27FC236}">
                <a16:creationId xmlns:a16="http://schemas.microsoft.com/office/drawing/2014/main" id="{85B5820C-15D8-DC3F-AEBB-5B47F791AE09}"/>
              </a:ext>
            </a:extLst>
          </p:cNvPr>
          <p:cNvSpPr/>
          <p:nvPr/>
        </p:nvSpPr>
        <p:spPr bwMode="gray">
          <a:xfrm>
            <a:off x="5058366"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27" name="正方形/長方形 26">
            <a:extLst>
              <a:ext uri="{FF2B5EF4-FFF2-40B4-BE49-F238E27FC236}">
                <a16:creationId xmlns:a16="http://schemas.microsoft.com/office/drawing/2014/main" id="{D7A1D1C2-1B3A-94F2-79D4-59A7A8B87B8C}"/>
              </a:ext>
            </a:extLst>
          </p:cNvPr>
          <p:cNvSpPr/>
          <p:nvPr/>
        </p:nvSpPr>
        <p:spPr bwMode="gray">
          <a:xfrm>
            <a:off x="197376" y="1813523"/>
            <a:ext cx="3104447" cy="1145456"/>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algn="l" rtl="0" eaLnBrk="1" fontAlgn="ctr" latinLnBrk="0" hangingPunct="1">
              <a:spcBef>
                <a:spcPts val="300"/>
              </a:spcBef>
              <a:spcAft>
                <a:spcPts val="0"/>
              </a:spcAft>
              <a:buFont typeface="Wingdings" panose="05000000000000000000" pitchFamily="2" charset="2"/>
              <a:buChar char="Ø"/>
            </a:pP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市は、</a:t>
            </a: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XXXXXX</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を楽しむ国内・訪日外国人旅行者のゲートウェイとして機能</a:t>
            </a:r>
            <a:endParaRPr lang="ja-JP" altLang="ja-JP" sz="1000" b="0" i="0" u="none" strike="noStrike">
              <a:effectLst/>
              <a:latin typeface="Yu Gothic UI" panose="020B0500000000000000" pitchFamily="50" charset="-128"/>
              <a:ea typeface="Yu Gothic UI" panose="020B0500000000000000" pitchFamily="50" charset="-128"/>
            </a:endParaRPr>
          </a:p>
          <a:p>
            <a:pPr marL="173736" indent="-173736" algn="l" rtl="0" eaLnBrk="1" fontAlgn="ctr" latinLnBrk="0" hangingPunct="1">
              <a:spcBef>
                <a:spcPts val="300"/>
              </a:spcBef>
              <a:spcAft>
                <a:spcPts val="0"/>
              </a:spcAft>
              <a:buFont typeface="Wingdings" panose="05000000000000000000" pitchFamily="2" charset="2"/>
              <a:buChar char="Ø"/>
            </a:pP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特急列車が停車する</a:t>
            </a: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駅がある</a:t>
            </a:r>
            <a:r>
              <a:rPr kumimoji="1" lang="en-US" altLang="ja-JP" sz="1000" b="0" i="0" u="none" strike="noStrike" kern="1200">
                <a:solidFill>
                  <a:srgbClr val="000000"/>
                </a:solidFill>
                <a:effectLst/>
                <a:latin typeface="Yu Gothic UI" panose="020B0500000000000000" pitchFamily="50" charset="-128"/>
                <a:ea typeface="Yu Gothic UI" panose="020B0500000000000000" pitchFamily="50" charset="-128"/>
              </a:rPr>
              <a:t>XXXX</a:t>
            </a:r>
            <a:r>
              <a:rPr kumimoji="1" lang="ja-JP" altLang="en-US" sz="1000" b="0" i="0" u="none" strike="noStrike" kern="1200">
                <a:solidFill>
                  <a:srgbClr val="000000"/>
                </a:solidFill>
                <a:effectLst/>
                <a:latin typeface="Yu Gothic UI" panose="020B0500000000000000" pitchFamily="50" charset="-128"/>
                <a:ea typeface="Yu Gothic UI" panose="020B0500000000000000" pitchFamily="50" charset="-128"/>
              </a:rPr>
              <a:t>エリア</a:t>
            </a:r>
            <a:r>
              <a:rPr kumimoji="1" lang="ja-JP" altLang="ja-JP" sz="1000" b="0" i="0" u="none" strike="noStrike" kern="1200">
                <a:solidFill>
                  <a:srgbClr val="000000"/>
                </a:solidFill>
                <a:effectLst/>
                <a:latin typeface="Yu Gothic UI" panose="020B0500000000000000" pitchFamily="50" charset="-128"/>
                <a:ea typeface="Yu Gothic UI" panose="020B0500000000000000" pitchFamily="50" charset="-128"/>
              </a:rPr>
              <a:t>には、宿泊・飲食店が集積</a:t>
            </a:r>
            <a:endParaRPr lang="ja-JP" altLang="ja-JP" sz="1000" b="0" i="0" u="none" strike="noStrike">
              <a:effectLst/>
              <a:latin typeface="Yu Gothic UI" panose="020B0500000000000000" pitchFamily="50" charset="-128"/>
              <a:ea typeface="Yu Gothic UI" panose="020B0500000000000000" pitchFamily="50" charset="-128"/>
            </a:endParaRPr>
          </a:p>
        </p:txBody>
      </p:sp>
      <p:sp>
        <p:nvSpPr>
          <p:cNvPr id="28" name="テキスト ボックス 27">
            <a:extLst>
              <a:ext uri="{FF2B5EF4-FFF2-40B4-BE49-F238E27FC236}">
                <a16:creationId xmlns:a16="http://schemas.microsoft.com/office/drawing/2014/main" id="{D93720AD-EFE4-CC81-6E13-C7093181E283}"/>
              </a:ext>
            </a:extLst>
          </p:cNvPr>
          <p:cNvSpPr txBox="1"/>
          <p:nvPr/>
        </p:nvSpPr>
        <p:spPr bwMode="gray">
          <a:xfrm>
            <a:off x="67971" y="3121812"/>
            <a:ext cx="1148886" cy="256984"/>
          </a:xfrm>
          <a:prstGeom prst="rect">
            <a:avLst/>
          </a:prstGeom>
          <a:ln w="6350">
            <a:noFill/>
          </a:ln>
        </p:spPr>
        <p:txBody>
          <a:bodyPr wrap="none" lIns="72000" tIns="36000" rIns="72000" bIns="36000" rtlCol="0">
            <a:spAutoFit/>
          </a:bodyPr>
          <a:lstStyle/>
          <a:p>
            <a:pPr defTabSz="914400" fontAlgn="auto">
              <a:lnSpc>
                <a:spcPct val="120000"/>
              </a:lnSpc>
              <a:spcBef>
                <a:spcPts val="300"/>
              </a:spcBef>
              <a:spcAft>
                <a:spcPts val="0"/>
              </a:spcAft>
            </a:pPr>
            <a:r>
              <a:rPr kumimoji="1" lang="ja-JP" altLang="en-US" sz="1100" b="1" kern="0">
                <a:solidFill>
                  <a:prstClr val="black"/>
                </a:solidFill>
                <a:latin typeface="Yu Gothic UI" panose="020B0500000000000000" pitchFamily="50" charset="-128"/>
                <a:ea typeface="Yu Gothic UI" panose="020B0500000000000000" pitchFamily="50" charset="-128"/>
              </a:rPr>
              <a:t>■ 観光客の動向</a:t>
            </a:r>
          </a:p>
        </p:txBody>
      </p:sp>
      <p:sp>
        <p:nvSpPr>
          <p:cNvPr id="33" name="正方形/長方形 32">
            <a:extLst>
              <a:ext uri="{FF2B5EF4-FFF2-40B4-BE49-F238E27FC236}">
                <a16:creationId xmlns:a16="http://schemas.microsoft.com/office/drawing/2014/main" id="{AF7BD128-83D7-C478-C72C-C651008E9C0E}"/>
              </a:ext>
            </a:extLst>
          </p:cNvPr>
          <p:cNvSpPr/>
          <p:nvPr/>
        </p:nvSpPr>
        <p:spPr bwMode="gray">
          <a:xfrm>
            <a:off x="190523" y="3387051"/>
            <a:ext cx="3184501" cy="914397"/>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2023</a:t>
            </a:r>
            <a:r>
              <a:rPr kumimoji="1" lang="ja-JP" altLang="en-US" sz="1000">
                <a:latin typeface="Yu Gothic UI" panose="020B0500000000000000" pitchFamily="50" charset="-128"/>
                <a:ea typeface="Yu Gothic UI" panose="020B0500000000000000" pitchFamily="50" charset="-128"/>
              </a:rPr>
              <a:t>年には、ほぼコロナ禍以前の入込数まで回復</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2024</a:t>
            </a:r>
            <a:r>
              <a:rPr kumimoji="1" lang="ja-JP" altLang="en-US" sz="1000">
                <a:latin typeface="Yu Gothic UI" panose="020B0500000000000000" pitchFamily="50" charset="-128"/>
                <a:ea typeface="Yu Gothic UI" panose="020B0500000000000000" pitchFamily="50" charset="-128"/>
              </a:rPr>
              <a:t>年に、過去最高の入込数を見込む</a:t>
            </a:r>
            <a:endParaRPr kumimoji="1" lang="en-US" altLang="ja-JP" sz="1000">
              <a:latin typeface="Yu Gothic UI" panose="020B0500000000000000" pitchFamily="50" charset="-128"/>
              <a:ea typeface="Yu Gothic UI" panose="020B0500000000000000" pitchFamily="50" charset="-128"/>
            </a:endParaRPr>
          </a:p>
          <a:p>
            <a:pPr fontAlgn="ctr">
              <a:spcBef>
                <a:spcPts val="300"/>
              </a:spcBef>
              <a:spcAft>
                <a:spcPts val="0"/>
              </a:spcAft>
            </a:pPr>
            <a:endParaRPr kumimoji="1" lang="en-US" altLang="ja-JP" sz="1000">
              <a:latin typeface="Yu Gothic UI" panose="020B0500000000000000" pitchFamily="50" charset="-128"/>
              <a:ea typeface="Yu Gothic UI" panose="020B0500000000000000" pitchFamily="50" charset="-128"/>
            </a:endParaRPr>
          </a:p>
          <a:p>
            <a:pPr algn="r" fontAlgn="ctr">
              <a:spcBef>
                <a:spcPts val="300"/>
              </a:spcBef>
              <a:spcAft>
                <a:spcPts val="0"/>
              </a:spcAft>
            </a:pPr>
            <a:r>
              <a:rPr kumimoji="1" lang="ja-JP" altLang="en-US" sz="800">
                <a:latin typeface="Yu Gothic UI" panose="020B0500000000000000" pitchFamily="50" charset="-128"/>
                <a:ea typeface="Yu Gothic UI" panose="020B0500000000000000" pitchFamily="50" charset="-128"/>
              </a:rPr>
              <a:t>（参照：右の情報に係る入手元を記載）</a:t>
            </a:r>
            <a:endParaRPr kumimoji="1" lang="ja-JP" altLang="ja-JP" sz="800">
              <a:latin typeface="Yu Gothic UI" panose="020B0500000000000000" pitchFamily="50" charset="-128"/>
              <a:ea typeface="Yu Gothic UI" panose="020B0500000000000000" pitchFamily="50" charset="-128"/>
            </a:endParaRPr>
          </a:p>
        </p:txBody>
      </p:sp>
      <p:graphicFrame>
        <p:nvGraphicFramePr>
          <p:cNvPr id="34" name="表 33">
            <a:extLst>
              <a:ext uri="{FF2B5EF4-FFF2-40B4-BE49-F238E27FC236}">
                <a16:creationId xmlns:a16="http://schemas.microsoft.com/office/drawing/2014/main" id="{FE92EA4C-7176-2F53-73F5-A9CD69F2ACCD}"/>
              </a:ext>
            </a:extLst>
          </p:cNvPr>
          <p:cNvGraphicFramePr>
            <a:graphicFrameLocks noGrp="1"/>
          </p:cNvGraphicFramePr>
          <p:nvPr>
            <p:extLst>
              <p:ext uri="{D42A27DB-BD31-4B8C-83A1-F6EECF244321}">
                <p14:modId xmlns:p14="http://schemas.microsoft.com/office/powerpoint/2010/main" val="921809864"/>
              </p:ext>
            </p:extLst>
          </p:nvPr>
        </p:nvGraphicFramePr>
        <p:xfrm>
          <a:off x="3429000" y="3389909"/>
          <a:ext cx="3216936" cy="914400"/>
        </p:xfrm>
        <a:graphic>
          <a:graphicData uri="http://schemas.openxmlformats.org/drawingml/2006/table">
            <a:tbl>
              <a:tblPr firstRow="1" bandRow="1">
                <a:tableStyleId>{5C22544A-7EE6-4342-B048-85BDC9FD1C3A}</a:tableStyleId>
              </a:tblPr>
              <a:tblGrid>
                <a:gridCol w="944880">
                  <a:extLst>
                    <a:ext uri="{9D8B030D-6E8A-4147-A177-3AD203B41FA5}">
                      <a16:colId xmlns:a16="http://schemas.microsoft.com/office/drawing/2014/main" val="3559197824"/>
                    </a:ext>
                  </a:extLst>
                </a:gridCol>
                <a:gridCol w="757352">
                  <a:extLst>
                    <a:ext uri="{9D8B030D-6E8A-4147-A177-3AD203B41FA5}">
                      <a16:colId xmlns:a16="http://schemas.microsoft.com/office/drawing/2014/main" val="2910042978"/>
                    </a:ext>
                  </a:extLst>
                </a:gridCol>
                <a:gridCol w="757352">
                  <a:extLst>
                    <a:ext uri="{9D8B030D-6E8A-4147-A177-3AD203B41FA5}">
                      <a16:colId xmlns:a16="http://schemas.microsoft.com/office/drawing/2014/main" val="2393010626"/>
                    </a:ext>
                  </a:extLst>
                </a:gridCol>
                <a:gridCol w="757352">
                  <a:extLst>
                    <a:ext uri="{9D8B030D-6E8A-4147-A177-3AD203B41FA5}">
                      <a16:colId xmlns:a16="http://schemas.microsoft.com/office/drawing/2014/main" val="1835259109"/>
                    </a:ext>
                  </a:extLst>
                </a:gridCol>
              </a:tblGrid>
              <a:tr h="0">
                <a:tc>
                  <a:txBody>
                    <a:bodyPr/>
                    <a:lstStyle/>
                    <a:p>
                      <a:pPr algn="ct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2019</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2023</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900">
                          <a:solidFill>
                            <a:schemeClr val="tx1"/>
                          </a:solidFill>
                          <a:latin typeface="Yu Gothic UI" panose="020B0500000000000000" pitchFamily="50" charset="-128"/>
                          <a:ea typeface="Yu Gothic UI" panose="020B0500000000000000" pitchFamily="50" charset="-128"/>
                        </a:rPr>
                        <a:t>2024</a:t>
                      </a:r>
                      <a:r>
                        <a:rPr kumimoji="1" lang="ja-JP" altLang="en-US" sz="900">
                          <a:solidFill>
                            <a:schemeClr val="tx1"/>
                          </a:solidFill>
                          <a:latin typeface="Yu Gothic UI" panose="020B0500000000000000" pitchFamily="50" charset="-128"/>
                          <a:ea typeface="Yu Gothic UI" panose="020B0500000000000000" pitchFamily="50" charset="-128"/>
                        </a:rPr>
                        <a:t>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入込観光客数</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4,800,000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XXXXXX</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0">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国内（人）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4,000,000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XXXXX</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0">
                <a:tc>
                  <a:txBody>
                    <a:bodyPr/>
                    <a:lstStyle/>
                    <a:p>
                      <a:pPr algn="ctr"/>
                      <a:r>
                        <a:rPr kumimoji="1" lang="ja-JP" altLang="en-US" sz="700" b="1">
                          <a:solidFill>
                            <a:schemeClr val="tx1"/>
                          </a:solidFill>
                          <a:latin typeface="Yu Gothic UI" panose="020B0500000000000000" pitchFamily="50" charset="-128"/>
                          <a:ea typeface="Yu Gothic UI" panose="020B0500000000000000" pitchFamily="50" charset="-128"/>
                        </a:rPr>
                        <a:t>インバウンド（人）</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r" defTabSz="68288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a:solidFill>
                            <a:schemeClr val="tx1"/>
                          </a:solidFill>
                          <a:latin typeface="Yu Gothic UI" panose="020B0500000000000000" pitchFamily="50" charset="-128"/>
                          <a:ea typeface="Yu Gothic UI" panose="020B0500000000000000" pitchFamily="50" charset="-128"/>
                        </a:rPr>
                        <a:t>800,000</a:t>
                      </a:r>
                      <a:endParaRPr kumimoji="1" lang="ja-JP" altLang="en-US" sz="900">
                        <a:solidFill>
                          <a:schemeClr val="tx1"/>
                        </a:solidFill>
                        <a:latin typeface="Yu Gothic UI" panose="020B0500000000000000" pitchFamily="50" charset="-128"/>
                        <a:ea typeface="Yu Gothic UI" panose="020B0500000000000000" pitchFamily="50" charset="-128"/>
                      </a:endParaRPr>
                    </a:p>
                  </a:txBody>
                  <a:tcPr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r"/>
                      <a:r>
                        <a:rPr kumimoji="1" lang="en-US" altLang="ja-JP" sz="900" dirty="0">
                          <a:solidFill>
                            <a:schemeClr val="tx1"/>
                          </a:solidFill>
                          <a:latin typeface="Yu Gothic UI" panose="020B0500000000000000" pitchFamily="50" charset="-128"/>
                          <a:ea typeface="Yu Gothic UI" panose="020B0500000000000000" pitchFamily="50" charset="-128"/>
                        </a:rPr>
                        <a:t>XXXXX</a:t>
                      </a:r>
                      <a:endParaRPr kumimoji="1" lang="ja-JP" altLang="en-US" sz="900" dirty="0">
                        <a:solidFill>
                          <a:schemeClr val="tx1"/>
                        </a:solidFill>
                        <a:latin typeface="Yu Gothic UI" panose="020B0500000000000000" pitchFamily="50" charset="-128"/>
                        <a:ea typeface="Yu Gothic UI" panose="020B0500000000000000"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35" name="角丸四角形 11">
            <a:extLst>
              <a:ext uri="{FF2B5EF4-FFF2-40B4-BE49-F238E27FC236}">
                <a16:creationId xmlns:a16="http://schemas.microsoft.com/office/drawing/2014/main" id="{0D0ECBCB-4925-2CD3-9FEE-5AD38CAD6B99}"/>
              </a:ext>
            </a:extLst>
          </p:cNvPr>
          <p:cNvSpPr/>
          <p:nvPr/>
        </p:nvSpPr>
        <p:spPr bwMode="gray">
          <a:xfrm>
            <a:off x="76350" y="4440705"/>
            <a:ext cx="1656000"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schemeClr val="bg1"/>
                </a:solidFill>
                <a:latin typeface="Yu Gothic UI" panose="020B0500000000000000" pitchFamily="50" charset="-128"/>
                <a:ea typeface="Yu Gothic UI" panose="020B0500000000000000" pitchFamily="50" charset="-128"/>
              </a:rPr>
              <a:t>現状の分析</a:t>
            </a:r>
            <a:endParaRPr kumimoji="1" lang="en-US" altLang="ja-JP" sz="1050" b="1">
              <a:solidFill>
                <a:schemeClr val="bg1"/>
              </a:solidFill>
              <a:latin typeface="Yu Gothic UI" panose="020B0500000000000000" pitchFamily="50" charset="-128"/>
              <a:ea typeface="Yu Gothic UI" panose="020B0500000000000000" pitchFamily="50" charset="-128"/>
            </a:endParaRPr>
          </a:p>
        </p:txBody>
      </p:sp>
      <p:cxnSp>
        <p:nvCxnSpPr>
          <p:cNvPr id="40" name="直線コネクタ 39">
            <a:extLst>
              <a:ext uri="{FF2B5EF4-FFF2-40B4-BE49-F238E27FC236}">
                <a16:creationId xmlns:a16="http://schemas.microsoft.com/office/drawing/2014/main" id="{01D4DADD-E434-3ABC-1EB9-977BF4565F3C}"/>
              </a:ext>
            </a:extLst>
          </p:cNvPr>
          <p:cNvCxnSpPr/>
          <p:nvPr/>
        </p:nvCxnSpPr>
        <p:spPr>
          <a:xfrm>
            <a:off x="190524" y="4797314"/>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1D80BDF-CF15-ABDF-32B4-58D1B2DEB20D}"/>
              </a:ext>
            </a:extLst>
          </p:cNvPr>
          <p:cNvSpPr txBox="1"/>
          <p:nvPr/>
        </p:nvSpPr>
        <p:spPr bwMode="gray">
          <a:xfrm>
            <a:off x="67971" y="4613965"/>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■オーバーツーリズムの未然防止・抑制すべき事象</a:t>
            </a:r>
          </a:p>
        </p:txBody>
      </p:sp>
      <p:sp>
        <p:nvSpPr>
          <p:cNvPr id="57" name="正方形/長方形 56">
            <a:extLst>
              <a:ext uri="{FF2B5EF4-FFF2-40B4-BE49-F238E27FC236}">
                <a16:creationId xmlns:a16="http://schemas.microsoft.com/office/drawing/2014/main" id="{68E3E672-61BD-44C7-522A-7724D040CEF4}"/>
              </a:ext>
            </a:extLst>
          </p:cNvPr>
          <p:cNvSpPr/>
          <p:nvPr/>
        </p:nvSpPr>
        <p:spPr bwMode="gray">
          <a:xfrm>
            <a:off x="3379198" y="1816926"/>
            <a:ext cx="1605360" cy="1145455"/>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特徴を示す写真等を</a:t>
            </a:r>
            <a:br>
              <a:rPr kumimoji="1" lang="en-US" altLang="ja-JP" sz="1200">
                <a:solidFill>
                  <a:schemeClr val="tx1">
                    <a:lumMod val="65000"/>
                    <a:lumOff val="35000"/>
                  </a:schemeClr>
                </a:solidFill>
                <a:latin typeface="Yu Gothic UI" panose="020B0500000000000000" pitchFamily="50" charset="-128"/>
                <a:ea typeface="Yu Gothic UI" panose="020B0500000000000000" pitchFamily="50" charset="-128"/>
              </a:rPr>
            </a:br>
            <a:r>
              <a:rPr kumimoji="1" lang="ja-JP" altLang="en-US" sz="1200">
                <a:solidFill>
                  <a:schemeClr val="tx1">
                    <a:lumMod val="65000"/>
                    <a:lumOff val="35000"/>
                  </a:schemeClr>
                </a:solidFill>
                <a:latin typeface="Yu Gothic UI" panose="020B0500000000000000" pitchFamily="50" charset="-128"/>
                <a:ea typeface="Yu Gothic UI" panose="020B0500000000000000" pitchFamily="50" charset="-128"/>
              </a:rPr>
              <a:t>張り付け</a:t>
            </a:r>
          </a:p>
        </p:txBody>
      </p:sp>
      <p:sp>
        <p:nvSpPr>
          <p:cNvPr id="58" name="テキスト ボックス 57">
            <a:extLst>
              <a:ext uri="{FF2B5EF4-FFF2-40B4-BE49-F238E27FC236}">
                <a16:creationId xmlns:a16="http://schemas.microsoft.com/office/drawing/2014/main" id="{70C4D442-8196-B9F5-2327-F9BB6936BDC6}"/>
              </a:ext>
            </a:extLst>
          </p:cNvPr>
          <p:cNvSpPr txBox="1"/>
          <p:nvPr/>
        </p:nvSpPr>
        <p:spPr bwMode="gray">
          <a:xfrm>
            <a:off x="3301824"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10" name="正方形/長方形 9">
            <a:extLst>
              <a:ext uri="{FF2B5EF4-FFF2-40B4-BE49-F238E27FC236}">
                <a16:creationId xmlns:a16="http://schemas.microsoft.com/office/drawing/2014/main" id="{E9B42FDB-E204-B5B6-AA8B-DBE934227222}"/>
              </a:ext>
            </a:extLst>
          </p:cNvPr>
          <p:cNvSpPr/>
          <p:nvPr/>
        </p:nvSpPr>
        <p:spPr bwMode="gray">
          <a:xfrm>
            <a:off x="188913" y="7345118"/>
            <a:ext cx="6498733" cy="709455"/>
          </a:xfrm>
          <a:prstGeom prst="rect">
            <a:avLst/>
          </a:prstGeom>
          <a:solidFill>
            <a:schemeClr val="bg1">
              <a:lumMod val="9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20XX</a:t>
            </a:r>
            <a:r>
              <a:rPr kumimoji="1" lang="ja-JP" altLang="en-US" sz="1000">
                <a:latin typeface="Yu Gothic UI" panose="020B0500000000000000" pitchFamily="50" charset="-128"/>
                <a:ea typeface="Yu Gothic UI" panose="020B0500000000000000" pitchFamily="50" charset="-128"/>
              </a:rPr>
              <a:t>年度に、特段渋滞が顕著な</a:t>
            </a:r>
            <a:r>
              <a:rPr kumimoji="1" lang="en-US" altLang="ja-JP" sz="1000">
                <a:latin typeface="Yu Gothic UI" panose="020B0500000000000000" pitchFamily="50" charset="-128"/>
                <a:ea typeface="Yu Gothic UI" panose="020B0500000000000000" pitchFamily="50" charset="-128"/>
              </a:rPr>
              <a:t>AM8:00-9:30</a:t>
            </a:r>
            <a:r>
              <a:rPr kumimoji="1" lang="ja-JP" altLang="en-US" sz="1000">
                <a:latin typeface="Yu Gothic UI" panose="020B0500000000000000" pitchFamily="50" charset="-128"/>
                <a:ea typeface="Yu Gothic UI" panose="020B0500000000000000" pitchFamily="50" charset="-128"/>
              </a:rPr>
              <a:t>の時間帯で、</a:t>
            </a:r>
            <a:r>
              <a:rPr kumimoji="1" lang="en-US" altLang="ja-JP" sz="1000">
                <a:latin typeface="Yu Gothic UI" panose="020B0500000000000000" pitchFamily="50" charset="-128"/>
                <a:ea typeface="Yu Gothic UI" panose="020B0500000000000000" pitchFamily="50" charset="-128"/>
              </a:rPr>
              <a:t>XXXX</a:t>
            </a:r>
            <a:r>
              <a:rPr kumimoji="1" lang="ja-JP" altLang="en-US" sz="1000">
                <a:latin typeface="Yu Gothic UI" panose="020B0500000000000000" pitchFamily="50" charset="-128"/>
                <a:ea typeface="Yu Gothic UI" panose="020B0500000000000000" pitchFamily="50" charset="-128"/>
              </a:rPr>
              <a:t>を実施。一定の成果はあったものの、</a:t>
            </a:r>
            <a:r>
              <a:rPr kumimoji="1" lang="en-US" altLang="ja-JP" sz="1000">
                <a:latin typeface="Yu Gothic UI" panose="020B0500000000000000" pitchFamily="50" charset="-128"/>
                <a:ea typeface="Yu Gothic UI" panose="020B0500000000000000" pitchFamily="50" charset="-128"/>
              </a:rPr>
              <a:t>XXXXX</a:t>
            </a:r>
            <a:r>
              <a:rPr kumimoji="1" lang="ja-JP" altLang="en-US" sz="1000">
                <a:latin typeface="Yu Gothic UI" panose="020B0500000000000000" pitchFamily="50" charset="-128"/>
                <a:ea typeface="Yu Gothic UI" panose="020B0500000000000000" pitchFamily="50" charset="-128"/>
              </a:rPr>
              <a:t>等の課題が残る（参考：過去に観光庁補助金事業を活用して取組を実施していることがあれば、当該補助金事業の名称を記載）</a:t>
            </a:r>
            <a:endParaRPr kumimoji="1" lang="en-US" altLang="ja-JP" sz="1000">
              <a:latin typeface="Yu Gothic UI" panose="020B0500000000000000" pitchFamily="50" charset="-128"/>
              <a:ea typeface="Yu Gothic UI" panose="020B0500000000000000" pitchFamily="50" charset="-128"/>
            </a:endParaRPr>
          </a:p>
          <a:p>
            <a:pPr marL="173736" indent="-173736" fontAlgn="ctr">
              <a:spcBef>
                <a:spcPts val="300"/>
              </a:spcBef>
              <a:spcAft>
                <a:spcPts val="0"/>
              </a:spcAft>
              <a:buFont typeface="Wingdings" panose="05000000000000000000" pitchFamily="2" charset="2"/>
              <a:buChar char="Ø"/>
            </a:pPr>
            <a:r>
              <a:rPr kumimoji="1" lang="en-US" altLang="ja-JP" sz="1000">
                <a:latin typeface="Yu Gothic UI" panose="020B0500000000000000" pitchFamily="50" charset="-128"/>
                <a:ea typeface="Yu Gothic UI" panose="020B0500000000000000" pitchFamily="50" charset="-128"/>
              </a:rPr>
              <a:t>XXXXXXXX</a:t>
            </a:r>
            <a:endParaRPr kumimoji="1" lang="ja-JP" altLang="ja-JP" sz="1000">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3C74A126-85BA-67DA-A484-87B13F3D83F7}"/>
              </a:ext>
            </a:extLst>
          </p:cNvPr>
          <p:cNvSpPr/>
          <p:nvPr/>
        </p:nvSpPr>
        <p:spPr bwMode="gray">
          <a:xfrm>
            <a:off x="192545" y="8373881"/>
            <a:ext cx="717344" cy="453496"/>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lang="ja-JP" altLang="en-US" sz="1000" b="1">
                <a:solidFill>
                  <a:srgbClr val="000000"/>
                </a:solidFill>
                <a:latin typeface="Yu Gothic UI"/>
                <a:ea typeface="Yu Gothic UI"/>
                <a:cs typeface="Arial"/>
              </a:rPr>
              <a:t>目指す姿</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2" name="正方形/長方形 11">
            <a:extLst>
              <a:ext uri="{FF2B5EF4-FFF2-40B4-BE49-F238E27FC236}">
                <a16:creationId xmlns:a16="http://schemas.microsoft.com/office/drawing/2014/main" id="{33CD6C5D-CE95-3972-6C14-6A263A7626E3}"/>
              </a:ext>
            </a:extLst>
          </p:cNvPr>
          <p:cNvSpPr/>
          <p:nvPr/>
        </p:nvSpPr>
        <p:spPr bwMode="gray">
          <a:xfrm>
            <a:off x="959073" y="8373881"/>
            <a:ext cx="5710015" cy="453496"/>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XXXXXXXXXXXXXXXXXXXXXXXXXXXXXXXXXXXXXXXXXXXXXXXXXXXXXXXXX</a:t>
            </a:r>
            <a:br>
              <a:rPr kumimoji="1" lang="en-US" altLang="ja-JP" sz="1000" b="1">
                <a:solidFill>
                  <a:srgbClr val="000000"/>
                </a:solidFill>
                <a:latin typeface="Yu Gothic UI" panose="020B0500000000000000" pitchFamily="50" charset="-128"/>
                <a:ea typeface="Yu Gothic UI" panose="020B0500000000000000" pitchFamily="50" charset="-128"/>
              </a:rPr>
            </a:br>
            <a:r>
              <a:rPr kumimoji="1" lang="en-US" altLang="ja-JP" sz="1000" b="1">
                <a:solidFill>
                  <a:srgbClr val="000000"/>
                </a:solidFill>
                <a:latin typeface="Yu Gothic UI" panose="020B0500000000000000" pitchFamily="50" charset="-128"/>
                <a:ea typeface="Yu Gothic UI" panose="020B0500000000000000" pitchFamily="50" charset="-128"/>
              </a:rPr>
              <a:t>XXXXXXXXXXXXXXXXXXXXXXXXXX</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cxnSp>
        <p:nvCxnSpPr>
          <p:cNvPr id="24" name="直線コネクタ 23">
            <a:extLst>
              <a:ext uri="{FF2B5EF4-FFF2-40B4-BE49-F238E27FC236}">
                <a16:creationId xmlns:a16="http://schemas.microsoft.com/office/drawing/2014/main" id="{7583A377-213B-42A1-1E69-00DE2146D88A}"/>
              </a:ext>
            </a:extLst>
          </p:cNvPr>
          <p:cNvCxnSpPr>
            <a:cxnSpLocks/>
          </p:cNvCxnSpPr>
          <p:nvPr/>
        </p:nvCxnSpPr>
        <p:spPr>
          <a:xfrm>
            <a:off x="965987" y="8944178"/>
            <a:ext cx="3451655"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A3BC59A0-ABCB-ABA9-B06F-11232D190D66}"/>
              </a:ext>
            </a:extLst>
          </p:cNvPr>
          <p:cNvSpPr txBox="1"/>
          <p:nvPr/>
        </p:nvSpPr>
        <p:spPr bwMode="gray">
          <a:xfrm>
            <a:off x="2312018"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指標</a:t>
            </a:r>
          </a:p>
        </p:txBody>
      </p:sp>
      <p:cxnSp>
        <p:nvCxnSpPr>
          <p:cNvPr id="26" name="直線コネクタ 25">
            <a:extLst>
              <a:ext uri="{FF2B5EF4-FFF2-40B4-BE49-F238E27FC236}">
                <a16:creationId xmlns:a16="http://schemas.microsoft.com/office/drawing/2014/main" id="{F0B3E381-A6D5-0700-3FE9-9B3CA24251ED}"/>
              </a:ext>
            </a:extLst>
          </p:cNvPr>
          <p:cNvCxnSpPr>
            <a:cxnSpLocks/>
          </p:cNvCxnSpPr>
          <p:nvPr/>
        </p:nvCxnSpPr>
        <p:spPr>
          <a:xfrm>
            <a:off x="4526202" y="8944178"/>
            <a:ext cx="2102244"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045CF7B5-4091-38B3-7CEC-26CD5AA27EFC}"/>
              </a:ext>
            </a:extLst>
          </p:cNvPr>
          <p:cNvSpPr txBox="1"/>
          <p:nvPr/>
        </p:nvSpPr>
        <p:spPr bwMode="gray">
          <a:xfrm>
            <a:off x="5270426" y="8898614"/>
            <a:ext cx="624628" cy="141233"/>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800" b="1" kern="0">
                <a:solidFill>
                  <a:prstClr val="black"/>
                </a:solidFill>
                <a:latin typeface="Yu Gothic UI" panose="020B0500000000000000" pitchFamily="50" charset="-128"/>
                <a:ea typeface="Yu Gothic UI" panose="020B0500000000000000" pitchFamily="50" charset="-128"/>
              </a:rPr>
              <a:t>目標値</a:t>
            </a:r>
          </a:p>
        </p:txBody>
      </p:sp>
      <p:sp>
        <p:nvSpPr>
          <p:cNvPr id="13" name="正方形/長方形 12">
            <a:extLst>
              <a:ext uri="{FF2B5EF4-FFF2-40B4-BE49-F238E27FC236}">
                <a16:creationId xmlns:a16="http://schemas.microsoft.com/office/drawing/2014/main" id="{BC75FDEE-969F-26DE-2690-F236523424CD}"/>
              </a:ext>
            </a:extLst>
          </p:cNvPr>
          <p:cNvSpPr/>
          <p:nvPr/>
        </p:nvSpPr>
        <p:spPr bwMode="gray">
          <a:xfrm>
            <a:off x="192545" y="9100537"/>
            <a:ext cx="717344" cy="584801"/>
          </a:xfrm>
          <a:prstGeom prst="rect">
            <a:avLst/>
          </a:prstGeom>
          <a:solidFill>
            <a:schemeClr val="bg1">
              <a:lumMod val="85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en-US" altLang="ja-JP" sz="1000" b="1">
                <a:solidFill>
                  <a:srgbClr val="000000"/>
                </a:solidFill>
                <a:latin typeface="Yu Gothic UI" panose="020B0500000000000000" pitchFamily="50" charset="-128"/>
                <a:ea typeface="Yu Gothic UI" panose="020B0500000000000000" pitchFamily="50" charset="-128"/>
              </a:rPr>
              <a:t>KGI</a:t>
            </a:r>
            <a:endParaRPr kumimoji="1" lang="ja-JP" altLang="ja-JP" sz="1000" b="1">
              <a:solidFill>
                <a:srgbClr val="000000"/>
              </a:solidFill>
              <a:latin typeface="Yu Gothic UI" panose="020B0500000000000000" pitchFamily="50" charset="-128"/>
              <a:ea typeface="Yu Gothic UI" panose="020B0500000000000000" pitchFamily="50" charset="-128"/>
            </a:endParaRPr>
          </a:p>
        </p:txBody>
      </p:sp>
      <p:sp>
        <p:nvSpPr>
          <p:cNvPr id="14" name="正方形/長方形 13">
            <a:extLst>
              <a:ext uri="{FF2B5EF4-FFF2-40B4-BE49-F238E27FC236}">
                <a16:creationId xmlns:a16="http://schemas.microsoft.com/office/drawing/2014/main" id="{1278E0D5-AF64-3DFA-5AA1-561B60E8DA4F}"/>
              </a:ext>
            </a:extLst>
          </p:cNvPr>
          <p:cNvSpPr/>
          <p:nvPr/>
        </p:nvSpPr>
        <p:spPr bwMode="gray">
          <a:xfrm>
            <a:off x="947590" y="9103070"/>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1000" b="1">
                <a:solidFill>
                  <a:srgbClr val="000000"/>
                </a:solidFill>
                <a:latin typeface="Yu Gothic UI" panose="020B0500000000000000" pitchFamily="50" charset="-128"/>
                <a:ea typeface="Yu Gothic UI" panose="020B0500000000000000" pitchFamily="50" charset="-128"/>
              </a:rPr>
              <a:t>指標名：</a:t>
            </a:r>
            <a:r>
              <a:rPr lang="en-US" altLang="ja-JP" sz="1000" b="1">
                <a:solidFill>
                  <a:srgbClr val="000000"/>
                </a:solidFill>
                <a:latin typeface="Yu Gothic UI" panose="020B0500000000000000" pitchFamily="50" charset="-128"/>
                <a:ea typeface="Yu Gothic UI" panose="020B0500000000000000" pitchFamily="50" charset="-128"/>
              </a:rPr>
              <a:t>XXXXXXXXXXXXXXXXXXXXXXX</a:t>
            </a:r>
            <a:endParaRPr lang="ja-JP" altLang="en-US" sz="1000" b="1">
              <a:solidFill>
                <a:srgbClr val="000000"/>
              </a:solidFill>
              <a:latin typeface="Yu Gothic UI" panose="020B0500000000000000" pitchFamily="50" charset="-128"/>
              <a:ea typeface="Yu Gothic UI" panose="020B0500000000000000" pitchFamily="50" charset="-128"/>
            </a:endParaRPr>
          </a:p>
        </p:txBody>
      </p:sp>
      <p:sp>
        <p:nvSpPr>
          <p:cNvPr id="15" name="正方形/長方形 14">
            <a:extLst>
              <a:ext uri="{FF2B5EF4-FFF2-40B4-BE49-F238E27FC236}">
                <a16:creationId xmlns:a16="http://schemas.microsoft.com/office/drawing/2014/main" id="{367B169A-EB2C-1251-CAB7-3E0A41477661}"/>
              </a:ext>
            </a:extLst>
          </p:cNvPr>
          <p:cNvSpPr/>
          <p:nvPr/>
        </p:nvSpPr>
        <p:spPr bwMode="gray">
          <a:xfrm>
            <a:off x="4526202" y="9100537"/>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現状値：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1" name="正方形/長方形 30">
            <a:extLst>
              <a:ext uri="{FF2B5EF4-FFF2-40B4-BE49-F238E27FC236}">
                <a16:creationId xmlns:a16="http://schemas.microsoft.com/office/drawing/2014/main" id="{2B73B437-739F-664C-989E-C3FA3103F69F}"/>
              </a:ext>
            </a:extLst>
          </p:cNvPr>
          <p:cNvSpPr/>
          <p:nvPr/>
        </p:nvSpPr>
        <p:spPr bwMode="gray">
          <a:xfrm>
            <a:off x="4526202" y="9404878"/>
            <a:ext cx="2127299"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b="1">
                <a:solidFill>
                  <a:srgbClr val="000000"/>
                </a:solidFill>
                <a:latin typeface="Yu Gothic UI"/>
                <a:ea typeface="Yu Gothic UI"/>
                <a:cs typeface="Arial"/>
              </a:rPr>
              <a:t>目標値：</a:t>
            </a:r>
            <a:r>
              <a:rPr lang="en-US" altLang="ja-JP" sz="900" b="1">
                <a:solidFill>
                  <a:srgbClr val="000000"/>
                </a:solidFill>
                <a:latin typeface="Yu Gothic UI"/>
                <a:ea typeface="Yu Gothic UI"/>
                <a:cs typeface="Arial"/>
              </a:rPr>
              <a:t>XXX</a:t>
            </a:r>
            <a:r>
              <a:rPr lang="ja-JP" altLang="en-US" sz="900" b="1">
                <a:solidFill>
                  <a:srgbClr val="000000"/>
                </a:solidFill>
                <a:latin typeface="Yu Gothic UI"/>
                <a:ea typeface="Yu Gothic UI"/>
                <a:cs typeface="Arial"/>
              </a:rPr>
              <a:t>（</a:t>
            </a:r>
            <a:r>
              <a:rPr lang="en-US" altLang="ja-JP" sz="900" b="1">
                <a:solidFill>
                  <a:srgbClr val="000000"/>
                </a:solidFill>
                <a:latin typeface="Yu Gothic UI"/>
                <a:ea typeface="Yu Gothic UI"/>
                <a:cs typeface="Arial"/>
              </a:rPr>
              <a:t>20XX</a:t>
            </a:r>
            <a:r>
              <a:rPr lang="ja-JP" altLang="en-US" sz="900" b="1">
                <a:solidFill>
                  <a:srgbClr val="000000"/>
                </a:solidFill>
                <a:latin typeface="Yu Gothic UI"/>
                <a:ea typeface="Yu Gothic UI"/>
                <a:cs typeface="Arial"/>
              </a:rPr>
              <a:t>年度）</a:t>
            </a:r>
          </a:p>
        </p:txBody>
      </p:sp>
      <p:sp>
        <p:nvSpPr>
          <p:cNvPr id="36" name="正方形/長方形 35">
            <a:extLst>
              <a:ext uri="{FF2B5EF4-FFF2-40B4-BE49-F238E27FC236}">
                <a16:creationId xmlns:a16="http://schemas.microsoft.com/office/drawing/2014/main" id="{CBFF9C55-F67C-1C28-5398-7C80BE53A8AE}"/>
              </a:ext>
            </a:extLst>
          </p:cNvPr>
          <p:cNvSpPr/>
          <p:nvPr/>
        </p:nvSpPr>
        <p:spPr bwMode="gray">
          <a:xfrm>
            <a:off x="947590" y="9408927"/>
            <a:ext cx="3470052" cy="279404"/>
          </a:xfrm>
          <a:prstGeom prst="rect">
            <a:avLst/>
          </a:prstGeom>
          <a:no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fontAlgn="ctr">
              <a:spcBef>
                <a:spcPts val="300"/>
              </a:spcBef>
              <a:spcAft>
                <a:spcPts val="0"/>
              </a:spcAft>
            </a:pPr>
            <a:r>
              <a:rPr lang="ja-JP" altLang="en-US" sz="900">
                <a:solidFill>
                  <a:srgbClr val="000000"/>
                </a:solidFill>
                <a:latin typeface="Yu Gothic UI" panose="020B0500000000000000" pitchFamily="50" charset="-128"/>
                <a:ea typeface="Yu Gothic UI" panose="020B0500000000000000" pitchFamily="50" charset="-128"/>
              </a:rPr>
              <a:t>測定手法：</a:t>
            </a:r>
            <a:r>
              <a:rPr lang="en-US" altLang="ja-JP" sz="900">
                <a:solidFill>
                  <a:srgbClr val="000000"/>
                </a:solidFill>
                <a:latin typeface="Yu Gothic UI" panose="020B0500000000000000" pitchFamily="50" charset="-128"/>
                <a:ea typeface="Yu Gothic UI" panose="020B0500000000000000" pitchFamily="50" charset="-128"/>
              </a:rPr>
              <a:t>XXXXXXXXXXXXXXXXXXXXXXX</a:t>
            </a:r>
            <a:endParaRPr lang="ja-JP" altLang="en-US" sz="900">
              <a:solidFill>
                <a:srgbClr val="000000"/>
              </a:solidFill>
              <a:latin typeface="Yu Gothic UI" panose="020B0500000000000000" pitchFamily="50" charset="-128"/>
              <a:ea typeface="Yu Gothic UI" panose="020B0500000000000000" pitchFamily="50" charset="-128"/>
            </a:endParaRPr>
          </a:p>
        </p:txBody>
      </p:sp>
      <p:graphicFrame>
        <p:nvGraphicFramePr>
          <p:cNvPr id="4" name="表 3">
            <a:extLst>
              <a:ext uri="{FF2B5EF4-FFF2-40B4-BE49-F238E27FC236}">
                <a16:creationId xmlns:a16="http://schemas.microsoft.com/office/drawing/2014/main" id="{1FB80AEC-5826-3D82-B794-75BEB1264A1B}"/>
              </a:ext>
            </a:extLst>
          </p:cNvPr>
          <p:cNvGraphicFramePr>
            <a:graphicFrameLocks noGrp="1"/>
          </p:cNvGraphicFramePr>
          <p:nvPr>
            <p:extLst>
              <p:ext uri="{D42A27DB-BD31-4B8C-83A1-F6EECF244321}">
                <p14:modId xmlns:p14="http://schemas.microsoft.com/office/powerpoint/2010/main" val="4194442942"/>
              </p:ext>
            </p:extLst>
          </p:nvPr>
        </p:nvGraphicFramePr>
        <p:xfrm>
          <a:off x="190524" y="4884381"/>
          <a:ext cx="6486540" cy="1158240"/>
        </p:xfrm>
        <a:graphic>
          <a:graphicData uri="http://schemas.openxmlformats.org/drawingml/2006/table">
            <a:tbl>
              <a:tblPr firstRow="1" bandRow="1">
                <a:tableStyleId>{5C22544A-7EE6-4342-B048-85BDC9FD1C3A}</a:tableStyleId>
              </a:tblPr>
              <a:tblGrid>
                <a:gridCol w="1244266">
                  <a:extLst>
                    <a:ext uri="{9D8B030D-6E8A-4147-A177-3AD203B41FA5}">
                      <a16:colId xmlns:a16="http://schemas.microsoft.com/office/drawing/2014/main" val="3559197824"/>
                    </a:ext>
                  </a:extLst>
                </a:gridCol>
                <a:gridCol w="4149146">
                  <a:extLst>
                    <a:ext uri="{9D8B030D-6E8A-4147-A177-3AD203B41FA5}">
                      <a16:colId xmlns:a16="http://schemas.microsoft.com/office/drawing/2014/main" val="2726071596"/>
                    </a:ext>
                  </a:extLst>
                </a:gridCol>
                <a:gridCol w="1093128">
                  <a:extLst>
                    <a:ext uri="{9D8B030D-6E8A-4147-A177-3AD203B41FA5}">
                      <a16:colId xmlns:a16="http://schemas.microsoft.com/office/drawing/2014/main" val="2393010626"/>
                    </a:ext>
                  </a:extLst>
                </a:gridCol>
              </a:tblGrid>
              <a:tr h="177010">
                <a:tc gridSpan="2">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現状・問題点</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800">
                          <a:solidFill>
                            <a:schemeClr val="tx1"/>
                          </a:solidFill>
                          <a:latin typeface="Yu Gothic UI" panose="020B0500000000000000" pitchFamily="50" charset="-128"/>
                          <a:ea typeface="Yu Gothic UI" panose="020B0500000000000000" pitchFamily="50" charset="-128"/>
                        </a:rPr>
                        <a:t>影響を受けている</a:t>
                      </a:r>
                      <a:endParaRPr kumimoji="1" lang="en-US" altLang="ja-JP" sz="800">
                        <a:solidFill>
                          <a:schemeClr val="tx1"/>
                        </a:solidFill>
                        <a:latin typeface="Yu Gothic UI" panose="020B0500000000000000" pitchFamily="50" charset="-128"/>
                        <a:ea typeface="Yu Gothic UI" panose="020B0500000000000000" pitchFamily="50" charset="-128"/>
                      </a:endParaRPr>
                    </a:p>
                    <a:p>
                      <a:pPr algn="ctr"/>
                      <a:r>
                        <a:rPr kumimoji="1" lang="ja-JP" altLang="en-US" sz="800">
                          <a:solidFill>
                            <a:schemeClr val="tx1"/>
                          </a:solidFill>
                          <a:latin typeface="Yu Gothic UI" panose="020B0500000000000000" pitchFamily="50" charset="-128"/>
                          <a:ea typeface="Yu Gothic UI" panose="020B0500000000000000" pitchFamily="50" charset="-128"/>
                        </a:rPr>
                        <a:t>主な対象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193101">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公共交通機関内の混雑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p>
                      <a:pPr marL="171450" indent="-171450" algn="l">
                        <a:buFont typeface="Arial" panose="020B0604020202020204" pitchFamily="34" charset="0"/>
                        <a:buChar char="•"/>
                      </a:pPr>
                      <a:r>
                        <a:rPr kumimoji="1" lang="en-US" altLang="ja-JP" sz="900">
                          <a:solidFill>
                            <a:schemeClr val="tx1"/>
                          </a:solidFill>
                          <a:latin typeface="Yu Gothic UI" panose="020B0500000000000000" pitchFamily="50" charset="-128"/>
                          <a:ea typeface="Yu Gothic UI" panose="020B0500000000000000" pitchFamily="50" charset="-128"/>
                        </a:rPr>
                        <a:t>XXX</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35794796"/>
                  </a:ext>
                </a:extLst>
              </a:tr>
              <a:tr h="120688">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道路混雑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a:solidFill>
                            <a:schemeClr val="tx1"/>
                          </a:solidFill>
                          <a:latin typeface="Yu Gothic UI" panose="020B0500000000000000" pitchFamily="50" charset="-128"/>
                          <a:ea typeface="Yu Gothic UI" panose="020B0500000000000000" pitchFamily="50" charset="-128"/>
                        </a:rPr>
                        <a:t>観光客・住民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17817062"/>
                  </a:ext>
                </a:extLst>
              </a:tr>
              <a:tr h="120688">
                <a:tc>
                  <a:txBody>
                    <a:bodyPr/>
                    <a:lstStyle/>
                    <a:p>
                      <a:pPr algn="ctr"/>
                      <a:r>
                        <a:rPr kumimoji="1" lang="ja-JP" altLang="en-US" sz="900" b="1">
                          <a:solidFill>
                            <a:schemeClr val="tx1"/>
                          </a:solidFill>
                          <a:latin typeface="Yu Gothic UI" panose="020B0500000000000000" pitchFamily="50" charset="-128"/>
                          <a:ea typeface="Yu Gothic UI" panose="020B0500000000000000" pitchFamily="50" charset="-128"/>
                        </a:rPr>
                        <a:t>マナー問題</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indent="-171450" algn="l">
                        <a:buFont typeface="Arial" panose="020B0604020202020204" pitchFamily="34" charset="0"/>
                        <a:buChar char="•"/>
                      </a:pPr>
                      <a:r>
                        <a:rPr kumimoji="1" lang="en-US" altLang="ja-JP"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rPr>
                        <a:t>XXX</a:t>
                      </a:r>
                      <a:endParaRPr kumimoji="1" lang="ja-JP" altLang="en-US" sz="900" b="0" i="0" u="none" strike="noStrike" kern="1200" cap="none" spc="0" normalizeH="0" baseline="0" noProof="0">
                        <a:ln>
                          <a:noFill/>
                        </a:ln>
                        <a:solidFill>
                          <a:schemeClr val="tx1"/>
                        </a:solidFill>
                        <a:effectLst/>
                        <a:uLnTx/>
                        <a:uFillTx/>
                        <a:latin typeface="Yu Gothic UI" panose="020B0500000000000000" pitchFamily="50" charset="-128"/>
                        <a:ea typeface="Yu Gothic UI" panose="020B0500000000000000" pitchFamily="50" charset="-128"/>
                        <a:cs typeface="+mn-cs"/>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900" dirty="0">
                          <a:solidFill>
                            <a:schemeClr val="tx1"/>
                          </a:solidFill>
                          <a:latin typeface="Yu Gothic UI" panose="020B0500000000000000" pitchFamily="50" charset="-128"/>
                          <a:ea typeface="Yu Gothic UI" panose="020B0500000000000000" pitchFamily="50" charset="-128"/>
                        </a:rPr>
                        <a:t>住民</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68643946"/>
                  </a:ext>
                </a:extLst>
              </a:tr>
            </a:tbl>
          </a:graphicData>
        </a:graphic>
      </p:graphicFrame>
      <p:sp>
        <p:nvSpPr>
          <p:cNvPr id="5" name="テキスト ボックス 4">
            <a:extLst>
              <a:ext uri="{FF2B5EF4-FFF2-40B4-BE49-F238E27FC236}">
                <a16:creationId xmlns:a16="http://schemas.microsoft.com/office/drawing/2014/main" id="{8C943D56-21D0-89C2-F47C-64CE4994D18B}"/>
              </a:ext>
            </a:extLst>
          </p:cNvPr>
          <p:cNvSpPr txBox="1"/>
          <p:nvPr/>
        </p:nvSpPr>
        <p:spPr bwMode="gray">
          <a:xfrm>
            <a:off x="537862" y="6618899"/>
            <a:ext cx="2003937" cy="442035"/>
          </a:xfrm>
          <a:prstGeom prst="rect">
            <a:avLst/>
          </a:prstGeom>
          <a:ln w="6350">
            <a:noFill/>
          </a:ln>
        </p:spPr>
        <p:txBody>
          <a:bodyPr wrap="square" lIns="72000" tIns="36000" rIns="72000" bIns="36000" rtlCol="0" anchor="b">
            <a:spAutoFit/>
          </a:bodyPr>
          <a:lstStyle/>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写真左：写真の説明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写真中央：写真の説明</a:t>
            </a:r>
            <a:r>
              <a:rPr kumimoji="1" lang="en-US" altLang="ja-JP" sz="800" kern="0">
                <a:latin typeface="Yu Gothic UI" panose="020B0500000000000000" pitchFamily="50" charset="-128"/>
                <a:ea typeface="Yu Gothic UI" panose="020B0500000000000000" pitchFamily="50" charset="-128"/>
              </a:rPr>
              <a:t>XXXXXXX</a:t>
            </a:r>
          </a:p>
          <a:p>
            <a:pPr algn="r" defTabSz="914400" fontAlgn="auto">
              <a:spcBef>
                <a:spcPts val="0"/>
              </a:spcBef>
              <a:spcAft>
                <a:spcPts val="0"/>
              </a:spcAft>
            </a:pPr>
            <a:r>
              <a:rPr kumimoji="1" lang="ja-JP" altLang="en-US" sz="800" kern="0">
                <a:latin typeface="Yu Gothic UI" panose="020B0500000000000000" pitchFamily="50" charset="-128"/>
                <a:ea typeface="Yu Gothic UI" panose="020B0500000000000000" pitchFamily="50" charset="-128"/>
              </a:rPr>
              <a:t>写真右：写真の説明</a:t>
            </a:r>
            <a:r>
              <a:rPr kumimoji="1" lang="en-US" altLang="ja-JP" sz="800" kern="0">
                <a:latin typeface="Yu Gothic UI" panose="020B0500000000000000" pitchFamily="50" charset="-128"/>
                <a:ea typeface="Yu Gothic UI" panose="020B0500000000000000" pitchFamily="50" charset="-128"/>
              </a:rPr>
              <a:t>XXXXXXX</a:t>
            </a:r>
            <a:endParaRPr kumimoji="1" lang="ja-JP" altLang="en-US" sz="800" kern="0">
              <a:latin typeface="Yu Gothic UI" panose="020B0500000000000000" pitchFamily="50" charset="-128"/>
              <a:ea typeface="Yu Gothic UI" panose="020B0500000000000000" pitchFamily="50" charset="-128"/>
            </a:endParaRPr>
          </a:p>
        </p:txBody>
      </p:sp>
      <p:cxnSp>
        <p:nvCxnSpPr>
          <p:cNvPr id="44" name="直線コネクタ 43">
            <a:extLst>
              <a:ext uri="{FF2B5EF4-FFF2-40B4-BE49-F238E27FC236}">
                <a16:creationId xmlns:a16="http://schemas.microsoft.com/office/drawing/2014/main" id="{6CDD945F-18EC-89C0-4D06-471DD8759823}"/>
              </a:ext>
            </a:extLst>
          </p:cNvPr>
          <p:cNvCxnSpPr/>
          <p:nvPr/>
        </p:nvCxnSpPr>
        <p:spPr>
          <a:xfrm>
            <a:off x="198903" y="7273466"/>
            <a:ext cx="6472592" cy="0"/>
          </a:xfrm>
          <a:prstGeom prst="line">
            <a:avLst/>
          </a:prstGeom>
          <a:ln w="76200">
            <a:solidFill>
              <a:schemeClr val="accent6">
                <a:lumMod val="20000"/>
                <a:lumOff val="80000"/>
                <a:alpha val="70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90BFF6F0-DC22-486B-DE3E-597098BAD26C}"/>
              </a:ext>
            </a:extLst>
          </p:cNvPr>
          <p:cNvSpPr txBox="1"/>
          <p:nvPr/>
        </p:nvSpPr>
        <p:spPr bwMode="gray">
          <a:xfrm>
            <a:off x="76350" y="7077646"/>
            <a:ext cx="3844126" cy="256984"/>
          </a:xfrm>
          <a:prstGeom prst="rect">
            <a:avLst/>
          </a:prstGeom>
          <a:ln w="6350">
            <a:noFill/>
          </a:ln>
        </p:spPr>
        <p:txBody>
          <a:bodyPr wrap="square" lIns="72000" tIns="36000" rIns="72000" bIns="36000" rtlCol="0">
            <a:spAutoFit/>
          </a:bodyPr>
          <a:lstStyle/>
          <a:p>
            <a:pPr defTabSz="914400" fontAlgn="auto">
              <a:lnSpc>
                <a:spcPct val="120000"/>
              </a:lnSpc>
              <a:spcBef>
                <a:spcPts val="300"/>
              </a:spcBef>
              <a:spcAft>
                <a:spcPts val="0"/>
              </a:spcAft>
            </a:pPr>
            <a:r>
              <a:rPr kumimoji="1" lang="ja-JP" altLang="en-US" sz="1100" b="1" kern="0">
                <a:latin typeface="Yu Gothic UI" panose="020B0500000000000000" pitchFamily="50" charset="-128"/>
                <a:ea typeface="Yu Gothic UI" panose="020B0500000000000000" pitchFamily="50" charset="-128"/>
              </a:rPr>
              <a:t>■ 過年度の取組概要</a:t>
            </a:r>
          </a:p>
        </p:txBody>
      </p:sp>
      <p:sp>
        <p:nvSpPr>
          <p:cNvPr id="6" name="テキスト ボックス 5">
            <a:extLst>
              <a:ext uri="{FF2B5EF4-FFF2-40B4-BE49-F238E27FC236}">
                <a16:creationId xmlns:a16="http://schemas.microsoft.com/office/drawing/2014/main" id="{05CBB15B-58BD-6867-7FB1-551F5D302334}"/>
              </a:ext>
            </a:extLst>
          </p:cNvPr>
          <p:cNvSpPr txBox="1"/>
          <p:nvPr/>
        </p:nvSpPr>
        <p:spPr bwMode="gray">
          <a:xfrm>
            <a:off x="5002481" y="2964211"/>
            <a:ext cx="1605360" cy="318924"/>
          </a:xfrm>
          <a:prstGeom prst="rect">
            <a:avLst/>
          </a:prstGeom>
          <a:ln w="6350">
            <a:noFill/>
          </a:ln>
        </p:spPr>
        <p:txBody>
          <a:bodyPr wrap="square" lIns="72000" tIns="36000" rIns="72000" bIns="36000" rtlCol="0">
            <a:spAutoFit/>
          </a:bodyPr>
          <a:lstStyle/>
          <a:p>
            <a:pPr defTabSz="914400" fontAlgn="auto">
              <a:spcBef>
                <a:spcPts val="0"/>
              </a:spcBef>
              <a:spcAft>
                <a:spcPts val="0"/>
              </a:spcAft>
            </a:pPr>
            <a:r>
              <a:rPr kumimoji="1" lang="ja-JP" altLang="en-US" sz="800" kern="0">
                <a:solidFill>
                  <a:prstClr val="black"/>
                </a:solidFill>
                <a:latin typeface="Yu Gothic UI" panose="020B0500000000000000" pitchFamily="50" charset="-128"/>
                <a:ea typeface="Yu Gothic UI" panose="020B0500000000000000" pitchFamily="50" charset="-128"/>
              </a:rPr>
              <a:t>写真の説明：</a:t>
            </a:r>
            <a:r>
              <a:rPr kumimoji="1" lang="en-US" altLang="ja-JP" sz="800" kern="0">
                <a:solidFill>
                  <a:prstClr val="black"/>
                </a:solidFill>
                <a:latin typeface="Yu Gothic UI" panose="020B0500000000000000" pitchFamily="50" charset="-128"/>
                <a:ea typeface="Yu Gothic UI" panose="020B0500000000000000" pitchFamily="50" charset="-128"/>
              </a:rPr>
              <a:t>XXXXXXXXX</a:t>
            </a:r>
            <a:br>
              <a:rPr kumimoji="1" lang="en-US" altLang="ja-JP" sz="800" kern="0">
                <a:solidFill>
                  <a:prstClr val="black"/>
                </a:solidFill>
                <a:latin typeface="Yu Gothic UI" panose="020B0500000000000000" pitchFamily="50" charset="-128"/>
                <a:ea typeface="Yu Gothic UI" panose="020B0500000000000000" pitchFamily="50" charset="-128"/>
              </a:rPr>
            </a:br>
            <a:r>
              <a:rPr kumimoji="1" lang="en-US" altLang="ja-JP" sz="800" kern="0">
                <a:solidFill>
                  <a:prstClr val="black"/>
                </a:solidFill>
                <a:latin typeface="Yu Gothic UI" panose="020B0500000000000000" pitchFamily="50" charset="-128"/>
                <a:ea typeface="Yu Gothic UI" panose="020B0500000000000000" pitchFamily="50" charset="-128"/>
              </a:rPr>
              <a:t>XXXXXXXXXXXXXXXXXXX</a:t>
            </a:r>
            <a:endParaRPr kumimoji="1" lang="ja-JP" altLang="en-US" sz="800" kern="0">
              <a:solidFill>
                <a:prstClr val="black"/>
              </a:solidFill>
              <a:latin typeface="Yu Gothic UI" panose="020B0500000000000000" pitchFamily="50" charset="-128"/>
              <a:ea typeface="Yu Gothic UI" panose="020B0500000000000000" pitchFamily="50" charset="-128"/>
            </a:endParaRPr>
          </a:p>
        </p:txBody>
      </p:sp>
      <p:sp>
        <p:nvSpPr>
          <p:cNvPr id="55" name="正方形/長方形 54">
            <a:extLst>
              <a:ext uri="{FF2B5EF4-FFF2-40B4-BE49-F238E27FC236}">
                <a16:creationId xmlns:a16="http://schemas.microsoft.com/office/drawing/2014/main" id="{221F5C8B-C486-D1BC-3A92-6BD2B439C80E}"/>
              </a:ext>
            </a:extLst>
          </p:cNvPr>
          <p:cNvSpPr/>
          <p:nvPr/>
        </p:nvSpPr>
        <p:spPr bwMode="gray">
          <a:xfrm>
            <a:off x="2568295"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56" name="正方形/長方形 55">
            <a:extLst>
              <a:ext uri="{FF2B5EF4-FFF2-40B4-BE49-F238E27FC236}">
                <a16:creationId xmlns:a16="http://schemas.microsoft.com/office/drawing/2014/main" id="{44407BCD-8D55-7A07-C443-88DB24EFFE3F}"/>
              </a:ext>
            </a:extLst>
          </p:cNvPr>
          <p:cNvSpPr/>
          <p:nvPr/>
        </p:nvSpPr>
        <p:spPr bwMode="gray">
          <a:xfrm>
            <a:off x="5344757"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62" name="正方形/長方形 61">
            <a:extLst>
              <a:ext uri="{FF2B5EF4-FFF2-40B4-BE49-F238E27FC236}">
                <a16:creationId xmlns:a16="http://schemas.microsoft.com/office/drawing/2014/main" id="{DD3DB16B-6658-BB27-BF0E-275E2C4F5279}"/>
              </a:ext>
            </a:extLst>
          </p:cNvPr>
          <p:cNvSpPr/>
          <p:nvPr/>
        </p:nvSpPr>
        <p:spPr bwMode="gray">
          <a:xfrm>
            <a:off x="3960754" y="6102659"/>
            <a:ext cx="1326744" cy="946657"/>
          </a:xfrm>
          <a:prstGeom prst="rect">
            <a:avLst/>
          </a:prstGeom>
          <a:solidFill>
            <a:schemeClr val="bg1">
              <a:lumMod val="75000"/>
            </a:schemeClr>
          </a:solidFill>
          <a:ln w="317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r>
              <a:rPr kumimoji="1" lang="ja-JP" altLang="en-US" sz="1000">
                <a:solidFill>
                  <a:schemeClr val="tx1">
                    <a:lumMod val="65000"/>
                    <a:lumOff val="35000"/>
                  </a:schemeClr>
                </a:solidFill>
                <a:latin typeface="Yu Gothic UI" panose="020B0500000000000000" pitchFamily="50" charset="-128"/>
                <a:ea typeface="Yu Gothic UI" panose="020B0500000000000000" pitchFamily="50" charset="-128"/>
              </a:rPr>
              <a:t>生じている事象の特徴を示す写真等を張り付け</a:t>
            </a:r>
          </a:p>
        </p:txBody>
      </p:sp>
      <p:sp>
        <p:nvSpPr>
          <p:cNvPr id="7" name="テキスト ボックス 6">
            <a:extLst>
              <a:ext uri="{FF2B5EF4-FFF2-40B4-BE49-F238E27FC236}">
                <a16:creationId xmlns:a16="http://schemas.microsoft.com/office/drawing/2014/main" id="{E78DD293-5DAC-3129-7289-B01635E3AA98}"/>
              </a:ext>
            </a:extLst>
          </p:cNvPr>
          <p:cNvSpPr txBox="1"/>
          <p:nvPr/>
        </p:nvSpPr>
        <p:spPr bwMode="gray">
          <a:xfrm>
            <a:off x="2972932" y="4291777"/>
            <a:ext cx="3759772" cy="195814"/>
          </a:xfrm>
          <a:prstGeom prst="rect">
            <a:avLst/>
          </a:prstGeom>
          <a:ln w="6350">
            <a:noFill/>
          </a:ln>
        </p:spPr>
        <p:txBody>
          <a:bodyPr wrap="square" lIns="72000" tIns="36000" rIns="72000" bIns="36000" rtlCol="0">
            <a:spAutoFit/>
          </a:bodyPr>
          <a:lstStyle/>
          <a:p>
            <a:pPr algn="r" defTabSz="914400" fontAlgn="auto">
              <a:spcBef>
                <a:spcPts val="0"/>
              </a:spcBef>
              <a:spcAft>
                <a:spcPts val="0"/>
              </a:spcAft>
            </a:pPr>
            <a:r>
              <a:rPr kumimoji="1" lang="en-US" altLang="ja-JP" sz="800" kern="0">
                <a:solidFill>
                  <a:prstClr val="black"/>
                </a:solidFill>
                <a:latin typeface="Yu Gothic UI" panose="020B0500000000000000" pitchFamily="50" charset="-128"/>
                <a:ea typeface="Yu Gothic UI" panose="020B0500000000000000" pitchFamily="50" charset="-128"/>
              </a:rPr>
              <a:t>※</a:t>
            </a:r>
            <a:r>
              <a:rPr kumimoji="1" lang="ja-JP" altLang="en-US" sz="800" kern="0">
                <a:solidFill>
                  <a:prstClr val="black"/>
                </a:solidFill>
                <a:latin typeface="Yu Gothic UI" panose="020B0500000000000000" pitchFamily="50" charset="-128"/>
                <a:ea typeface="Yu Gothic UI" panose="020B0500000000000000" pitchFamily="50" charset="-128"/>
              </a:rPr>
              <a:t>感染症の影響を受ける以前と比較した動向を把握するため、コロナ前後の動向を記入</a:t>
            </a:r>
          </a:p>
        </p:txBody>
      </p:sp>
      <p:sp>
        <p:nvSpPr>
          <p:cNvPr id="3" name="四角形: 角を丸くする 2">
            <a:extLst>
              <a:ext uri="{FF2B5EF4-FFF2-40B4-BE49-F238E27FC236}">
                <a16:creationId xmlns:a16="http://schemas.microsoft.com/office/drawing/2014/main" id="{D0901319-3DD6-71B9-D94A-1E4D6ADB2167}"/>
              </a:ext>
            </a:extLst>
          </p:cNvPr>
          <p:cNvSpPr/>
          <p:nvPr/>
        </p:nvSpPr>
        <p:spPr bwMode="gray">
          <a:xfrm>
            <a:off x="4166380" y="940652"/>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補助対象経費 総額：</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X,XXX,XXX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9" name="四角形: 角を丸くする 8">
            <a:extLst>
              <a:ext uri="{FF2B5EF4-FFF2-40B4-BE49-F238E27FC236}">
                <a16:creationId xmlns:a16="http://schemas.microsoft.com/office/drawing/2014/main" id="{B7FB5528-0B27-DDDB-FC68-62AB606C09AD}"/>
              </a:ext>
            </a:extLst>
          </p:cNvPr>
          <p:cNvSpPr/>
          <p:nvPr/>
        </p:nvSpPr>
        <p:spPr bwMode="gray">
          <a:xfrm>
            <a:off x="4168956" y="1234918"/>
            <a:ext cx="2502428" cy="252001"/>
          </a:xfrm>
          <a:prstGeom prst="roundRect">
            <a:avLst/>
          </a:prstGeom>
          <a:solidFill>
            <a:schemeClr val="bg1"/>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申請補助金</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額 総額：</a:t>
            </a:r>
            <a:r>
              <a:rPr kumimoji="1" lang="en-US" altLang="ja-JP" sz="1000" b="1">
                <a:solidFill>
                  <a:prstClr val="black"/>
                </a:solidFill>
                <a:latin typeface="Yu Gothic UI" panose="020B0500000000000000" pitchFamily="50" charset="-128"/>
                <a:ea typeface="Yu Gothic UI" panose="020B0500000000000000" pitchFamily="50" charset="-128"/>
                <a:cs typeface="+mn-cs"/>
              </a:rPr>
              <a:t>X,XXX,XXX</a:t>
            </a:r>
            <a:r>
              <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 </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円</a:t>
            </a:r>
          </a:p>
        </p:txBody>
      </p:sp>
      <p:sp>
        <p:nvSpPr>
          <p:cNvPr id="37" name="正方形/長方形 36">
            <a:extLst>
              <a:ext uri="{FF2B5EF4-FFF2-40B4-BE49-F238E27FC236}">
                <a16:creationId xmlns:a16="http://schemas.microsoft.com/office/drawing/2014/main" id="{D2380B12-527B-24F8-7BB1-3AD74795863C}"/>
              </a:ext>
            </a:extLst>
          </p:cNvPr>
          <p:cNvSpPr/>
          <p:nvPr/>
        </p:nvSpPr>
        <p:spPr bwMode="gray">
          <a:xfrm>
            <a:off x="6991724" y="3412241"/>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latin typeface="Yu Gothic UI" panose="020B0500000000000000" pitchFamily="50" charset="-128"/>
                <a:ea typeface="Yu Gothic UI" panose="020B0500000000000000" pitchFamily="50" charset="-128"/>
                <a:cs typeface="+mn-cs"/>
              </a:rPr>
              <a:t>把握している最新動向を記載すること</a:t>
            </a:r>
            <a:endParaRPr kumimoji="1" lang="en-US" altLang="ja-JP" sz="1050" b="1">
              <a:latin typeface="Yu Gothic UI" panose="020B0500000000000000" pitchFamily="50" charset="-128"/>
              <a:ea typeface="Yu Gothic UI" panose="020B0500000000000000" pitchFamily="50" charset="-128"/>
              <a:cs typeface="+mn-cs"/>
            </a:endParaRPr>
          </a:p>
          <a:p>
            <a:pPr marR="0" defTabSz="990564" rtl="0" eaLnBrk="1" fontAlgn="auto" latinLnBrk="0" hangingPunct="1">
              <a:lnSpc>
                <a:spcPct val="100000"/>
              </a:lnSpc>
              <a:spcBef>
                <a:spcPts val="0"/>
              </a:spcBef>
              <a:spcAft>
                <a:spcPts val="0"/>
              </a:spcAft>
              <a:buClrTx/>
              <a:buSzPct val="100000"/>
              <a:tabLst/>
            </a:pPr>
            <a:r>
              <a:rPr kumimoji="1" lang="en-US" altLang="ja-JP" sz="1050" b="1">
                <a:latin typeface="Yu Gothic UI" panose="020B0500000000000000" pitchFamily="50" charset="-128"/>
                <a:ea typeface="Yu Gothic UI" panose="020B0500000000000000" pitchFamily="50" charset="-128"/>
                <a:cs typeface="+mn-cs"/>
              </a:rPr>
              <a:t>※</a:t>
            </a:r>
            <a:r>
              <a:rPr kumimoji="1" lang="ja-JP" altLang="en-US" sz="1050" b="1">
                <a:latin typeface="Yu Gothic UI" panose="020B0500000000000000" pitchFamily="50" charset="-128"/>
                <a:ea typeface="Yu Gothic UI" panose="020B0500000000000000" pitchFamily="50" charset="-128"/>
                <a:cs typeface="+mn-cs"/>
              </a:rPr>
              <a:t>記載年は変更して構わない</a:t>
            </a:r>
            <a:endParaRPr kumimoji="1" lang="en-US" altLang="ja-JP" sz="1050" b="1">
              <a:latin typeface="Yu Gothic UI" panose="020B0500000000000000" pitchFamily="50" charset="-128"/>
              <a:ea typeface="Yu Gothic UI" panose="020B0500000000000000" pitchFamily="50" charset="-128"/>
              <a:cs typeface="+mn-cs"/>
            </a:endParaRPr>
          </a:p>
        </p:txBody>
      </p:sp>
      <p:cxnSp>
        <p:nvCxnSpPr>
          <p:cNvPr id="38" name="直線コネクタ 37">
            <a:extLst>
              <a:ext uri="{FF2B5EF4-FFF2-40B4-BE49-F238E27FC236}">
                <a16:creationId xmlns:a16="http://schemas.microsoft.com/office/drawing/2014/main" id="{C9BD8025-43B0-EF2C-22DB-2B7E35914B4F}"/>
              </a:ext>
            </a:extLst>
          </p:cNvPr>
          <p:cNvCxnSpPr>
            <a:cxnSpLocks/>
            <a:stCxn id="37" idx="1"/>
          </p:cNvCxnSpPr>
          <p:nvPr/>
        </p:nvCxnSpPr>
        <p:spPr bwMode="gray">
          <a:xfrm flipH="1">
            <a:off x="6392549" y="3682241"/>
            <a:ext cx="599175" cy="16486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09C982B5-32AB-4CCC-A1C0-02056EFA7DD4}"/>
              </a:ext>
            </a:extLst>
          </p:cNvPr>
          <p:cNvSpPr/>
          <p:nvPr/>
        </p:nvSpPr>
        <p:spPr bwMode="gray">
          <a:xfrm>
            <a:off x="6991724" y="7343671"/>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latin typeface="Yu Gothic UI" panose="020B0500000000000000" pitchFamily="50" charset="-128"/>
                <a:ea typeface="Yu Gothic UI" panose="020B0500000000000000" pitchFamily="50" charset="-128"/>
                <a:cs typeface="+mn-cs"/>
              </a:rPr>
              <a:t>継続性を確認する項目。過年度実施事項を整理し、記載すること</a:t>
            </a:r>
            <a:endParaRPr kumimoji="1" lang="en-US" altLang="ja-JP" sz="1050" b="1">
              <a:latin typeface="Yu Gothic UI" panose="020B0500000000000000" pitchFamily="50" charset="-128"/>
              <a:ea typeface="Yu Gothic UI" panose="020B0500000000000000" pitchFamily="50" charset="-128"/>
              <a:cs typeface="+mn-cs"/>
            </a:endParaRPr>
          </a:p>
        </p:txBody>
      </p:sp>
      <p:cxnSp>
        <p:nvCxnSpPr>
          <p:cNvPr id="49" name="直線コネクタ 48">
            <a:extLst>
              <a:ext uri="{FF2B5EF4-FFF2-40B4-BE49-F238E27FC236}">
                <a16:creationId xmlns:a16="http://schemas.microsoft.com/office/drawing/2014/main" id="{9245E74E-A352-5F8D-556D-4F4926A4C257}"/>
              </a:ext>
            </a:extLst>
          </p:cNvPr>
          <p:cNvCxnSpPr>
            <a:cxnSpLocks/>
            <a:stCxn id="48" idx="1"/>
          </p:cNvCxnSpPr>
          <p:nvPr/>
        </p:nvCxnSpPr>
        <p:spPr bwMode="gray">
          <a:xfrm flipH="1">
            <a:off x="6392549" y="7613671"/>
            <a:ext cx="599175" cy="15367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4BDC16C4-C3FA-626F-8C4B-8E98F94F1B1B}"/>
              </a:ext>
            </a:extLst>
          </p:cNvPr>
          <p:cNvSpPr/>
          <p:nvPr/>
        </p:nvSpPr>
        <p:spPr bwMode="gray">
          <a:xfrm>
            <a:off x="6991725" y="339772"/>
            <a:ext cx="2324114" cy="54000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各補助事業の計画を総称する計画名称を記載</a:t>
            </a:r>
            <a:endParaRPr kumimoji="1" lang="en-US" altLang="ja-JP" sz="1050" b="1">
              <a:latin typeface="Yu Gothic UI" panose="020B0500000000000000" pitchFamily="50" charset="-128"/>
              <a:ea typeface="Yu Gothic UI" panose="020B0500000000000000" pitchFamily="50" charset="-128"/>
              <a:cs typeface="+mn-cs"/>
            </a:endParaRPr>
          </a:p>
        </p:txBody>
      </p:sp>
      <p:sp>
        <p:nvSpPr>
          <p:cNvPr id="47" name="正方形/長方形 46">
            <a:extLst>
              <a:ext uri="{FF2B5EF4-FFF2-40B4-BE49-F238E27FC236}">
                <a16:creationId xmlns:a16="http://schemas.microsoft.com/office/drawing/2014/main" id="{1666846D-D3EA-0272-AD06-33E8C48561CA}"/>
              </a:ext>
            </a:extLst>
          </p:cNvPr>
          <p:cNvSpPr/>
          <p:nvPr/>
        </p:nvSpPr>
        <p:spPr bwMode="gray">
          <a:xfrm>
            <a:off x="-3172408" y="8492948"/>
            <a:ext cx="3055326" cy="119513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事業目的に即して、地域としてオーバーツーリズムの未然防止・抑制の成果を測る</a:t>
            </a:r>
            <a:r>
              <a:rPr kumimoji="1" lang="en-US" altLang="ja-JP" sz="105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KGI</a:t>
            </a:r>
            <a:r>
              <a:rPr kumimoji="1" lang="ja-JP" altLang="en-US" sz="105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を設定し、各補助事業の</a:t>
            </a:r>
            <a:r>
              <a:rPr kumimoji="1" lang="en-US" altLang="ja-JP" sz="105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KPI</a:t>
            </a:r>
            <a:r>
              <a:rPr kumimoji="1" lang="ja-JP" altLang="en-US" sz="105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を達成することで、到達する総括的な指標を設定すること</a:t>
            </a:r>
            <a:r>
              <a:rPr kumimoji="1" lang="ja-JP" altLang="en-US" sz="1050">
                <a:solidFill>
                  <a:prstClr val="black"/>
                </a:solidFill>
                <a:latin typeface="Yu Gothic UI" panose="020B0500000000000000" pitchFamily="50" charset="-128"/>
                <a:ea typeface="Yu Gothic UI" panose="020B0500000000000000" pitchFamily="50" charset="-128"/>
                <a:cs typeface="+mn-cs"/>
              </a:rPr>
              <a:t>。</a:t>
            </a:r>
            <a:r>
              <a:rPr kumimoji="1" lang="ja-JP" altLang="en-US" sz="1050" b="1">
                <a:solidFill>
                  <a:prstClr val="black"/>
                </a:solidFill>
                <a:latin typeface="Yu Gothic UI" panose="020B0500000000000000" pitchFamily="50" charset="-128"/>
                <a:ea typeface="Yu Gothic UI" panose="020B0500000000000000" pitchFamily="50" charset="-128"/>
                <a:cs typeface="+mn-cs"/>
              </a:rPr>
              <a:t>また、定量的な数値を記載すること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ja-JP" altLang="en-US" sz="1050" b="1">
                <a:solidFill>
                  <a:prstClr val="black"/>
                </a:solidFill>
                <a:latin typeface="Yu Gothic UI" panose="020B0500000000000000" pitchFamily="50" charset="-128"/>
                <a:ea typeface="Yu Gothic UI" panose="020B0500000000000000" pitchFamily="50" charset="-128"/>
                <a:cs typeface="+mn-cs"/>
              </a:rPr>
              <a:t>中期の目標でも構いません。達成年と目標値を明記すること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p:txBody>
      </p:sp>
      <p:cxnSp>
        <p:nvCxnSpPr>
          <p:cNvPr id="51" name="直線コネクタ 50">
            <a:extLst>
              <a:ext uri="{FF2B5EF4-FFF2-40B4-BE49-F238E27FC236}">
                <a16:creationId xmlns:a16="http://schemas.microsoft.com/office/drawing/2014/main" id="{10017982-2C1F-0080-ECAF-29129C231872}"/>
              </a:ext>
            </a:extLst>
          </p:cNvPr>
          <p:cNvCxnSpPr>
            <a:cxnSpLocks/>
            <a:stCxn id="47" idx="3"/>
          </p:cNvCxnSpPr>
          <p:nvPr/>
        </p:nvCxnSpPr>
        <p:spPr bwMode="gray">
          <a:xfrm>
            <a:off x="-117082" y="9090515"/>
            <a:ext cx="466217" cy="28942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4" name="グループ化 63">
            <a:extLst>
              <a:ext uri="{FF2B5EF4-FFF2-40B4-BE49-F238E27FC236}">
                <a16:creationId xmlns:a16="http://schemas.microsoft.com/office/drawing/2014/main" id="{72C49F70-209E-D8B1-EF14-8FF0A5A854F1}"/>
              </a:ext>
            </a:extLst>
          </p:cNvPr>
          <p:cNvGrpSpPr/>
          <p:nvPr/>
        </p:nvGrpSpPr>
        <p:grpSpPr>
          <a:xfrm>
            <a:off x="-3172408" y="4866053"/>
            <a:ext cx="3248758" cy="1026265"/>
            <a:chOff x="-3172408" y="4866053"/>
            <a:chExt cx="3248758" cy="1026265"/>
          </a:xfrm>
        </p:grpSpPr>
        <p:sp>
          <p:nvSpPr>
            <p:cNvPr id="23" name="正方形/長方形 22">
              <a:extLst>
                <a:ext uri="{FF2B5EF4-FFF2-40B4-BE49-F238E27FC236}">
                  <a16:creationId xmlns:a16="http://schemas.microsoft.com/office/drawing/2014/main" id="{54D46BCF-94BD-8BA0-7F3D-AC0BFEE935FC}"/>
                </a:ext>
              </a:extLst>
            </p:cNvPr>
            <p:cNvSpPr/>
            <p:nvPr/>
          </p:nvSpPr>
          <p:spPr bwMode="gray">
            <a:xfrm>
              <a:off x="-3172408" y="4866053"/>
              <a:ext cx="3037943" cy="1026265"/>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b="1">
                  <a:latin typeface="Yu Gothic UI" panose="020B0500000000000000" pitchFamily="50" charset="-128"/>
                  <a:ea typeface="Yu Gothic UI" panose="020B0500000000000000" pitchFamily="50" charset="-128"/>
                  <a:cs typeface="+mn-cs"/>
                </a:rPr>
                <a:t>以下を参考に記載</a:t>
              </a:r>
              <a:endParaRPr kumimoji="1" lang="en-US" altLang="ja-JP" sz="1050" b="1">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latin typeface="Yu Gothic UI" panose="020B0500000000000000" pitchFamily="50" charset="-128"/>
                  <a:ea typeface="Yu Gothic UI" panose="020B0500000000000000" pitchFamily="50" charset="-128"/>
                  <a:cs typeface="+mn-cs"/>
                </a:rPr>
                <a:t>公共交通の混雑、道路渋滞・混雑、マナー問題、観光地の混雑、観光資源の悪化、人手不足、特定の時間帯への集中、特定の場所への集中 等</a:t>
              </a:r>
              <a:endParaRPr kumimoji="1" lang="en-US" altLang="ja-JP" sz="1050" b="1">
                <a:latin typeface="Yu Gothic UI" panose="020B0500000000000000" pitchFamily="50" charset="-128"/>
                <a:ea typeface="Yu Gothic UI" panose="020B0500000000000000" pitchFamily="50" charset="-128"/>
                <a:cs typeface="+mn-cs"/>
              </a:endParaRPr>
            </a:p>
            <a:p>
              <a:pPr defTabSz="990564" fontAlgn="auto">
                <a:spcBef>
                  <a:spcPts val="0"/>
                </a:spcBef>
                <a:spcAft>
                  <a:spcPts val="0"/>
                </a:spcAft>
                <a:buSzPct val="100000"/>
              </a:pPr>
              <a:r>
                <a:rPr kumimoji="1" lang="en-US" altLang="ja-JP" sz="1050" b="1">
                  <a:latin typeface="Yu Gothic UI" panose="020B0500000000000000" pitchFamily="50" charset="-128"/>
                  <a:ea typeface="Yu Gothic UI" panose="020B0500000000000000" pitchFamily="50" charset="-128"/>
                  <a:cs typeface="+mn-cs"/>
                </a:rPr>
                <a:t>※ </a:t>
              </a:r>
              <a:r>
                <a:rPr kumimoji="1" lang="ja-JP" altLang="en-US" sz="1050" b="1">
                  <a:latin typeface="Yu Gothic UI" panose="020B0500000000000000" pitchFamily="50" charset="-128"/>
                  <a:ea typeface="Yu Gothic UI" panose="020B0500000000000000" pitchFamily="50" charset="-128"/>
                  <a:cs typeface="+mn-cs"/>
                </a:rPr>
                <a:t>独自に設定しても構わない</a:t>
              </a:r>
              <a:endParaRPr kumimoji="1" lang="en-US" altLang="ja-JP" sz="1050" b="1">
                <a:latin typeface="Yu Gothic UI" panose="020B0500000000000000" pitchFamily="50" charset="-128"/>
                <a:ea typeface="Yu Gothic UI" panose="020B0500000000000000" pitchFamily="50" charset="-128"/>
                <a:cs typeface="+mn-cs"/>
              </a:endParaRPr>
            </a:p>
          </p:txBody>
        </p:sp>
        <p:cxnSp>
          <p:nvCxnSpPr>
            <p:cNvPr id="60" name="直線コネクタ 59">
              <a:extLst>
                <a:ext uri="{FF2B5EF4-FFF2-40B4-BE49-F238E27FC236}">
                  <a16:creationId xmlns:a16="http://schemas.microsoft.com/office/drawing/2014/main" id="{00691ACE-FC20-0A89-D5E7-61404341E872}"/>
                </a:ext>
              </a:extLst>
            </p:cNvPr>
            <p:cNvCxnSpPr>
              <a:cxnSpLocks/>
            </p:cNvCxnSpPr>
            <p:nvPr/>
          </p:nvCxnSpPr>
          <p:spPr bwMode="gray">
            <a:xfrm>
              <a:off x="-117082" y="5377672"/>
              <a:ext cx="193432"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65" name="直線コネクタ 64">
            <a:extLst>
              <a:ext uri="{FF2B5EF4-FFF2-40B4-BE49-F238E27FC236}">
                <a16:creationId xmlns:a16="http://schemas.microsoft.com/office/drawing/2014/main" id="{89D76142-DEA8-7F9E-765B-EC6133DB5DDF}"/>
              </a:ext>
            </a:extLst>
          </p:cNvPr>
          <p:cNvCxnSpPr>
            <a:cxnSpLocks/>
          </p:cNvCxnSpPr>
          <p:nvPr/>
        </p:nvCxnSpPr>
        <p:spPr bwMode="gray">
          <a:xfrm flipH="1">
            <a:off x="6392549" y="600437"/>
            <a:ext cx="599175" cy="3934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84A3FDB-7546-F362-1938-A5A7E837D464}"/>
              </a:ext>
            </a:extLst>
          </p:cNvPr>
          <p:cNvSpPr/>
          <p:nvPr/>
        </p:nvSpPr>
        <p:spPr bwMode="gray">
          <a:xfrm>
            <a:off x="28503" y="87395"/>
            <a:ext cx="2156108" cy="464530"/>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1800" b="1">
                <a:solidFill>
                  <a:schemeClr val="bg1"/>
                </a:solidFill>
                <a:latin typeface="Yu Gothic UI" panose="020B0500000000000000" pitchFamily="50" charset="-128"/>
                <a:ea typeface="Yu Gothic UI" panose="020B0500000000000000" pitchFamily="50" charset="-128"/>
              </a:rPr>
              <a:t>記入例・留意事項</a:t>
            </a:r>
          </a:p>
        </p:txBody>
      </p:sp>
      <p:sp>
        <p:nvSpPr>
          <p:cNvPr id="2" name="正方形/長方形 1">
            <a:extLst>
              <a:ext uri="{FF2B5EF4-FFF2-40B4-BE49-F238E27FC236}">
                <a16:creationId xmlns:a16="http://schemas.microsoft.com/office/drawing/2014/main" id="{C60D8DF6-D3FD-DEE3-A0CF-9D43E0FD2DAD}"/>
              </a:ext>
            </a:extLst>
          </p:cNvPr>
          <p:cNvSpPr/>
          <p:nvPr/>
        </p:nvSpPr>
        <p:spPr bwMode="gray">
          <a:xfrm>
            <a:off x="1876734" y="70684"/>
            <a:ext cx="3078139" cy="249338"/>
          </a:xfrm>
          <a:prstGeom prst="rect">
            <a:avLst/>
          </a:prstGeom>
          <a:noFill/>
          <a:ln w="28575"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Bef>
                <a:spcPts val="600"/>
              </a:spcBef>
              <a:buFont typeface="Wingdings 2" pitchFamily="18" charset="2"/>
              <a:buNone/>
            </a:pPr>
            <a:r>
              <a:rPr kumimoji="1" lang="en-US" altLang="ja-JP" sz="1400" b="1">
                <a:latin typeface="Yu Gothic UI"/>
                <a:ea typeface="Yu Gothic UI"/>
                <a:cs typeface="Arial"/>
              </a:rPr>
              <a:t>【</a:t>
            </a:r>
            <a:r>
              <a:rPr kumimoji="1" lang="ja-JP" altLang="en-US" sz="1400" b="1">
                <a:latin typeface="Yu Gothic UI"/>
                <a:ea typeface="Yu Gothic UI"/>
                <a:cs typeface="Arial"/>
              </a:rPr>
              <a:t>地域一体型</a:t>
            </a:r>
            <a:r>
              <a:rPr kumimoji="1" lang="en-US" altLang="ja-JP" sz="1400" b="1">
                <a:latin typeface="Yu Gothic UI"/>
                <a:ea typeface="Yu Gothic UI"/>
                <a:cs typeface="Arial"/>
              </a:rPr>
              <a:t>】</a:t>
            </a:r>
            <a:r>
              <a:rPr kumimoji="1" lang="ja-JP" altLang="en-US" sz="1400" b="1">
                <a:latin typeface="Yu Gothic UI"/>
                <a:ea typeface="Yu Gothic UI"/>
                <a:cs typeface="Arial"/>
              </a:rPr>
              <a:t>様式</a:t>
            </a:r>
            <a:r>
              <a:rPr kumimoji="1" lang="en-US" altLang="ja-JP" sz="1400" b="1">
                <a:latin typeface="Yu Gothic UI"/>
                <a:ea typeface="Yu Gothic UI"/>
                <a:cs typeface="Arial"/>
              </a:rPr>
              <a:t>2_</a:t>
            </a:r>
            <a:r>
              <a:rPr kumimoji="1" lang="ja-JP" altLang="en-US" sz="1400" b="1">
                <a:latin typeface="Yu Gothic UI"/>
                <a:ea typeface="Yu Gothic UI"/>
                <a:cs typeface="Arial"/>
              </a:rPr>
              <a:t>対策計画</a:t>
            </a:r>
          </a:p>
        </p:txBody>
      </p:sp>
      <p:sp>
        <p:nvSpPr>
          <p:cNvPr id="8" name="角丸四角形 11">
            <a:extLst>
              <a:ext uri="{FF2B5EF4-FFF2-40B4-BE49-F238E27FC236}">
                <a16:creationId xmlns:a16="http://schemas.microsoft.com/office/drawing/2014/main" id="{61FD6FDB-6F3D-171F-1B15-86AA7D09BE19}"/>
              </a:ext>
            </a:extLst>
          </p:cNvPr>
          <p:cNvSpPr/>
          <p:nvPr/>
        </p:nvSpPr>
        <p:spPr bwMode="gray">
          <a:xfrm>
            <a:off x="76350" y="8132879"/>
            <a:ext cx="2431247" cy="196364"/>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050" b="1">
                <a:solidFill>
                  <a:prstClr val="white"/>
                </a:solidFill>
                <a:latin typeface="Yu Gothic UI" panose="020B0500000000000000" pitchFamily="50" charset="-128"/>
                <a:ea typeface="Yu Gothic UI" panose="020B0500000000000000" pitchFamily="50" charset="-128"/>
              </a:rPr>
              <a:t>観光地として目指す姿とマネジメント指標</a:t>
            </a:r>
            <a:endParaRPr kumimoji="1" lang="en-US" altLang="ja-JP" sz="1050" b="1">
              <a:solidFill>
                <a:prstClr val="white"/>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723290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1">
            <a:extLst>
              <a:ext uri="{FF2B5EF4-FFF2-40B4-BE49-F238E27FC236}">
                <a16:creationId xmlns:a16="http://schemas.microsoft.com/office/drawing/2014/main" id="{1AE25818-D75B-E6DE-786A-C980636BEFD3}"/>
              </a:ext>
            </a:extLst>
          </p:cNvPr>
          <p:cNvSpPr/>
          <p:nvPr/>
        </p:nvSpPr>
        <p:spPr bwMode="gray">
          <a:xfrm>
            <a:off x="123433" y="3207405"/>
            <a:ext cx="18216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具体的取組（補助事業）</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15" name="表 14">
            <a:extLst>
              <a:ext uri="{FF2B5EF4-FFF2-40B4-BE49-F238E27FC236}">
                <a16:creationId xmlns:a16="http://schemas.microsoft.com/office/drawing/2014/main" id="{BD9598D4-6932-2FCE-F093-06DF8BF69793}"/>
              </a:ext>
            </a:extLst>
          </p:cNvPr>
          <p:cNvGraphicFramePr>
            <a:graphicFrameLocks noGrp="1"/>
          </p:cNvGraphicFramePr>
          <p:nvPr>
            <p:extLst>
              <p:ext uri="{D42A27DB-BD31-4B8C-83A1-F6EECF244321}">
                <p14:modId xmlns:p14="http://schemas.microsoft.com/office/powerpoint/2010/main" val="869414654"/>
              </p:ext>
            </p:extLst>
          </p:nvPr>
        </p:nvGraphicFramePr>
        <p:xfrm>
          <a:off x="179423" y="3708717"/>
          <a:ext cx="6490807" cy="1241368"/>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0">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203841">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318276">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目標値①：</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2025</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目標値②：</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23" name="正方形/長方形 22">
            <a:extLst>
              <a:ext uri="{FF2B5EF4-FFF2-40B4-BE49-F238E27FC236}">
                <a16:creationId xmlns:a16="http://schemas.microsoft.com/office/drawing/2014/main" id="{63AC5A15-C9A5-5C3E-8337-B5B1B7EE1134}"/>
              </a:ext>
            </a:extLst>
          </p:cNvPr>
          <p:cNvSpPr/>
          <p:nvPr/>
        </p:nvSpPr>
        <p:spPr bwMode="gray">
          <a:xfrm>
            <a:off x="5590411" y="378314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24" name="テキスト ボックス 23">
            <a:extLst>
              <a:ext uri="{FF2B5EF4-FFF2-40B4-BE49-F238E27FC236}">
                <a16:creationId xmlns:a16="http://schemas.microsoft.com/office/drawing/2014/main" id="{282B28F5-2EFD-DFCA-7FC6-9875EA6CB10F}"/>
              </a:ext>
            </a:extLst>
          </p:cNvPr>
          <p:cNvSpPr txBox="1"/>
          <p:nvPr/>
        </p:nvSpPr>
        <p:spPr bwMode="gray">
          <a:xfrm>
            <a:off x="5604158" y="466241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26" name="四角形: 角を丸くする 25">
            <a:extLst>
              <a:ext uri="{FF2B5EF4-FFF2-40B4-BE49-F238E27FC236}">
                <a16:creationId xmlns:a16="http://schemas.microsoft.com/office/drawing/2014/main" id="{5A9FCD5E-C7CD-1967-52C4-9823BF442399}"/>
              </a:ext>
            </a:extLst>
          </p:cNvPr>
          <p:cNvSpPr/>
          <p:nvPr/>
        </p:nvSpPr>
        <p:spPr bwMode="gray">
          <a:xfrm>
            <a:off x="170323" y="3467074"/>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a:solidFill>
                  <a:prstClr val="black"/>
                </a:solidFill>
                <a:latin typeface="Yu Gothic UI" panose="020B0500000000000000" pitchFamily="50" charset="-128"/>
                <a:ea typeface="Yu Gothic UI" panose="020B0500000000000000" pitchFamily="50" charset="-128"/>
                <a:cs typeface="+mn-cs"/>
              </a:rPr>
              <a:t>対応テーマを記載</a:t>
            </a:r>
            <a:endPar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graphicFrame>
        <p:nvGraphicFramePr>
          <p:cNvPr id="27" name="表 26">
            <a:extLst>
              <a:ext uri="{FF2B5EF4-FFF2-40B4-BE49-F238E27FC236}">
                <a16:creationId xmlns:a16="http://schemas.microsoft.com/office/drawing/2014/main" id="{476F907D-1514-AC4B-9809-68F6E7401B44}"/>
              </a:ext>
            </a:extLst>
          </p:cNvPr>
          <p:cNvGraphicFramePr>
            <a:graphicFrameLocks noGrp="1"/>
          </p:cNvGraphicFramePr>
          <p:nvPr>
            <p:extLst>
              <p:ext uri="{D42A27DB-BD31-4B8C-83A1-F6EECF244321}">
                <p14:modId xmlns:p14="http://schemas.microsoft.com/office/powerpoint/2010/main" val="1983913814"/>
              </p:ext>
            </p:extLst>
          </p:nvPr>
        </p:nvGraphicFramePr>
        <p:xfrm>
          <a:off x="179423" y="5141018"/>
          <a:ext cx="6490807" cy="136029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5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5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現状値：</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28" name="四角形: 角を丸くする 27">
            <a:extLst>
              <a:ext uri="{FF2B5EF4-FFF2-40B4-BE49-F238E27FC236}">
                <a16:creationId xmlns:a16="http://schemas.microsoft.com/office/drawing/2014/main" id="{4148CFBD-8638-ADFD-D690-96526DDE462E}"/>
              </a:ext>
            </a:extLst>
          </p:cNvPr>
          <p:cNvSpPr/>
          <p:nvPr/>
        </p:nvSpPr>
        <p:spPr bwMode="gray">
          <a:xfrm>
            <a:off x="170323" y="6581095"/>
            <a:ext cx="1309091" cy="208265"/>
          </a:xfrm>
          <a:prstGeom prst="roundRect">
            <a:avLst/>
          </a:prstGeom>
          <a:solidFill>
            <a:srgbClr val="EFFAFF"/>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対応テーマを記載</a:t>
            </a:r>
          </a:p>
        </p:txBody>
      </p:sp>
      <p:graphicFrame>
        <p:nvGraphicFramePr>
          <p:cNvPr id="29" name="表 28">
            <a:extLst>
              <a:ext uri="{FF2B5EF4-FFF2-40B4-BE49-F238E27FC236}">
                <a16:creationId xmlns:a16="http://schemas.microsoft.com/office/drawing/2014/main" id="{A7D2637F-453B-E072-F7FC-EEE379151164}"/>
              </a:ext>
            </a:extLst>
          </p:cNvPr>
          <p:cNvGraphicFramePr>
            <a:graphicFrameLocks noGrp="1"/>
          </p:cNvGraphicFramePr>
          <p:nvPr>
            <p:extLst>
              <p:ext uri="{D42A27DB-BD31-4B8C-83A1-F6EECF244321}">
                <p14:modId xmlns:p14="http://schemas.microsoft.com/office/powerpoint/2010/main" val="3637783238"/>
              </p:ext>
            </p:extLst>
          </p:nvPr>
        </p:nvGraphicFramePr>
        <p:xfrm>
          <a:off x="179423" y="6810919"/>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graphicFrame>
        <p:nvGraphicFramePr>
          <p:cNvPr id="30" name="表 29">
            <a:extLst>
              <a:ext uri="{FF2B5EF4-FFF2-40B4-BE49-F238E27FC236}">
                <a16:creationId xmlns:a16="http://schemas.microsoft.com/office/drawing/2014/main" id="{CFF5533F-B5F1-7A34-F1B6-41C2D4DA5B14}"/>
              </a:ext>
            </a:extLst>
          </p:cNvPr>
          <p:cNvGraphicFramePr>
            <a:graphicFrameLocks noGrp="1"/>
          </p:cNvGraphicFramePr>
          <p:nvPr>
            <p:extLst>
              <p:ext uri="{D42A27DB-BD31-4B8C-83A1-F6EECF244321}">
                <p14:modId xmlns:p14="http://schemas.microsoft.com/office/powerpoint/2010/main" val="738284166"/>
              </p:ext>
            </p:extLst>
          </p:nvPr>
        </p:nvGraphicFramePr>
        <p:xfrm>
          <a:off x="179423" y="8343363"/>
          <a:ext cx="6490807" cy="1352675"/>
        </p:xfrm>
        <a:graphic>
          <a:graphicData uri="http://schemas.openxmlformats.org/drawingml/2006/table">
            <a:tbl>
              <a:tblPr>
                <a:tableStyleId>{5C22544A-7EE6-4342-B048-85BDC9FD1C3A}</a:tableStyleId>
              </a:tblPr>
              <a:tblGrid>
                <a:gridCol w="210108">
                  <a:extLst>
                    <a:ext uri="{9D8B030D-6E8A-4147-A177-3AD203B41FA5}">
                      <a16:colId xmlns:a16="http://schemas.microsoft.com/office/drawing/2014/main" val="591654474"/>
                    </a:ext>
                  </a:extLst>
                </a:gridCol>
                <a:gridCol w="436211">
                  <a:extLst>
                    <a:ext uri="{9D8B030D-6E8A-4147-A177-3AD203B41FA5}">
                      <a16:colId xmlns:a16="http://schemas.microsoft.com/office/drawing/2014/main" val="1177612696"/>
                    </a:ext>
                  </a:extLst>
                </a:gridCol>
                <a:gridCol w="1908656">
                  <a:extLst>
                    <a:ext uri="{9D8B030D-6E8A-4147-A177-3AD203B41FA5}">
                      <a16:colId xmlns:a16="http://schemas.microsoft.com/office/drawing/2014/main" val="1504089348"/>
                    </a:ext>
                  </a:extLst>
                </a:gridCol>
                <a:gridCol w="210108">
                  <a:extLst>
                    <a:ext uri="{9D8B030D-6E8A-4147-A177-3AD203B41FA5}">
                      <a16:colId xmlns:a16="http://schemas.microsoft.com/office/drawing/2014/main" val="1367511844"/>
                    </a:ext>
                  </a:extLst>
                </a:gridCol>
                <a:gridCol w="2602637">
                  <a:extLst>
                    <a:ext uri="{9D8B030D-6E8A-4147-A177-3AD203B41FA5}">
                      <a16:colId xmlns:a16="http://schemas.microsoft.com/office/drawing/2014/main" val="3723551697"/>
                    </a:ext>
                  </a:extLst>
                </a:gridCol>
                <a:gridCol w="1123087">
                  <a:extLst>
                    <a:ext uri="{9D8B030D-6E8A-4147-A177-3AD203B41FA5}">
                      <a16:colId xmlns:a16="http://schemas.microsoft.com/office/drawing/2014/main" val="1401146224"/>
                    </a:ext>
                  </a:extLst>
                </a:gridCol>
              </a:tblGrid>
              <a:tr h="214252">
                <a:tc gridSpan="5">
                  <a:txBody>
                    <a:bodyPr/>
                    <a:lstStyle/>
                    <a:p>
                      <a:pPr algn="l" fontAlgn="ctr"/>
                      <a:r>
                        <a:rPr lang="ja-JP" altLang="en-US" sz="1000" b="1" u="none" strike="noStrike">
                          <a:effectLst/>
                          <a:latin typeface="Yu Gothic UI" panose="020B0500000000000000" pitchFamily="50" charset="-128"/>
                          <a:ea typeface="Yu Gothic UI" panose="020B0500000000000000" pitchFamily="50" charset="-128"/>
                        </a:rPr>
                        <a:t>補助事業名：</a:t>
                      </a:r>
                      <a:r>
                        <a:rPr lang="en-US" sz="1000" b="1" u="none" strike="noStrike">
                          <a:effectLst/>
                          <a:latin typeface="Yu Gothic UI" panose="020B0500000000000000" pitchFamily="50" charset="-128"/>
                          <a:ea typeface="Yu Gothic UI" panose="020B0500000000000000" pitchFamily="50" charset="-128"/>
                        </a:rPr>
                        <a:t>XXX</a:t>
                      </a:r>
                      <a:endParaRPr 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3507857"/>
                  </a:ext>
                </a:extLst>
              </a:tr>
              <a:tr h="507547">
                <a:tc rowSpan="2">
                  <a:txBody>
                    <a:bodyPr/>
                    <a:lstStyle/>
                    <a:p>
                      <a:pPr algn="ctr" fontAlgn="ctr"/>
                      <a:endParaRPr lang="ja-JP" altLang="en-US" sz="11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endParaRPr lang="en-US" altLang="ja-JP" sz="1000" u="none" strike="noStrike">
                        <a:effectLst/>
                        <a:latin typeface="Yu Gothic UI" panose="020B0500000000000000" pitchFamily="50" charset="-128"/>
                        <a:ea typeface="Yu Gothic UI" panose="020B0500000000000000" pitchFamily="50" charset="-128"/>
                      </a:endParaRPr>
                    </a:p>
                    <a:p>
                      <a:pPr algn="ctr" fontAlgn="ctr"/>
                      <a:r>
                        <a:rPr lang="ja-JP" altLang="en-US" sz="1000" u="none" strike="noStrike">
                          <a:effectLst/>
                          <a:latin typeface="Yu Gothic UI" panose="020B0500000000000000" pitchFamily="50" charset="-128"/>
                          <a:ea typeface="Yu Gothic UI" panose="020B0500000000000000" pitchFamily="50" charset="-128"/>
                        </a:rPr>
                        <a:t>目的</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altLang="ja-JP" sz="1000" b="1" i="0" u="none" strike="noStrike">
                          <a:solidFill>
                            <a:srgbClr val="000000"/>
                          </a:solidFill>
                          <a:effectLst/>
                          <a:latin typeface="Yu Gothic UI" panose="020B0500000000000000" pitchFamily="50" charset="-128"/>
                          <a:ea typeface="Yu Gothic UI" panose="020B0500000000000000" pitchFamily="50" charset="-128"/>
                        </a:rPr>
                        <a:t>XXXXXXXXXXXXXXXXXXXXXXXXXXXXXXXXXXXXXX</a:t>
                      </a:r>
                      <a:endParaRPr lang="ja-JP" altLang="en-US" sz="1000" b="1" i="0" u="none" strike="noStrike">
                        <a:solidFill>
                          <a:srgbClr val="000000"/>
                        </a:solidFill>
                        <a:effectLst/>
                        <a:latin typeface="Yu Gothic UI" panose="020B0500000000000000" pitchFamily="50" charset="-128"/>
                        <a:ea typeface="Yu Gothic UI" panose="020B0500000000000000" pitchFamily="50" charset="-128"/>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fontAlgn="ctr"/>
                      <a:r>
                        <a:rPr lang="ja-JP" altLang="en-US" sz="1000" b="0" u="none" strike="noStrike">
                          <a:effectLst/>
                          <a:latin typeface="Yu Gothic UI" panose="020B0500000000000000" pitchFamily="50" charset="-128"/>
                          <a:ea typeface="Yu Gothic UI" panose="020B0500000000000000" pitchFamily="50" charset="-128"/>
                        </a:rPr>
                        <a:t>概要</a:t>
                      </a:r>
                      <a:endParaRPr lang="ja-JP" altLang="en-US" sz="1000" b="0" i="0" u="none" strike="noStrike">
                        <a:solidFill>
                          <a:srgbClr val="000000"/>
                        </a:solidFill>
                        <a:effectLst/>
                        <a:latin typeface="Yu Gothic UI" panose="020B0500000000000000" pitchFamily="50" charset="-128"/>
                        <a:ea typeface="Yu Gothic UI" panose="020B0500000000000000" pitchFamily="50" charset="-128"/>
                      </a:endParaRPr>
                    </a:p>
                  </a:txBody>
                  <a:tcPr marL="92354" marR="92354" marT="41564" marB="41564" vert="eaVert"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p>
                    <a:p>
                      <a:pPr marL="171450" indent="-171450" algn="l" fontAlgn="ctr">
                        <a:spcBef>
                          <a:spcPts val="300"/>
                        </a:spcBef>
                        <a:buFont typeface="Wingdings" panose="05000000000000000000" pitchFamily="2" charset="2"/>
                        <a:buChar char="Ø"/>
                      </a:pP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XXXXXXXXXXXXXXXXXXXXXXXXXXXXXX</a:t>
                      </a:r>
                      <a:br>
                        <a:rPr lang="en-US" altLang="ja-JP" sz="900" b="0" i="0" u="none" strike="noStrike">
                          <a:solidFill>
                            <a:srgbClr val="000000"/>
                          </a:solidFill>
                          <a:effectLst/>
                          <a:latin typeface="Yu Gothic UI" panose="020B0500000000000000" pitchFamily="50" charset="-128"/>
                          <a:ea typeface="Yu Gothic UI" panose="020B0500000000000000" pitchFamily="50" charset="-128"/>
                        </a:rPr>
                      </a:br>
                      <a:r>
                        <a:rPr lang="en-US" altLang="ja-JP" sz="900" b="0" i="0" u="none" strike="noStrike">
                          <a:solidFill>
                            <a:srgbClr val="000000"/>
                          </a:solidFill>
                          <a:effectLst/>
                          <a:latin typeface="Yu Gothic UI" panose="020B0500000000000000" pitchFamily="50" charset="-128"/>
                          <a:ea typeface="Yu Gothic UI" panose="020B0500000000000000" pitchFamily="50" charset="-128"/>
                        </a:rPr>
                        <a:t>XXXXXXX</a:t>
                      </a:r>
                    </a:p>
                  </a:txBody>
                  <a:tcPr marL="92354" marR="92354" marT="41564" marB="41564"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a:p>
                  </a:txBody>
                  <a:tcPr marL="92354" marR="92354"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0028097"/>
                  </a:ext>
                </a:extLst>
              </a:tr>
              <a:tr h="50754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algn="ctr" fontAlgn="ctr"/>
                      <a:r>
                        <a:rPr lang="en-US" sz="1000" u="none" strike="noStrike">
                          <a:effectLst/>
                          <a:latin typeface="Yu Gothic UI" panose="020B0500000000000000" pitchFamily="50" charset="-128"/>
                          <a:ea typeface="Yu Gothic UI" panose="020B0500000000000000" pitchFamily="50" charset="-128"/>
                        </a:rPr>
                        <a:t>KPI</a:t>
                      </a: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indent="0" algn="l" fontAlgn="ctr">
                        <a:buFont typeface="Arial" panose="020B0604020202020204" pitchFamily="34" charset="0"/>
                        <a:buNone/>
                      </a:pPr>
                      <a:r>
                        <a:rPr lang="ja-JP" altLang="en-US" sz="1000" b="1" i="0" u="none" strike="noStrike" dirty="0">
                          <a:solidFill>
                            <a:srgbClr val="000000"/>
                          </a:solidFill>
                          <a:effectLst/>
                          <a:latin typeface="Yu Gothic UI" panose="020B0500000000000000" pitchFamily="50" charset="-128"/>
                          <a:ea typeface="Yu Gothic UI" panose="020B0500000000000000" pitchFamily="50" charset="-128"/>
                        </a:rPr>
                        <a:t>指標：</a:t>
                      </a:r>
                      <a:r>
                        <a:rPr lang="en-US" altLang="ja-JP" sz="1000" b="1" i="0" u="none" strike="noStrike" dirty="0">
                          <a:solidFill>
                            <a:srgbClr val="000000"/>
                          </a:solidFill>
                          <a:effectLst/>
                          <a:latin typeface="Yu Gothic UI" panose="020B0500000000000000" pitchFamily="50" charset="-128"/>
                          <a:ea typeface="Yu Gothic UI" panose="020B0500000000000000" pitchFamily="50" charset="-128"/>
                        </a:rPr>
                        <a:t>XXX</a:t>
                      </a:r>
                    </a:p>
                    <a:p>
                      <a:pPr marL="171450" indent="-171450" algn="l" fontAlgn="ctr">
                        <a:buFont typeface="Arial" panose="020B0604020202020204" pitchFamily="34" charset="0"/>
                        <a:buChar char="•"/>
                      </a:pP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現状値：</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XXXX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a:t>
                      </a:r>
                      <a:r>
                        <a:rPr lang="en-US" altLang="ja-JP" sz="800" b="0" i="0" u="none" strike="noStrike" dirty="0">
                          <a:solidFill>
                            <a:srgbClr val="000000"/>
                          </a:solidFill>
                          <a:effectLst/>
                          <a:latin typeface="Yu Gothic UI" panose="020B0500000000000000" pitchFamily="50" charset="-128"/>
                          <a:ea typeface="Yu Gothic UI" panose="020B0500000000000000" pitchFamily="50" charset="-128"/>
                        </a:rPr>
                        <a:t>20XX</a:t>
                      </a:r>
                      <a:r>
                        <a:rPr lang="ja-JP" altLang="en-US" sz="800" b="0" i="0" u="none" strike="noStrike" dirty="0">
                          <a:solidFill>
                            <a:srgbClr val="000000"/>
                          </a:solidFill>
                          <a:effectLst/>
                          <a:latin typeface="Yu Gothic UI" panose="020B0500000000000000" pitchFamily="50" charset="-128"/>
                          <a:ea typeface="Yu Gothic UI" panose="020B0500000000000000" pitchFamily="50" charset="-128"/>
                        </a:rPr>
                        <a:t>年度）</a:t>
                      </a:r>
                      <a:endParaRPr lang="en-US" altLang="ja-JP" sz="800" b="0" i="0" u="none" strike="noStrike" dirty="0">
                        <a:solidFill>
                          <a:srgbClr val="000000"/>
                        </a:solidFill>
                        <a:effectLst/>
                        <a:latin typeface="Yu Gothic UI" panose="020B0500000000000000" pitchFamily="50" charset="-128"/>
                        <a:ea typeface="Yu Gothic UI" panose="020B0500000000000000" pitchFamily="50" charset="-128"/>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目標値①：</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2025</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目標値②：</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XXXX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a:t>
                      </a:r>
                      <a:r>
                        <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20XX</a:t>
                      </a:r>
                      <a:r>
                        <a:rPr kumimoji="1" lang="ja-JP" altLang="en-US"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rPr>
                        <a:t>年度）</a:t>
                      </a:r>
                      <a:endParaRPr kumimoji="1" lang="en-US" altLang="ja-JP" sz="800" b="0" i="0" u="none" strike="noStrike" kern="1200" cap="none" spc="0" normalizeH="0" baseline="0" noProof="0" dirty="0">
                        <a:ln>
                          <a:noFill/>
                        </a:ln>
                        <a:solidFill>
                          <a:srgbClr val="000000"/>
                        </a:solidFill>
                        <a:effectLst/>
                        <a:uLnTx/>
                        <a:uFillTx/>
                        <a:latin typeface="Yu Gothic UI" panose="020B0500000000000000" pitchFamily="50" charset="-128"/>
                        <a:ea typeface="Yu Gothic UI" panose="020B0500000000000000" pitchFamily="50" charset="-128"/>
                        <a:cs typeface="+mn-cs"/>
                      </a:endParaRPr>
                    </a:p>
                  </a:txBody>
                  <a:tcPr marL="46177" marR="46177"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vMerge="1">
                  <a:txBody>
                    <a:bodyPr/>
                    <a:lstStyle/>
                    <a:p>
                      <a:pPr algn="ctr" fontAlgn="ctr"/>
                      <a:endParaRPr lang="ja-JP" altLang="en-US" sz="1050" b="0" i="0" u="none" strike="noStrike">
                        <a:solidFill>
                          <a:srgbClr val="000000"/>
                        </a:solidFill>
                        <a:effectLst/>
                        <a:latin typeface="+mj-ea"/>
                        <a:ea typeface="+mj-ea"/>
                      </a:endParaRPr>
                    </a:p>
                  </a:txBody>
                  <a:tcPr marL="92354" marR="92354"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10908487"/>
                  </a:ext>
                </a:extLst>
              </a:tr>
            </a:tbl>
          </a:graphicData>
        </a:graphic>
      </p:graphicFrame>
      <p:sp>
        <p:nvSpPr>
          <p:cNvPr id="31" name="正方形/長方形 30">
            <a:extLst>
              <a:ext uri="{FF2B5EF4-FFF2-40B4-BE49-F238E27FC236}">
                <a16:creationId xmlns:a16="http://schemas.microsoft.com/office/drawing/2014/main" id="{64A4803C-4E85-72CE-F259-8CB672B11C9A}"/>
              </a:ext>
            </a:extLst>
          </p:cNvPr>
          <p:cNvSpPr/>
          <p:nvPr/>
        </p:nvSpPr>
        <p:spPr bwMode="gray">
          <a:xfrm>
            <a:off x="5590411" y="5199007"/>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32" name="テキスト ボックス 31">
            <a:extLst>
              <a:ext uri="{FF2B5EF4-FFF2-40B4-BE49-F238E27FC236}">
                <a16:creationId xmlns:a16="http://schemas.microsoft.com/office/drawing/2014/main" id="{5BB6ECEC-C5D8-6E4B-E7A2-2FAD57BF099D}"/>
              </a:ext>
            </a:extLst>
          </p:cNvPr>
          <p:cNvSpPr txBox="1"/>
          <p:nvPr/>
        </p:nvSpPr>
        <p:spPr bwMode="gray">
          <a:xfrm>
            <a:off x="5604158" y="6078271"/>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42" name="正方形/長方形 41">
            <a:extLst>
              <a:ext uri="{FF2B5EF4-FFF2-40B4-BE49-F238E27FC236}">
                <a16:creationId xmlns:a16="http://schemas.microsoft.com/office/drawing/2014/main" id="{5DB24554-24DC-32F2-0CDC-86BE17777C70}"/>
              </a:ext>
            </a:extLst>
          </p:cNvPr>
          <p:cNvSpPr/>
          <p:nvPr/>
        </p:nvSpPr>
        <p:spPr bwMode="gray">
          <a:xfrm>
            <a:off x="5590411" y="6870954"/>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9" name="テキスト ボックス 58">
            <a:extLst>
              <a:ext uri="{FF2B5EF4-FFF2-40B4-BE49-F238E27FC236}">
                <a16:creationId xmlns:a16="http://schemas.microsoft.com/office/drawing/2014/main" id="{FDD5B50F-C585-6213-2819-3BB6C0E3C737}"/>
              </a:ext>
            </a:extLst>
          </p:cNvPr>
          <p:cNvSpPr txBox="1"/>
          <p:nvPr/>
        </p:nvSpPr>
        <p:spPr bwMode="gray">
          <a:xfrm>
            <a:off x="5604158" y="7750218"/>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60" name="正方形/長方形 59">
            <a:extLst>
              <a:ext uri="{FF2B5EF4-FFF2-40B4-BE49-F238E27FC236}">
                <a16:creationId xmlns:a16="http://schemas.microsoft.com/office/drawing/2014/main" id="{E9789979-E93A-BA39-C7DC-585388EA5BF0}"/>
              </a:ext>
            </a:extLst>
          </p:cNvPr>
          <p:cNvSpPr/>
          <p:nvPr/>
        </p:nvSpPr>
        <p:spPr bwMode="gray">
          <a:xfrm>
            <a:off x="5590411" y="8404605"/>
            <a:ext cx="1025962" cy="842296"/>
          </a:xfrm>
          <a:prstGeom prst="rect">
            <a:avLst/>
          </a:prstGeom>
          <a:solidFill>
            <a:schemeClr val="bg1">
              <a:lumMod val="95000"/>
            </a:schemeClr>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特徴を示す</a:t>
            </a:r>
            <a:br>
              <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ja-JP" altLang="en-US"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写真等を張り付け</a:t>
            </a:r>
            <a:endParaRPr kumimoji="1" lang="en-US" altLang="ja-JP" sz="9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61" name="テキスト ボックス 60">
            <a:extLst>
              <a:ext uri="{FF2B5EF4-FFF2-40B4-BE49-F238E27FC236}">
                <a16:creationId xmlns:a16="http://schemas.microsoft.com/office/drawing/2014/main" id="{0A0DC7DE-6A7F-47C0-3D3A-440BE25342F0}"/>
              </a:ext>
            </a:extLst>
          </p:cNvPr>
          <p:cNvSpPr txBox="1"/>
          <p:nvPr/>
        </p:nvSpPr>
        <p:spPr bwMode="gray">
          <a:xfrm>
            <a:off x="5604158" y="9283869"/>
            <a:ext cx="1005840" cy="264869"/>
          </a:xfrm>
          <a:prstGeom prst="rect">
            <a:avLst/>
          </a:prstGeom>
        </p:spPr>
        <p:txBody>
          <a:bodyPr vert="horz" wrap="square" lIns="0" tIns="0" rIns="0" bIns="0" rtlCol="0" anchor="ctr">
            <a:noAutofit/>
          </a:bodyPr>
          <a:lstStyle/>
          <a:p>
            <a:pPr algn="ctr"/>
            <a:r>
              <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rPr>
              <a:t>イメージ写真の説明</a:t>
            </a:r>
            <a:r>
              <a:rPr kumimoji="1" lang="en-US" altLang="ja-JP" sz="800">
                <a:solidFill>
                  <a:schemeClr val="tx1">
                    <a:lumMod val="75000"/>
                    <a:lumOff val="25000"/>
                  </a:schemeClr>
                </a:solidFill>
                <a:latin typeface="Yu Gothic UI" panose="020B0500000000000000" pitchFamily="50" charset="-128"/>
                <a:ea typeface="Yu Gothic UI" panose="020B0500000000000000" pitchFamily="50" charset="-128"/>
              </a:rPr>
              <a:t>XXXXXXXXXXXXXXXX</a:t>
            </a:r>
            <a:endParaRPr kumimoji="1" lang="ja-JP" altLang="en-US" sz="80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62" name="テキスト ボックス 61">
            <a:extLst>
              <a:ext uri="{FF2B5EF4-FFF2-40B4-BE49-F238E27FC236}">
                <a16:creationId xmlns:a16="http://schemas.microsoft.com/office/drawing/2014/main" id="{AF284910-F5D1-68A5-5CFB-3D571CB397F0}"/>
              </a:ext>
            </a:extLst>
          </p:cNvPr>
          <p:cNvSpPr txBox="1"/>
          <p:nvPr/>
        </p:nvSpPr>
        <p:spPr bwMode="gray">
          <a:xfrm>
            <a:off x="3877118" y="3528874"/>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3" name="テキスト ボックス 62">
            <a:extLst>
              <a:ext uri="{FF2B5EF4-FFF2-40B4-BE49-F238E27FC236}">
                <a16:creationId xmlns:a16="http://schemas.microsoft.com/office/drawing/2014/main" id="{D578128C-30BE-AFEF-2025-DB580862BE53}"/>
              </a:ext>
            </a:extLst>
          </p:cNvPr>
          <p:cNvSpPr txBox="1"/>
          <p:nvPr/>
        </p:nvSpPr>
        <p:spPr bwMode="gray">
          <a:xfrm>
            <a:off x="3877118" y="4957542"/>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4" name="テキスト ボックス 63">
            <a:extLst>
              <a:ext uri="{FF2B5EF4-FFF2-40B4-BE49-F238E27FC236}">
                <a16:creationId xmlns:a16="http://schemas.microsoft.com/office/drawing/2014/main" id="{99A1495C-6EA7-6410-B10E-69058A818039}"/>
              </a:ext>
            </a:extLst>
          </p:cNvPr>
          <p:cNvSpPr txBox="1"/>
          <p:nvPr/>
        </p:nvSpPr>
        <p:spPr bwMode="gray">
          <a:xfrm>
            <a:off x="3877118" y="6634733"/>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sp>
        <p:nvSpPr>
          <p:cNvPr id="65" name="テキスト ボックス 64">
            <a:extLst>
              <a:ext uri="{FF2B5EF4-FFF2-40B4-BE49-F238E27FC236}">
                <a16:creationId xmlns:a16="http://schemas.microsoft.com/office/drawing/2014/main" id="{110111B0-07E2-6872-7746-3BB4DF142B59}"/>
              </a:ext>
            </a:extLst>
          </p:cNvPr>
          <p:cNvSpPr txBox="1"/>
          <p:nvPr/>
        </p:nvSpPr>
        <p:spPr bwMode="gray">
          <a:xfrm>
            <a:off x="3877118" y="8172226"/>
            <a:ext cx="2852611" cy="206779"/>
          </a:xfrm>
          <a:prstGeom prst="rect">
            <a:avLst/>
          </a:prstGeom>
          <a:ln w="6350">
            <a:noFill/>
          </a:ln>
        </p:spPr>
        <p:txBody>
          <a:bodyPr wrap="square" lIns="72000" tIns="36000" rIns="72000" bIns="36000" rtlCol="0">
            <a:spAutoFit/>
          </a:bodyPr>
          <a:lstStyle/>
          <a:p>
            <a:pPr algn="r" defTabSz="914400" fontAlgn="auto">
              <a:lnSpc>
                <a:spcPct val="120000"/>
              </a:lnSpc>
              <a:spcBef>
                <a:spcPts val="300"/>
              </a:spcBef>
              <a:spcAft>
                <a:spcPts val="0"/>
              </a:spcAft>
            </a:pP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補助対象経費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円｜申請補助金額 </a:t>
            </a:r>
            <a:r>
              <a:rPr kumimoji="1" lang="en-US" altLang="ja-JP" sz="800" b="1" kern="0">
                <a:solidFill>
                  <a:schemeClr val="tx1">
                    <a:lumMod val="75000"/>
                    <a:lumOff val="25000"/>
                  </a:schemeClr>
                </a:solidFill>
                <a:latin typeface="Yu Gothic UI" panose="020B0500000000000000" pitchFamily="50" charset="-128"/>
                <a:ea typeface="Yu Gothic UI" panose="020B0500000000000000" pitchFamily="50" charset="-128"/>
              </a:rPr>
              <a:t>X,XXX,XXX</a:t>
            </a:r>
            <a:r>
              <a:rPr kumimoji="1" lang="ja-JP" altLang="en-US" sz="800" b="1" kern="0">
                <a:solidFill>
                  <a:schemeClr val="tx1">
                    <a:lumMod val="75000"/>
                    <a:lumOff val="25000"/>
                  </a:schemeClr>
                </a:solidFill>
                <a:latin typeface="Yu Gothic UI" panose="020B0500000000000000" pitchFamily="50" charset="-128"/>
                <a:ea typeface="Yu Gothic UI" panose="020B0500000000000000" pitchFamily="50" charset="-128"/>
              </a:rPr>
              <a:t>円</a:t>
            </a:r>
          </a:p>
        </p:txBody>
      </p:sp>
      <p:grpSp>
        <p:nvGrpSpPr>
          <p:cNvPr id="67" name="グループ化 66">
            <a:extLst>
              <a:ext uri="{FF2B5EF4-FFF2-40B4-BE49-F238E27FC236}">
                <a16:creationId xmlns:a16="http://schemas.microsoft.com/office/drawing/2014/main" id="{E7FE68F0-E0BF-F11E-2BB0-3C3BB1539154}"/>
              </a:ext>
            </a:extLst>
          </p:cNvPr>
          <p:cNvGrpSpPr/>
          <p:nvPr/>
        </p:nvGrpSpPr>
        <p:grpSpPr>
          <a:xfrm>
            <a:off x="1365114" y="3476997"/>
            <a:ext cx="3192947" cy="402312"/>
            <a:chOff x="1365114" y="3476997"/>
            <a:chExt cx="3192947" cy="402312"/>
          </a:xfrm>
        </p:grpSpPr>
        <p:sp>
          <p:nvSpPr>
            <p:cNvPr id="3" name="正方形/長方形 2">
              <a:extLst>
                <a:ext uri="{FF2B5EF4-FFF2-40B4-BE49-F238E27FC236}">
                  <a16:creationId xmlns:a16="http://schemas.microsoft.com/office/drawing/2014/main" id="{8CC0B80F-413C-A7DE-3F07-C87FCA7440A4}"/>
                </a:ext>
              </a:extLst>
            </p:cNvPr>
            <p:cNvSpPr/>
            <p:nvPr/>
          </p:nvSpPr>
          <p:spPr bwMode="gray">
            <a:xfrm>
              <a:off x="2269840" y="3476997"/>
              <a:ext cx="2288221" cy="40231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別紙、補助事業計画との整合性を</a:t>
              </a:r>
              <a:br>
                <a:rPr kumimoji="1" lang="en-US" altLang="ja-JP" sz="1050" b="1">
                  <a:solidFill>
                    <a:prstClr val="black"/>
                  </a:solidFill>
                  <a:latin typeface="Yu Gothic UI" panose="020B0500000000000000" pitchFamily="50" charset="-128"/>
                  <a:ea typeface="Yu Gothic UI" panose="020B0500000000000000" pitchFamily="50" charset="-128"/>
                  <a:cs typeface="+mn-cs"/>
                </a:rPr>
              </a:br>
              <a:r>
                <a:rPr kumimoji="1" lang="ja-JP" altLang="en-US" sz="1050" b="1">
                  <a:solidFill>
                    <a:prstClr val="black"/>
                  </a:solidFill>
                  <a:latin typeface="Yu Gothic UI" panose="020B0500000000000000" pitchFamily="50" charset="-128"/>
                  <a:ea typeface="Yu Gothic UI" panose="020B0500000000000000" pitchFamily="50" charset="-128"/>
                  <a:cs typeface="+mn-cs"/>
                </a:rPr>
                <a:t>担保すること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p:txBody>
        </p:sp>
        <p:cxnSp>
          <p:nvCxnSpPr>
            <p:cNvPr id="16" name="直線コネクタ 15">
              <a:extLst>
                <a:ext uri="{FF2B5EF4-FFF2-40B4-BE49-F238E27FC236}">
                  <a16:creationId xmlns:a16="http://schemas.microsoft.com/office/drawing/2014/main" id="{3C82971A-0045-C8B8-A6F5-C854FEEEC4CB}"/>
                </a:ext>
              </a:extLst>
            </p:cNvPr>
            <p:cNvCxnSpPr>
              <a:cxnSpLocks/>
              <a:stCxn id="3" idx="1"/>
            </p:cNvCxnSpPr>
            <p:nvPr/>
          </p:nvCxnSpPr>
          <p:spPr bwMode="gray">
            <a:xfrm flipH="1">
              <a:off x="1365114" y="3678153"/>
              <a:ext cx="904726" cy="14572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 name="正方形/長方形 4">
            <a:extLst>
              <a:ext uri="{FF2B5EF4-FFF2-40B4-BE49-F238E27FC236}">
                <a16:creationId xmlns:a16="http://schemas.microsoft.com/office/drawing/2014/main" id="{C076F7A5-FF2D-2E35-C73F-199B1DA1FBAC}"/>
              </a:ext>
            </a:extLst>
          </p:cNvPr>
          <p:cNvSpPr/>
          <p:nvPr/>
        </p:nvSpPr>
        <p:spPr bwMode="gray">
          <a:xfrm>
            <a:off x="-3375114" y="3204130"/>
            <a:ext cx="3198502" cy="1890263"/>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対応テーマを記入すること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lnSpc>
                <a:spcPct val="120000"/>
              </a:lnSpc>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以下から選択のこと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・受入環境の整備・増強</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・需要の適切な管理</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・マナー違反行為の防止・抑制</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・地域住民と協働した観光振興</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・需要の分散・平準化</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a:p>
            <a:pPr marL="176213" defTabSz="990564" fontAlgn="auto">
              <a:lnSpc>
                <a:spcPct val="120000"/>
              </a:lnSpc>
              <a:spcBef>
                <a:spcPts val="0"/>
              </a:spcBef>
              <a:spcAft>
                <a:spcPts val="0"/>
              </a:spcAft>
              <a:buSzPct val="100000"/>
            </a:pPr>
            <a:r>
              <a:rPr kumimoji="1" lang="ja-JP" altLang="en-US" sz="1000" b="1">
                <a:solidFill>
                  <a:schemeClr val="accent2"/>
                </a:solidFill>
                <a:latin typeface="Yu Gothic UI" panose="020B0500000000000000" pitchFamily="50" charset="-128"/>
                <a:ea typeface="Yu Gothic UI" panose="020B0500000000000000" pitchFamily="50" charset="-128"/>
                <a:cs typeface="+mn-cs"/>
              </a:rPr>
              <a:t>・その他</a:t>
            </a:r>
            <a:r>
              <a:rPr kumimoji="1" lang="en-US" altLang="ja-JP" sz="1000" b="1">
                <a:solidFill>
                  <a:schemeClr val="accent2"/>
                </a:solidFill>
                <a:latin typeface="Yu Gothic UI" panose="020B0500000000000000" pitchFamily="50" charset="-128"/>
                <a:ea typeface="Yu Gothic UI" panose="020B0500000000000000" pitchFamily="50" charset="-128"/>
                <a:cs typeface="+mn-cs"/>
              </a:rPr>
              <a:t>※</a:t>
            </a:r>
          </a:p>
          <a:p>
            <a:pPr marL="354013" indent="-177800" defTabSz="990564" fontAlgn="auto">
              <a:lnSpc>
                <a:spcPct val="120000"/>
              </a:lnSpc>
              <a:spcBef>
                <a:spcPts val="0"/>
              </a:spcBef>
              <a:spcAft>
                <a:spcPts val="0"/>
              </a:spcAft>
              <a:buSzPct val="100000"/>
              <a:tabLst>
                <a:tab pos="354013" algn="l"/>
              </a:tabLst>
            </a:pPr>
            <a:r>
              <a:rPr kumimoji="1" lang="en-US" altLang="ja-JP" sz="1000" b="1">
                <a:solidFill>
                  <a:schemeClr val="accent2"/>
                </a:solidFill>
                <a:latin typeface="Yu Gothic UI" panose="020B0500000000000000" pitchFamily="50" charset="-128"/>
                <a:ea typeface="Yu Gothic UI" panose="020B0500000000000000" pitchFamily="50" charset="-128"/>
                <a:cs typeface="+mn-cs"/>
              </a:rPr>
              <a:t>※	</a:t>
            </a:r>
            <a:r>
              <a:rPr kumimoji="1" lang="ja-JP" altLang="en-US" sz="1000" b="1">
                <a:solidFill>
                  <a:schemeClr val="accent2"/>
                </a:solidFill>
                <a:latin typeface="Yu Gothic UI" panose="020B0500000000000000" pitchFamily="50" charset="-128"/>
                <a:ea typeface="Yu Gothic UI" panose="020B0500000000000000" pitchFamily="50" charset="-128"/>
                <a:cs typeface="+mn-cs"/>
              </a:rPr>
              <a:t>該当するテーマがなかった場合、独自にテーマ名を設定の上で記載</a:t>
            </a:r>
            <a:endParaRPr kumimoji="1" lang="en-US" altLang="ja-JP" sz="1000" b="1">
              <a:solidFill>
                <a:schemeClr val="accent2"/>
              </a:solidFill>
              <a:latin typeface="Yu Gothic UI" panose="020B0500000000000000" pitchFamily="50" charset="-128"/>
              <a:ea typeface="Yu Gothic UI" panose="020B0500000000000000" pitchFamily="50" charset="-128"/>
              <a:cs typeface="+mn-cs"/>
            </a:endParaRPr>
          </a:p>
        </p:txBody>
      </p:sp>
      <p:cxnSp>
        <p:nvCxnSpPr>
          <p:cNvPr id="7" name="直線コネクタ 6">
            <a:extLst>
              <a:ext uri="{FF2B5EF4-FFF2-40B4-BE49-F238E27FC236}">
                <a16:creationId xmlns:a16="http://schemas.microsoft.com/office/drawing/2014/main" id="{D2A38985-AEEC-F1C4-86F1-2E6AA62204C0}"/>
              </a:ext>
            </a:extLst>
          </p:cNvPr>
          <p:cNvCxnSpPr>
            <a:cxnSpLocks/>
          </p:cNvCxnSpPr>
          <p:nvPr/>
        </p:nvCxnSpPr>
        <p:spPr bwMode="gray">
          <a:xfrm>
            <a:off x="-176612" y="3359141"/>
            <a:ext cx="276599" cy="241044"/>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2" name="図 21">
            <a:extLst>
              <a:ext uri="{FF2B5EF4-FFF2-40B4-BE49-F238E27FC236}">
                <a16:creationId xmlns:a16="http://schemas.microsoft.com/office/drawing/2014/main" id="{06256C12-CB03-107D-8782-518AA3E84A9F}"/>
              </a:ext>
            </a:extLst>
          </p:cNvPr>
          <p:cNvPicPr>
            <a:picLocks noChangeAspect="1"/>
          </p:cNvPicPr>
          <p:nvPr/>
        </p:nvPicPr>
        <p:blipFill rotWithShape="1">
          <a:blip r:embed="rId2"/>
          <a:srcRect l="940" t="7681" r="-940" b="4173"/>
          <a:stretch/>
        </p:blipFill>
        <p:spPr>
          <a:xfrm>
            <a:off x="-4395561" y="5175894"/>
            <a:ext cx="4258277" cy="3043607"/>
          </a:xfrm>
          <a:prstGeom prst="rect">
            <a:avLst/>
          </a:prstGeom>
        </p:spPr>
      </p:pic>
      <p:sp>
        <p:nvSpPr>
          <p:cNvPr id="35" name="角丸四角形 11">
            <a:extLst>
              <a:ext uri="{FF2B5EF4-FFF2-40B4-BE49-F238E27FC236}">
                <a16:creationId xmlns:a16="http://schemas.microsoft.com/office/drawing/2014/main" id="{42E3DA58-4148-21C0-B7A5-26BEDEEFB528}"/>
              </a:ext>
            </a:extLst>
          </p:cNvPr>
          <p:cNvSpPr/>
          <p:nvPr/>
        </p:nvSpPr>
        <p:spPr bwMode="gray">
          <a:xfrm>
            <a:off x="123433" y="155365"/>
            <a:ext cx="1656000" cy="198000"/>
          </a:xfrm>
          <a:prstGeom prst="roundRect">
            <a:avLst>
              <a:gd name="adj" fmla="val 50000"/>
            </a:avLst>
          </a:prstGeom>
          <a:solidFill>
            <a:srgbClr val="DA6B6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nchorCtr="0"/>
          <a:lstStyle/>
          <a:p>
            <a:pPr algn="ctr"/>
            <a:r>
              <a:rPr kumimoji="1" lang="ja-JP" altLang="en-US" sz="1100" b="1">
                <a:solidFill>
                  <a:prstClr val="white"/>
                </a:solidFill>
                <a:latin typeface="Yu Gothic UI" panose="020B0500000000000000" pitchFamily="50" charset="-128"/>
                <a:ea typeface="Yu Gothic UI" panose="020B0500000000000000" pitchFamily="50" charset="-128"/>
              </a:rPr>
              <a:t>地域協議計画</a:t>
            </a:r>
            <a:endParaRPr kumimoji="1" lang="en-US" altLang="ja-JP" sz="1100" b="1">
              <a:solidFill>
                <a:prstClr val="white"/>
              </a:solidFill>
              <a:latin typeface="Yu Gothic UI" panose="020B0500000000000000" pitchFamily="50" charset="-128"/>
              <a:ea typeface="Yu Gothic UI" panose="020B0500000000000000" pitchFamily="50" charset="-128"/>
            </a:endParaRPr>
          </a:p>
        </p:txBody>
      </p:sp>
      <p:graphicFrame>
        <p:nvGraphicFramePr>
          <p:cNvPr id="36" name="表 35">
            <a:extLst>
              <a:ext uri="{FF2B5EF4-FFF2-40B4-BE49-F238E27FC236}">
                <a16:creationId xmlns:a16="http://schemas.microsoft.com/office/drawing/2014/main" id="{AA6A5E90-4B88-BAB8-BA28-ADF01921C50B}"/>
              </a:ext>
            </a:extLst>
          </p:cNvPr>
          <p:cNvGraphicFramePr>
            <a:graphicFrameLocks noGrp="1"/>
          </p:cNvGraphicFramePr>
          <p:nvPr>
            <p:extLst>
              <p:ext uri="{D42A27DB-BD31-4B8C-83A1-F6EECF244321}">
                <p14:modId xmlns:p14="http://schemas.microsoft.com/office/powerpoint/2010/main" val="4008273632"/>
              </p:ext>
            </p:extLst>
          </p:nvPr>
        </p:nvGraphicFramePr>
        <p:xfrm>
          <a:off x="186603" y="645583"/>
          <a:ext cx="3477561" cy="2428403"/>
        </p:xfrm>
        <a:graphic>
          <a:graphicData uri="http://schemas.openxmlformats.org/drawingml/2006/table">
            <a:tbl>
              <a:tblPr firstRow="1" bandRow="1">
                <a:tableStyleId>{5C22544A-7EE6-4342-B048-85BDC9FD1C3A}</a:tableStyleId>
              </a:tblPr>
              <a:tblGrid>
                <a:gridCol w="612294">
                  <a:extLst>
                    <a:ext uri="{9D8B030D-6E8A-4147-A177-3AD203B41FA5}">
                      <a16:colId xmlns:a16="http://schemas.microsoft.com/office/drawing/2014/main" val="3559197824"/>
                    </a:ext>
                  </a:extLst>
                </a:gridCol>
                <a:gridCol w="2865267">
                  <a:extLst>
                    <a:ext uri="{9D8B030D-6E8A-4147-A177-3AD203B41FA5}">
                      <a16:colId xmlns:a16="http://schemas.microsoft.com/office/drawing/2014/main" val="2726071596"/>
                    </a:ext>
                  </a:extLst>
                </a:gridCol>
              </a:tblGrid>
              <a:tr h="266232">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運営主体</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市</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1540826">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参画者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621345">
                <a:tc>
                  <a:txBody>
                    <a:bodyPr/>
                    <a:lstStyle/>
                    <a:p>
                      <a:pPr algn="ctr"/>
                      <a:r>
                        <a:rPr kumimoji="1" lang="ja-JP" altLang="en-US" sz="1000" b="1">
                          <a:solidFill>
                            <a:schemeClr val="tx1"/>
                          </a:solidFill>
                          <a:latin typeface="Yu Gothic UI" panose="020B0500000000000000" pitchFamily="50" charset="-128"/>
                          <a:ea typeface="Yu Gothic UI" panose="020B0500000000000000" pitchFamily="50" charset="-128"/>
                        </a:rPr>
                        <a:t>住民参画手法</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XXXX</a:t>
                      </a: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endPar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graphicFrame>
        <p:nvGraphicFramePr>
          <p:cNvPr id="37" name="表 36">
            <a:extLst>
              <a:ext uri="{FF2B5EF4-FFF2-40B4-BE49-F238E27FC236}">
                <a16:creationId xmlns:a16="http://schemas.microsoft.com/office/drawing/2014/main" id="{F77BFE1E-1078-5789-5641-E4E6A3883E2F}"/>
              </a:ext>
            </a:extLst>
          </p:cNvPr>
          <p:cNvGraphicFramePr>
            <a:graphicFrameLocks noGrp="1"/>
          </p:cNvGraphicFramePr>
          <p:nvPr>
            <p:extLst>
              <p:ext uri="{D42A27DB-BD31-4B8C-83A1-F6EECF244321}">
                <p14:modId xmlns:p14="http://schemas.microsoft.com/office/powerpoint/2010/main" val="1972231904"/>
              </p:ext>
            </p:extLst>
          </p:nvPr>
        </p:nvGraphicFramePr>
        <p:xfrm>
          <a:off x="3817619" y="645582"/>
          <a:ext cx="2852611" cy="1523640"/>
        </p:xfrm>
        <a:graphic>
          <a:graphicData uri="http://schemas.openxmlformats.org/drawingml/2006/table">
            <a:tbl>
              <a:tblPr firstRow="1" bandRow="1">
                <a:tableStyleId>{5C22544A-7EE6-4342-B048-85BDC9FD1C3A}</a:tableStyleId>
              </a:tblPr>
              <a:tblGrid>
                <a:gridCol w="397664">
                  <a:extLst>
                    <a:ext uri="{9D8B030D-6E8A-4147-A177-3AD203B41FA5}">
                      <a16:colId xmlns:a16="http://schemas.microsoft.com/office/drawing/2014/main" val="3559197824"/>
                    </a:ext>
                  </a:extLst>
                </a:gridCol>
                <a:gridCol w="1806948">
                  <a:extLst>
                    <a:ext uri="{9D8B030D-6E8A-4147-A177-3AD203B41FA5}">
                      <a16:colId xmlns:a16="http://schemas.microsoft.com/office/drawing/2014/main" val="2726071596"/>
                    </a:ext>
                  </a:extLst>
                </a:gridCol>
                <a:gridCol w="647999">
                  <a:extLst>
                    <a:ext uri="{9D8B030D-6E8A-4147-A177-3AD203B41FA5}">
                      <a16:colId xmlns:a16="http://schemas.microsoft.com/office/drawing/2014/main" val="2138279705"/>
                    </a:ext>
                  </a:extLst>
                </a:gridCol>
              </a:tblGrid>
              <a:tr h="155929">
                <a:tc>
                  <a:txBody>
                    <a:bodyPr/>
                    <a:lstStyle/>
                    <a:p>
                      <a:pPr algn="ctr"/>
                      <a:endParaRPr kumimoji="1" lang="ja-JP" altLang="en-US" sz="1000">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協議事項</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000">
                          <a:solidFill>
                            <a:schemeClr val="tx1"/>
                          </a:solidFill>
                          <a:latin typeface="Yu Gothic UI" panose="020B0500000000000000" pitchFamily="50" charset="-128"/>
                          <a:ea typeface="Yu Gothic UI" panose="020B0500000000000000" pitchFamily="50" charset="-128"/>
                        </a:rPr>
                        <a:t>実施時期</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5122624"/>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1</a:t>
                      </a:r>
                      <a:r>
                        <a:rPr kumimoji="1" lang="ja-JP" altLang="en-US" sz="1000" b="1">
                          <a:solidFill>
                            <a:schemeClr val="tx1"/>
                          </a:solidFill>
                          <a:latin typeface="Yu Gothic UI" panose="020B0500000000000000" pitchFamily="50" charset="-128"/>
                          <a:ea typeface="Yu Gothic UI" panose="020B0500000000000000" pitchFamily="50" charset="-128"/>
                        </a:rPr>
                        <a:t>回目</a:t>
                      </a:r>
                      <a:endParaRPr kumimoji="1" lang="en-US" altLang="ja-JP" sz="1000" b="1">
                        <a:solidFill>
                          <a:schemeClr val="tx1"/>
                        </a:solidFill>
                        <a:latin typeface="Yu Gothic UI" panose="020B0500000000000000" pitchFamily="50" charset="-128"/>
                        <a:ea typeface="Yu Gothic UI" panose="020B0500000000000000" pitchFamily="50" charset="-128"/>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計画素案の共有と意見の取込</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5794796"/>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2</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住民アンケート結果の共有</a:t>
                      </a:r>
                      <a:endPar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7817062"/>
                  </a:ext>
                </a:extLst>
              </a:tr>
              <a:tr h="328842">
                <a:tc>
                  <a:txBody>
                    <a:bodyPr/>
                    <a:lstStyle/>
                    <a:p>
                      <a:pPr algn="ctr"/>
                      <a:r>
                        <a:rPr kumimoji="1" lang="en-US" altLang="ja-JP" sz="1000" b="1">
                          <a:solidFill>
                            <a:schemeClr val="tx1"/>
                          </a:solidFill>
                          <a:latin typeface="Yu Gothic UI" panose="020B0500000000000000" pitchFamily="50" charset="-128"/>
                          <a:ea typeface="Yu Gothic UI" panose="020B0500000000000000" pitchFamily="50" charset="-128"/>
                        </a:rPr>
                        <a:t>3</a:t>
                      </a:r>
                      <a:r>
                        <a:rPr kumimoji="1" lang="ja-JP" altLang="en-US" sz="1000" b="1">
                          <a:solidFill>
                            <a:schemeClr val="tx1"/>
                          </a:solidFill>
                          <a:latin typeface="Yu Gothic UI" panose="020B0500000000000000" pitchFamily="50" charset="-128"/>
                          <a:ea typeface="Yu Gothic UI" panose="020B0500000000000000" pitchFamily="50" charset="-128"/>
                        </a:rPr>
                        <a:t>回目</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marL="171450" marR="0" lvl="0" indent="-171450" algn="l" defTabSz="682887"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事業実施結果、次年度以降の対応計画の共有</a:t>
                      </a:r>
                      <a:b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XXXXX</a:t>
                      </a:r>
                      <a:endParaRPr kumimoji="1" lang="ja-JP" altLang="en-US" sz="1000"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2887"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2025</a:t>
                      </a:r>
                      <a:r>
                        <a:rPr kumimoji="1" lang="ja-JP" altLang="en-US"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年</a:t>
                      </a:r>
                      <a:b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br>
                      <a:r>
                        <a:rPr kumimoji="1" lang="en-US" altLang="ja-JP"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X</a:t>
                      </a:r>
                      <a:r>
                        <a:rPr kumimoji="1" lang="ja-JP" altLang="en-US" sz="1000" b="0" i="0" u="none" strike="noStrike" kern="1200" cap="none" spc="0" normalizeH="0" baseline="0" noProof="0" dirty="0">
                          <a:ln>
                            <a:noFill/>
                          </a:ln>
                          <a:solidFill>
                            <a:prstClr val="black"/>
                          </a:solidFill>
                          <a:effectLst/>
                          <a:uLnTx/>
                          <a:uFillTx/>
                          <a:latin typeface="Yu Gothic UI" panose="020B0500000000000000" pitchFamily="50" charset="-128"/>
                          <a:ea typeface="Yu Gothic UI" panose="020B0500000000000000" pitchFamily="50" charset="-128"/>
                          <a:cs typeface="+mn-cs"/>
                        </a:rPr>
                        <a:t>月</a:t>
                      </a:r>
                    </a:p>
                  </a:txBody>
                  <a:tcPr marL="32727" marR="32727" marT="38055" marB="3805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8643946"/>
                  </a:ext>
                </a:extLst>
              </a:tr>
            </a:tbl>
          </a:graphicData>
        </a:graphic>
      </p:graphicFrame>
      <p:cxnSp>
        <p:nvCxnSpPr>
          <p:cNvPr id="38" name="直線コネクタ 37">
            <a:extLst>
              <a:ext uri="{FF2B5EF4-FFF2-40B4-BE49-F238E27FC236}">
                <a16:creationId xmlns:a16="http://schemas.microsoft.com/office/drawing/2014/main" id="{D5B81255-744D-5EE1-4954-11CF073A42CF}"/>
              </a:ext>
            </a:extLst>
          </p:cNvPr>
          <p:cNvCxnSpPr>
            <a:cxnSpLocks/>
          </p:cNvCxnSpPr>
          <p:nvPr/>
        </p:nvCxnSpPr>
        <p:spPr>
          <a:xfrm>
            <a:off x="186604" y="514615"/>
            <a:ext cx="347756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AE7C232-F251-83FB-3DAD-89C153EABBB8}"/>
              </a:ext>
            </a:extLst>
          </p:cNvPr>
          <p:cNvCxnSpPr>
            <a:cxnSpLocks/>
          </p:cNvCxnSpPr>
          <p:nvPr/>
        </p:nvCxnSpPr>
        <p:spPr>
          <a:xfrm>
            <a:off x="3809088" y="514615"/>
            <a:ext cx="2853498"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001E608-B1A0-3EA7-727A-8E4E56E75CFD}"/>
              </a:ext>
            </a:extLst>
          </p:cNvPr>
          <p:cNvSpPr txBox="1"/>
          <p:nvPr/>
        </p:nvSpPr>
        <p:spPr bwMode="gray">
          <a:xfrm>
            <a:off x="1614168" y="430322"/>
            <a:ext cx="624628" cy="180000"/>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実施概要</a:t>
            </a:r>
          </a:p>
        </p:txBody>
      </p:sp>
      <p:sp>
        <p:nvSpPr>
          <p:cNvPr id="41" name="テキスト ボックス 40">
            <a:extLst>
              <a:ext uri="{FF2B5EF4-FFF2-40B4-BE49-F238E27FC236}">
                <a16:creationId xmlns:a16="http://schemas.microsoft.com/office/drawing/2014/main" id="{08AE3BB4-ED4B-FB81-5800-95C4E18EB645}"/>
              </a:ext>
            </a:extLst>
          </p:cNvPr>
          <p:cNvSpPr txBox="1"/>
          <p:nvPr/>
        </p:nvSpPr>
        <p:spPr bwMode="gray">
          <a:xfrm>
            <a:off x="4896009" y="437684"/>
            <a:ext cx="691722" cy="165277"/>
          </a:xfrm>
          <a:prstGeom prst="rect">
            <a:avLst/>
          </a:prstGeom>
          <a:solidFill>
            <a:schemeClr val="bg1"/>
          </a:solidFill>
          <a:ln w="3175">
            <a:noFill/>
          </a:ln>
        </p:spPr>
        <p:txBody>
          <a:bodyPr wrap="square" lIns="72000" tIns="36000" rIns="72000" bIns="36000" rtlCol="0" anchor="ctr">
            <a:spAutoFit/>
          </a:bodyPr>
          <a:lstStyle/>
          <a:p>
            <a:pPr algn="ctr" defTabSz="914400" fontAlgn="auto">
              <a:lnSpc>
                <a:spcPct val="120000"/>
              </a:lnSpc>
              <a:spcBef>
                <a:spcPts val="300"/>
              </a:spcBef>
              <a:spcAft>
                <a:spcPts val="0"/>
              </a:spcAft>
            </a:pPr>
            <a:r>
              <a:rPr kumimoji="1" lang="ja-JP" altLang="en-US" sz="900" b="1" kern="0">
                <a:solidFill>
                  <a:prstClr val="black"/>
                </a:solidFill>
                <a:latin typeface="Yu Gothic UI" panose="020B0500000000000000" pitchFamily="50" charset="-128"/>
                <a:ea typeface="Yu Gothic UI" panose="020B0500000000000000" pitchFamily="50" charset="-128"/>
              </a:rPr>
              <a:t>協議計画</a:t>
            </a:r>
          </a:p>
        </p:txBody>
      </p:sp>
      <p:sp>
        <p:nvSpPr>
          <p:cNvPr id="43" name="四角形: 角を丸くする 42">
            <a:extLst>
              <a:ext uri="{FF2B5EF4-FFF2-40B4-BE49-F238E27FC236}">
                <a16:creationId xmlns:a16="http://schemas.microsoft.com/office/drawing/2014/main" id="{22D6A527-2045-A0E6-549F-077D98187C4A}"/>
              </a:ext>
            </a:extLst>
          </p:cNvPr>
          <p:cNvSpPr/>
          <p:nvPr/>
        </p:nvSpPr>
        <p:spPr bwMode="gray">
          <a:xfrm>
            <a:off x="857991" y="988457"/>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行政機関</a:t>
            </a:r>
          </a:p>
        </p:txBody>
      </p:sp>
      <p:sp>
        <p:nvSpPr>
          <p:cNvPr id="44" name="四角形: 角を丸くする 43">
            <a:extLst>
              <a:ext uri="{FF2B5EF4-FFF2-40B4-BE49-F238E27FC236}">
                <a16:creationId xmlns:a16="http://schemas.microsoft.com/office/drawing/2014/main" id="{A17BC338-2D4A-DD25-4D04-ED43FB4BDC52}"/>
              </a:ext>
            </a:extLst>
          </p:cNvPr>
          <p:cNvSpPr/>
          <p:nvPr/>
        </p:nvSpPr>
        <p:spPr bwMode="gray">
          <a:xfrm>
            <a:off x="2282663" y="988457"/>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有識者等</a:t>
            </a:r>
          </a:p>
        </p:txBody>
      </p:sp>
      <p:sp>
        <p:nvSpPr>
          <p:cNvPr id="45" name="四角形: 角を丸くする 44">
            <a:extLst>
              <a:ext uri="{FF2B5EF4-FFF2-40B4-BE49-F238E27FC236}">
                <a16:creationId xmlns:a16="http://schemas.microsoft.com/office/drawing/2014/main" id="{209BC30C-55AB-450D-1FC4-965744E2CE44}"/>
              </a:ext>
            </a:extLst>
          </p:cNvPr>
          <p:cNvSpPr/>
          <p:nvPr/>
        </p:nvSpPr>
        <p:spPr bwMode="gray">
          <a:xfrm>
            <a:off x="857991" y="1788042"/>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事業者</a:t>
            </a:r>
          </a:p>
        </p:txBody>
      </p:sp>
      <p:sp>
        <p:nvSpPr>
          <p:cNvPr id="46" name="四角形: 角を丸くする 45">
            <a:extLst>
              <a:ext uri="{FF2B5EF4-FFF2-40B4-BE49-F238E27FC236}">
                <a16:creationId xmlns:a16="http://schemas.microsoft.com/office/drawing/2014/main" id="{B3E7AA71-1CB0-6433-B5D2-9697D91B49D2}"/>
              </a:ext>
            </a:extLst>
          </p:cNvPr>
          <p:cNvSpPr/>
          <p:nvPr/>
        </p:nvSpPr>
        <p:spPr bwMode="gray">
          <a:xfrm>
            <a:off x="2282663" y="1788042"/>
            <a:ext cx="1327628" cy="196770"/>
          </a:xfrm>
          <a:prstGeom prst="roundRect">
            <a:avLst/>
          </a:prstGeom>
          <a:solidFill>
            <a:schemeClr val="accent3">
              <a:lumMod val="60000"/>
              <a:lumOff val="40000"/>
            </a:schemeClr>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900" b="1">
                <a:solidFill>
                  <a:schemeClr val="bg1"/>
                </a:solidFill>
                <a:latin typeface="Yu Gothic UI" panose="020B0500000000000000" pitchFamily="50" charset="-128"/>
                <a:ea typeface="Yu Gothic UI" panose="020B0500000000000000" pitchFamily="50" charset="-128"/>
              </a:rPr>
              <a:t>住民関係者</a:t>
            </a:r>
          </a:p>
        </p:txBody>
      </p:sp>
      <p:sp>
        <p:nvSpPr>
          <p:cNvPr id="47" name="四角形: 角を丸くする 46">
            <a:extLst>
              <a:ext uri="{FF2B5EF4-FFF2-40B4-BE49-F238E27FC236}">
                <a16:creationId xmlns:a16="http://schemas.microsoft.com/office/drawing/2014/main" id="{ED4C4D7F-7833-DC5D-8DE8-A1100B8E12F8}"/>
              </a:ext>
            </a:extLst>
          </p:cNvPr>
          <p:cNvSpPr/>
          <p:nvPr/>
        </p:nvSpPr>
        <p:spPr bwMode="gray">
          <a:xfrm>
            <a:off x="857991" y="1196383"/>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市役所</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課</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10942E39-E931-F93A-7645-542F4C131147}"/>
              </a:ext>
            </a:extLst>
          </p:cNvPr>
          <p:cNvSpPr/>
          <p:nvPr/>
        </p:nvSpPr>
        <p:spPr bwMode="gray">
          <a:xfrm>
            <a:off x="2296247" y="1196383"/>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大学</a:t>
            </a:r>
            <a:br>
              <a:rPr kumimoji="1" lang="en-US" altLang="ja-JP" sz="900" b="1">
                <a:solidFill>
                  <a:srgbClr val="000000"/>
                </a:solidFill>
                <a:latin typeface="Yu Gothic UI" panose="020B0500000000000000" pitchFamily="50" charset="-128"/>
                <a:ea typeface="Yu Gothic UI" panose="020B0500000000000000" pitchFamily="50" charset="-128"/>
              </a:rPr>
            </a:b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教授</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D1144FA1-3C93-28A7-CF98-D92889644DF9}"/>
              </a:ext>
            </a:extLst>
          </p:cNvPr>
          <p:cNvSpPr/>
          <p:nvPr/>
        </p:nvSpPr>
        <p:spPr bwMode="gray">
          <a:xfrm>
            <a:off x="857991" y="199533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XXXDMO</a:t>
            </a:r>
          </a:p>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商工会</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0" name="四角形: 角を丸くする 49">
            <a:extLst>
              <a:ext uri="{FF2B5EF4-FFF2-40B4-BE49-F238E27FC236}">
                <a16:creationId xmlns:a16="http://schemas.microsoft.com/office/drawing/2014/main" id="{CA5EFDD4-EFC1-68FD-A596-656150A3DF5F}"/>
              </a:ext>
            </a:extLst>
          </p:cNvPr>
          <p:cNvSpPr/>
          <p:nvPr/>
        </p:nvSpPr>
        <p:spPr bwMode="gray">
          <a:xfrm>
            <a:off x="2296247" y="1995335"/>
            <a:ext cx="1327628" cy="510370"/>
          </a:xfrm>
          <a:prstGeom prst="roundRect">
            <a:avLst/>
          </a:prstGeom>
          <a:noFill/>
          <a:ln w="3175" algn="ctr">
            <a:no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indent="-171450" fontAlgn="ctr">
              <a:spcBef>
                <a:spcPts val="300"/>
              </a:spcBef>
              <a:spcAft>
                <a:spcPts val="0"/>
              </a:spcAft>
              <a:buFont typeface="Arial" panose="020B0604020202020204" pitchFamily="34" charset="0"/>
              <a:buChar char="•"/>
            </a:pPr>
            <a:r>
              <a:rPr kumimoji="1" lang="en-US" altLang="ja-JP" sz="900" b="1">
                <a:solidFill>
                  <a:srgbClr val="000000"/>
                </a:solidFill>
                <a:latin typeface="Yu Gothic UI" panose="020B0500000000000000" pitchFamily="50" charset="-128"/>
                <a:ea typeface="Yu Gothic UI" panose="020B0500000000000000" pitchFamily="50" charset="-128"/>
              </a:rPr>
              <a:t>XXX</a:t>
            </a:r>
            <a:r>
              <a:rPr kumimoji="1" lang="ja-JP" altLang="en-US" sz="900" b="1">
                <a:solidFill>
                  <a:srgbClr val="000000"/>
                </a:solidFill>
                <a:latin typeface="Yu Gothic UI" panose="020B0500000000000000" pitchFamily="50" charset="-128"/>
                <a:ea typeface="Yu Gothic UI" panose="020B0500000000000000" pitchFamily="50" charset="-128"/>
              </a:rPr>
              <a:t>自治会</a:t>
            </a:r>
            <a:endParaRPr kumimoji="1" lang="en-US" altLang="ja-JP" sz="900" b="1">
              <a:solidFill>
                <a:srgbClr val="000000"/>
              </a:solidFill>
              <a:latin typeface="Yu Gothic UI" panose="020B0500000000000000" pitchFamily="50" charset="-128"/>
              <a:ea typeface="Yu Gothic UI" panose="020B0500000000000000" pitchFamily="50" charset="-128"/>
            </a:endParaRPr>
          </a:p>
          <a:p>
            <a:pPr marL="171450" indent="-171450" fontAlgn="ctr">
              <a:spcBef>
                <a:spcPts val="300"/>
              </a:spcBef>
              <a:spcAft>
                <a:spcPts val="0"/>
              </a:spcAft>
              <a:buFont typeface="Arial" panose="020B0604020202020204" pitchFamily="34" charset="0"/>
              <a:buChar char="•"/>
            </a:pPr>
            <a:endParaRPr kumimoji="1" lang="ja-JP" altLang="en-US" sz="900" b="1">
              <a:solidFill>
                <a:srgbClr val="000000"/>
              </a:solidFill>
              <a:latin typeface="Yu Gothic UI" panose="020B0500000000000000" pitchFamily="50" charset="-128"/>
              <a:ea typeface="Yu Gothic UI" panose="020B0500000000000000" pitchFamily="50" charset="-128"/>
            </a:endParaRPr>
          </a:p>
        </p:txBody>
      </p:sp>
      <p:sp>
        <p:nvSpPr>
          <p:cNvPr id="51" name="正方形/長方形 50">
            <a:extLst>
              <a:ext uri="{FF2B5EF4-FFF2-40B4-BE49-F238E27FC236}">
                <a16:creationId xmlns:a16="http://schemas.microsoft.com/office/drawing/2014/main" id="{905B2505-6A6D-DA5B-8710-FDCC7D47E0FE}"/>
              </a:ext>
            </a:extLst>
          </p:cNvPr>
          <p:cNvSpPr/>
          <p:nvPr/>
        </p:nvSpPr>
        <p:spPr bwMode="gray">
          <a:xfrm>
            <a:off x="3809088" y="2231696"/>
            <a:ext cx="2861141" cy="191313"/>
          </a:xfrm>
          <a:prstGeom prst="rect">
            <a:avLst/>
          </a:prstGeom>
          <a:solidFill>
            <a:srgbClr val="D9D9D9"/>
          </a:solidFill>
          <a:ln w="12700" algn="ctr">
            <a:solidFill>
              <a:srgbClr val="BBBCB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次年度（</a:t>
            </a:r>
            <a:r>
              <a:rPr kumimoji="1" lang="en-US" altLang="ja-JP"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2026</a:t>
            </a:r>
            <a:r>
              <a:rPr kumimoji="1" lang="ja-JP" altLang="en-US" sz="1000" b="1" i="0" u="none" strike="noStrike" kern="1200" cap="none" spc="0" normalizeH="0" baseline="0" noProof="0">
                <a:ln>
                  <a:noFill/>
                </a:ln>
                <a:solidFill>
                  <a:srgbClr val="DA291C"/>
                </a:solidFill>
                <a:effectLst/>
                <a:uLnTx/>
                <a:uFillTx/>
                <a:latin typeface="Yu Gothic UI" panose="020B0500000000000000" pitchFamily="50" charset="-128"/>
                <a:ea typeface="Yu Gothic UI" panose="020B0500000000000000" pitchFamily="50" charset="-128"/>
                <a:cs typeface="+mn-cs"/>
              </a:rPr>
              <a:t>年度）</a:t>
            </a:r>
            <a:r>
              <a:rPr kumimoji="1" lang="ja-JP" altLang="en-US" sz="1000" b="1">
                <a:solidFill>
                  <a:srgbClr val="DA291C"/>
                </a:solidFill>
                <a:latin typeface="Yu Gothic UI" panose="020B0500000000000000" pitchFamily="50" charset="-128"/>
                <a:ea typeface="Yu Gothic UI" panose="020B0500000000000000" pitchFamily="50" charset="-128"/>
                <a:cs typeface="+mn-cs"/>
              </a:rPr>
              <a:t>以降</a:t>
            </a:r>
            <a:r>
              <a:rPr kumimoji="1" lang="ja-JP" altLang="en-US"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の協議継続・強化方針</a:t>
            </a:r>
            <a:endParaRPr kumimoji="1" lang="en-US" altLang="ja-JP" sz="1000" b="1"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endParaRPr>
          </a:p>
        </p:txBody>
      </p:sp>
      <p:sp>
        <p:nvSpPr>
          <p:cNvPr id="52" name="正方形/長方形 51">
            <a:extLst>
              <a:ext uri="{FF2B5EF4-FFF2-40B4-BE49-F238E27FC236}">
                <a16:creationId xmlns:a16="http://schemas.microsoft.com/office/drawing/2014/main" id="{BFA34FFD-3B05-EC4C-FF27-8E05D819E32C}"/>
              </a:ext>
            </a:extLst>
          </p:cNvPr>
          <p:cNvSpPr/>
          <p:nvPr/>
        </p:nvSpPr>
        <p:spPr bwMode="gray">
          <a:xfrm>
            <a:off x="3809088" y="2443365"/>
            <a:ext cx="2861141" cy="614376"/>
          </a:xfrm>
          <a:prstGeom prst="rect">
            <a:avLst/>
          </a:prstGeom>
          <a:solidFill>
            <a:schemeClr val="bg1"/>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Wingdings" panose="05000000000000000000" pitchFamily="2" charset="2"/>
              <a:buChar char="Ø"/>
              <a:tabLst/>
            </a:pPr>
            <a:r>
              <a:rPr kumimoji="1" lang="en-US" altLang="ja-JP" sz="100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rPr>
              <a:t>XXXX</a:t>
            </a:r>
          </a:p>
        </p:txBody>
      </p:sp>
      <p:sp>
        <p:nvSpPr>
          <p:cNvPr id="53" name="正方形/長方形 52">
            <a:extLst>
              <a:ext uri="{FF2B5EF4-FFF2-40B4-BE49-F238E27FC236}">
                <a16:creationId xmlns:a16="http://schemas.microsoft.com/office/drawing/2014/main" id="{6F0C7D99-4A9A-6F12-9014-50E281F99797}"/>
              </a:ext>
            </a:extLst>
          </p:cNvPr>
          <p:cNvSpPr/>
          <p:nvPr/>
        </p:nvSpPr>
        <p:spPr bwMode="gray">
          <a:xfrm>
            <a:off x="-3375114" y="1725945"/>
            <a:ext cx="3198502" cy="1100768"/>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住民の意見の取込やシンポジウムの開催等、住民の参画機会を記載</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住民参画機会を設けない場合は、必要がない理由を明確に示すこと</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p:txBody>
      </p:sp>
      <p:cxnSp>
        <p:nvCxnSpPr>
          <p:cNvPr id="54" name="直線コネクタ 53">
            <a:extLst>
              <a:ext uri="{FF2B5EF4-FFF2-40B4-BE49-F238E27FC236}">
                <a16:creationId xmlns:a16="http://schemas.microsoft.com/office/drawing/2014/main" id="{C8F5C4FB-BDF1-4259-1EBE-EB6B29BA0895}"/>
              </a:ext>
            </a:extLst>
          </p:cNvPr>
          <p:cNvCxnSpPr>
            <a:cxnSpLocks/>
            <a:stCxn id="53" idx="3"/>
          </p:cNvCxnSpPr>
          <p:nvPr/>
        </p:nvCxnSpPr>
        <p:spPr bwMode="gray">
          <a:xfrm>
            <a:off x="-176612" y="2276329"/>
            <a:ext cx="300045" cy="42621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0DF80D30-3BC2-D0C4-3EA3-C0FC6C960C7F}"/>
              </a:ext>
            </a:extLst>
          </p:cNvPr>
          <p:cNvSpPr/>
          <p:nvPr/>
        </p:nvSpPr>
        <p:spPr bwMode="gray">
          <a:xfrm>
            <a:off x="6944113" y="3831601"/>
            <a:ext cx="2232000" cy="1289210"/>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srgbClr val="C00000"/>
                </a:solidFill>
                <a:latin typeface="Yu Gothic UI" panose="020B0500000000000000" pitchFamily="50" charset="-128"/>
                <a:ea typeface="Yu Gothic UI" panose="020B0500000000000000" pitchFamily="50" charset="-128"/>
                <a:cs typeface="+mn-cs"/>
              </a:rPr>
              <a:t>補助事業が多く、記載しきれない場合、次項を活用して、補助事業を追加すること</a:t>
            </a:r>
            <a:endParaRPr kumimoji="1" lang="en-US" altLang="ja-JP" sz="1050" b="1">
              <a:solidFill>
                <a:srgbClr val="C00000"/>
              </a:solidFill>
              <a:latin typeface="Yu Gothic UI" panose="020B0500000000000000" pitchFamily="50" charset="-128"/>
              <a:ea typeface="Yu Gothic UI" panose="020B0500000000000000" pitchFamily="50" charset="-128"/>
              <a:cs typeface="+mn-cs"/>
            </a:endParaRPr>
          </a:p>
        </p:txBody>
      </p:sp>
      <p:sp>
        <p:nvSpPr>
          <p:cNvPr id="4" name="正方形/長方形 3">
            <a:extLst>
              <a:ext uri="{FF2B5EF4-FFF2-40B4-BE49-F238E27FC236}">
                <a16:creationId xmlns:a16="http://schemas.microsoft.com/office/drawing/2014/main" id="{8D4A8C0C-1B6B-7300-A058-0956AAA84F77}"/>
              </a:ext>
            </a:extLst>
          </p:cNvPr>
          <p:cNvSpPr/>
          <p:nvPr/>
        </p:nvSpPr>
        <p:spPr bwMode="gray">
          <a:xfrm>
            <a:off x="183222" y="109611"/>
            <a:ext cx="2608891" cy="464530"/>
          </a:xfrm>
          <a:prstGeom prst="rect">
            <a:avLst/>
          </a:prstGeom>
          <a:solidFill>
            <a:srgbClr val="0076A8"/>
          </a:solidFill>
          <a:ln w="3175" algn="ctr">
            <a:solidFill>
              <a:schemeClr val="bg1">
                <a:lumMod val="8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fontAlgn="ctr">
              <a:spcBef>
                <a:spcPts val="300"/>
              </a:spcBef>
              <a:spcAft>
                <a:spcPts val="0"/>
              </a:spcAft>
            </a:pPr>
            <a:r>
              <a:rPr kumimoji="1" lang="ja-JP" altLang="en-US" sz="2000" b="1">
                <a:solidFill>
                  <a:schemeClr val="bg1"/>
                </a:solidFill>
                <a:latin typeface="Yu Gothic UI" panose="020B0500000000000000" pitchFamily="50" charset="-128"/>
                <a:ea typeface="Yu Gothic UI" panose="020B0500000000000000" pitchFamily="50" charset="-128"/>
              </a:rPr>
              <a:t>記入例・留意事項</a:t>
            </a:r>
          </a:p>
        </p:txBody>
      </p:sp>
      <p:grpSp>
        <p:nvGrpSpPr>
          <p:cNvPr id="68" name="グループ化 67">
            <a:extLst>
              <a:ext uri="{FF2B5EF4-FFF2-40B4-BE49-F238E27FC236}">
                <a16:creationId xmlns:a16="http://schemas.microsoft.com/office/drawing/2014/main" id="{7F0BC7CC-EE16-58B6-D898-F757B18DC1B8}"/>
              </a:ext>
            </a:extLst>
          </p:cNvPr>
          <p:cNvGrpSpPr/>
          <p:nvPr/>
        </p:nvGrpSpPr>
        <p:grpSpPr>
          <a:xfrm>
            <a:off x="1365114" y="4345852"/>
            <a:ext cx="3192947" cy="402312"/>
            <a:chOff x="1365114" y="3476997"/>
            <a:chExt cx="3192947" cy="402312"/>
          </a:xfrm>
        </p:grpSpPr>
        <p:sp>
          <p:nvSpPr>
            <p:cNvPr id="69" name="正方形/長方形 68">
              <a:extLst>
                <a:ext uri="{FF2B5EF4-FFF2-40B4-BE49-F238E27FC236}">
                  <a16:creationId xmlns:a16="http://schemas.microsoft.com/office/drawing/2014/main" id="{2562A5F9-9071-7667-12DD-5EA3C6F3AEDA}"/>
                </a:ext>
              </a:extLst>
            </p:cNvPr>
            <p:cNvSpPr/>
            <p:nvPr/>
          </p:nvSpPr>
          <p:spPr bwMode="gray">
            <a:xfrm>
              <a:off x="2269840" y="3476997"/>
              <a:ext cx="2288221" cy="402312"/>
            </a:xfrm>
            <a:prstGeom prst="rect">
              <a:avLst/>
            </a:prstGeom>
            <a:solidFill>
              <a:schemeClr val="accent1">
                <a:lumMod val="20000"/>
                <a:lumOff val="80000"/>
              </a:schemeClr>
            </a:solidFill>
            <a:ln w="12700" algn="ctr">
              <a:solidFill>
                <a:schemeClr val="accent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Wingdings" panose="05000000000000000000" pitchFamily="2" charset="2"/>
                <a:buChar char="Ø"/>
              </a:pPr>
              <a:r>
                <a:rPr kumimoji="1" lang="ja-JP" altLang="en-US" sz="1050" b="1">
                  <a:solidFill>
                    <a:prstClr val="black"/>
                  </a:solidFill>
                  <a:latin typeface="Yu Gothic UI" panose="020B0500000000000000" pitchFamily="50" charset="-128"/>
                  <a:ea typeface="Yu Gothic UI" panose="020B0500000000000000" pitchFamily="50" charset="-128"/>
                  <a:cs typeface="+mn-cs"/>
                </a:rPr>
                <a:t>単年度目標と、中期目標を記載</a:t>
              </a:r>
              <a:endParaRPr kumimoji="1" lang="en-US" altLang="ja-JP" sz="1050" b="1">
                <a:solidFill>
                  <a:prstClr val="black"/>
                </a:solidFill>
                <a:latin typeface="Yu Gothic UI" panose="020B0500000000000000" pitchFamily="50" charset="-128"/>
                <a:ea typeface="Yu Gothic UI" panose="020B0500000000000000" pitchFamily="50" charset="-128"/>
                <a:cs typeface="+mn-cs"/>
              </a:endParaRPr>
            </a:p>
          </p:txBody>
        </p:sp>
        <p:cxnSp>
          <p:nvCxnSpPr>
            <p:cNvPr id="70" name="直線コネクタ 69">
              <a:extLst>
                <a:ext uri="{FF2B5EF4-FFF2-40B4-BE49-F238E27FC236}">
                  <a16:creationId xmlns:a16="http://schemas.microsoft.com/office/drawing/2014/main" id="{485D3C35-9D06-9E66-F3E3-3242344F2DC3}"/>
                </a:ext>
              </a:extLst>
            </p:cNvPr>
            <p:cNvCxnSpPr>
              <a:cxnSpLocks/>
              <a:stCxn id="69" idx="1"/>
            </p:cNvCxnSpPr>
            <p:nvPr/>
          </p:nvCxnSpPr>
          <p:spPr bwMode="gray">
            <a:xfrm flipH="1">
              <a:off x="1365114" y="3678153"/>
              <a:ext cx="904726" cy="14572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656512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09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161001">
  <a:themeElements>
    <a:clrScheme name="ユーザー定義">
      <a:dk1>
        <a:srgbClr val="000000"/>
      </a:dk1>
      <a:lt1>
        <a:sysClr val="window" lastClr="FFFFFF"/>
      </a:lt1>
      <a:dk2>
        <a:srgbClr val="53565A"/>
      </a:dk2>
      <a:lt2>
        <a:srgbClr val="D0D0CE"/>
      </a:lt2>
      <a:accent1>
        <a:srgbClr val="86BC25"/>
      </a:accent1>
      <a:accent2>
        <a:srgbClr val="046A38"/>
      </a:accent2>
      <a:accent3>
        <a:srgbClr val="3E4D60"/>
      </a:accent3>
      <a:accent4>
        <a:srgbClr val="012169"/>
      </a:accent4>
      <a:accent5>
        <a:srgbClr val="336699"/>
      </a:accent5>
      <a:accent6>
        <a:srgbClr val="DA6B6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lumMod val="95000"/>
          </a:schemeClr>
        </a:solidFill>
        <a:ln w="3175" algn="ctr">
          <a:solidFill>
            <a:schemeClr val="bg1">
              <a:lumMod val="85000"/>
            </a:schemeClr>
          </a:solidFill>
          <a:miter lim="800000"/>
          <a:headEnd/>
          <a:tailEnd/>
        </a:ln>
      </a:spPr>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algn="l" fontAlgn="ctr">
          <a:spcBef>
            <a:spcPts val="300"/>
          </a:spcBef>
          <a:spcAft>
            <a:spcPts val="0"/>
          </a:spcAft>
          <a:defRPr kumimoji="1" sz="1000" b="1" dirty="0">
            <a:solidFill>
              <a:srgbClr val="000000"/>
            </a:solidFill>
            <a:latin typeface="Yu Gothic UI" panose="020B0500000000000000" pitchFamily="50" charset="-128"/>
            <a:ea typeface="Yu Gothic UI" panose="020B0500000000000000" pitchFamily="50" charset="-128"/>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ln w="6350">
          <a:noFill/>
        </a:ln>
      </a:spPr>
      <a:bodyPr lIns="72000" tIns="36000" rIns="72000" bIns="36000"/>
      <a:lstStyle>
        <a:defPPr algn="just" defTabSz="914400" fontAlgn="auto">
          <a:lnSpc>
            <a:spcPct val="120000"/>
          </a:lnSpc>
          <a:spcBef>
            <a:spcPts val="300"/>
          </a:spcBef>
          <a:spcAft>
            <a:spcPts val="0"/>
          </a:spcAft>
          <a:defRPr sz="1200" b="1" kern="0" dirty="0" smtClean="0">
            <a:solidFill>
              <a:prstClr val="black"/>
            </a:solidFill>
            <a:latin typeface="Yu Gothic UI" panose="020B0500000000000000" pitchFamily="50" charset="-128"/>
            <a:ea typeface="Yu Gothic UI" panose="020B0500000000000000" pitchFamily="50" charset="-128"/>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9F05E10C4A60A44996A845E1755B5BC" ma:contentTypeVersion="12" ma:contentTypeDescription="新しいドキュメントを作成します。" ma:contentTypeScope="" ma:versionID="8c93d765f5e2dd7ba24c531504450686">
  <xsd:schema xmlns:xsd="http://www.w3.org/2001/XMLSchema" xmlns:xs="http://www.w3.org/2001/XMLSchema" xmlns:p="http://schemas.microsoft.com/office/2006/metadata/properties" xmlns:ns2="696c315d-fd52-4ee6-a281-cf8a4c3da848" xmlns:ns3="7ba5315f-df62-43e7-9278-e63b66b73b81" targetNamespace="http://schemas.microsoft.com/office/2006/metadata/properties" ma:root="true" ma:fieldsID="4fafc08c146faf15991162774229ec08" ns2:_="" ns3:_="">
    <xsd:import namespace="696c315d-fd52-4ee6-a281-cf8a4c3da848"/>
    <xsd:import namespace="7ba5315f-df62-43e7-9278-e63b66b73b8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6c315d-fd52-4ee6-a281-cf8a4c3da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40495dbf-c790-4553-8539-553daef3872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5315f-df62-43e7-9278-e63b66b73b8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d6fc190-4166-412a-bb23-51ba56d45b33}" ma:internalName="TaxCatchAll" ma:showField="CatchAllData" ma:web="7ba5315f-df62-43e7-9278-e63b66b73b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6c315d-fd52-4ee6-a281-cf8a4c3da848">
      <Terms xmlns="http://schemas.microsoft.com/office/infopath/2007/PartnerControls"/>
    </lcf76f155ced4ddcb4097134ff3c332f>
    <TaxCatchAll xmlns="7ba5315f-df62-43e7-9278-e63b66b73b81" xsi:nil="true"/>
  </documentManagement>
</p:properties>
</file>

<file path=customXml/itemProps1.xml><?xml version="1.0" encoding="utf-8"?>
<ds:datastoreItem xmlns:ds="http://schemas.openxmlformats.org/officeDocument/2006/customXml" ds:itemID="{DF24C98B-4343-4683-864D-DFE455746429}"/>
</file>

<file path=customXml/itemProps2.xml><?xml version="1.0" encoding="utf-8"?>
<ds:datastoreItem xmlns:ds="http://schemas.openxmlformats.org/officeDocument/2006/customXml" ds:itemID="{09936597-97B9-4DE8-A327-420BA5979D17}"/>
</file>

<file path=customXml/itemProps3.xml><?xml version="1.0" encoding="utf-8"?>
<ds:datastoreItem xmlns:ds="http://schemas.openxmlformats.org/officeDocument/2006/customXml" ds:itemID="{4928FACA-EC94-435C-8AF9-1DADE1C55167}"/>
</file>

<file path=docProps/app.xml><?xml version="1.0" encoding="utf-8"?>
<Properties xmlns="http://schemas.openxmlformats.org/officeDocument/2006/extended-properties" xmlns:vt="http://schemas.openxmlformats.org/officeDocument/2006/docPropsVTypes">
  <Template/>
  <TotalTime>0</TotalTime>
  <Words>2367</Words>
  <Application>Microsoft Office PowerPoint</Application>
  <PresentationFormat>ユーザー設定</PresentationFormat>
  <Paragraphs>434</Paragraphs>
  <Slides>5</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Meiryo UI</vt:lpstr>
      <vt:lpstr>Yu Gothic UI</vt:lpstr>
      <vt:lpstr>Arial</vt:lpstr>
      <vt:lpstr>Verdana</vt:lpstr>
      <vt:lpstr>Wingdings</vt:lpstr>
      <vt:lpstr>Wingdings 2</vt:lpstr>
      <vt:lpstr>DT Proposal Template_J_20161001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revision>1</cp:revision>
  <dcterms:created xsi:type="dcterms:W3CDTF">2025-02-13T11:31:30Z</dcterms:created>
  <dcterms:modified xsi:type="dcterms:W3CDTF">2025-02-13T11:31:32Z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2025-02-13T11:31:32Z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0566d885-209b-40fa-b485-92ae914d975e</vt:lpwstr>
  </property>
  <property fmtid="{D5CDD505-2E9C-101B-9397-08002B2CF9AE}" pid="8" name="MSIP_Label_ea60d57e-af5b-4752-ac57-3e4f28ca11dc_ContentBits">
    <vt:lpwstr>0</vt:lpwstr>
  </property>
  <property fmtid="{D5CDD505-2E9C-101B-9397-08002B2CF9AE}" pid="9" name="NXPowerLiteLastOptimized">
    <vt:lpwstr>2629888</vt:lpwstr>
  </property>
  <property fmtid="{D5CDD505-2E9C-101B-9397-08002B2CF9AE}" pid="10" name="MSIP_Label_ef683064-e914-40cc-b246-2b5927a3a354_Enabled">
    <vt:lpwstr>true</vt:lpwstr>
  </property>
  <property fmtid="{D5CDD505-2E9C-101B-9397-08002B2CF9AE}" pid="11" name="MSIP_Label_ef683064-e914-40cc-b246-2b5927a3a354_ActionId">
    <vt:lpwstr>6c09d063-49d6-4e2a-ae91-f7a937857a42</vt:lpwstr>
  </property>
  <property fmtid="{D5CDD505-2E9C-101B-9397-08002B2CF9AE}" pid="12" name="NXPowerLiteVersion">
    <vt:lpwstr>D8.0.5</vt:lpwstr>
  </property>
  <property fmtid="{D5CDD505-2E9C-101B-9397-08002B2CF9AE}" pid="13" name="MediaServiceImageTags">
    <vt:lpwstr/>
  </property>
  <property fmtid="{D5CDD505-2E9C-101B-9397-08002B2CF9AE}" pid="14" name="ContentTypeId">
    <vt:lpwstr>0x01010049F05E10C4A60A44996A845E1755B5BC</vt:lpwstr>
  </property>
  <property fmtid="{D5CDD505-2E9C-101B-9397-08002B2CF9AE}" pid="15" name="MSIP_Label_ef683064-e914-40cc-b246-2b5927a3a354_SetDate">
    <vt:lpwstr>2025-02-05T04:28:38Z</vt:lpwstr>
  </property>
  <property fmtid="{D5CDD505-2E9C-101B-9397-08002B2CF9AE}" pid="16" name="MSIP_Label_ef683064-e914-40cc-b246-2b5927a3a354_SiteId">
    <vt:lpwstr>a629ef32-67ba-47a6-8eb3-ec43935644fc</vt:lpwstr>
  </property>
  <property fmtid="{D5CDD505-2E9C-101B-9397-08002B2CF9AE}" pid="17" name="MSIP_Label_ef683064-e914-40cc-b246-2b5927a3a354_Method">
    <vt:lpwstr>Privileged</vt:lpwstr>
  </property>
  <property fmtid="{D5CDD505-2E9C-101B-9397-08002B2CF9AE}" pid="18" name="MSIP_Label_ef683064-e914-40cc-b246-2b5927a3a354_ContentBits">
    <vt:lpwstr>0</vt:lpwstr>
  </property>
  <property fmtid="{D5CDD505-2E9C-101B-9397-08002B2CF9AE}" pid="19" name="NXPowerLiteSettings">
    <vt:lpwstr>C9000F7008E001</vt:lpwstr>
  </property>
  <property fmtid="{D5CDD505-2E9C-101B-9397-08002B2CF9AE}" pid="20" name="MSIP_Label_ef683064-e914-40cc-b246-2b5927a3a354_Name">
    <vt:lpwstr>ef683064-e914-40cc-b246-2b5927a3a354</vt:lpwstr>
  </property>
</Properties>
</file>