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908" r:id="rId1"/>
  </p:sldMasterIdLst>
  <p:notesMasterIdLst>
    <p:notesMasterId r:id="rId4"/>
  </p:notesMasterIdLst>
  <p:sldIdLst>
    <p:sldId id="491" r:id="rId2"/>
    <p:sldId id="492" r:id="rId3"/>
  </p:sldIdLst>
  <p:sldSz cx="9906000" cy="6858000" type="A4"/>
  <p:notesSz cx="6807200" cy="9939338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3" orient="horz" pos="2092" userDrawn="1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6D6"/>
    <a:srgbClr val="90CA28"/>
    <a:srgbClr val="B3D955"/>
    <a:srgbClr val="C1E072"/>
    <a:srgbClr val="CAE587"/>
    <a:srgbClr val="E5F2C4"/>
    <a:srgbClr val="FBFDF6"/>
    <a:srgbClr val="DA6B6B"/>
    <a:srgbClr val="F3F9E3"/>
    <a:srgbClr val="FD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0AFDB9-5C01-4FE2-A045-877DFEBC11D8}" v="5" dt="2025-02-13T11:32:04.20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106" autoAdjust="0"/>
  </p:normalViewPr>
  <p:slideViewPr>
    <p:cSldViewPr snapToGrid="0">
      <p:cViewPr varScale="1">
        <p:scale>
          <a:sx n="123" d="100"/>
          <a:sy n="123" d="100"/>
        </p:scale>
        <p:origin x="1668" y="102"/>
      </p:cViewPr>
      <p:guideLst>
        <p:guide orient="horz" pos="2092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2025/2/13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99832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 bwMode="gray">
          <a:xfrm>
            <a:off x="417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 bwMode="gray">
          <a:xfrm>
            <a:off x="5133000" y="1476000"/>
            <a:ext cx="4356000" cy="4824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tabLst>
                <a:tab pos="5448101" algn="r"/>
              </a:tabLst>
              <a:defRPr sz="1200">
                <a:latin typeface="+mn-lt"/>
                <a:ea typeface="+mn-ea"/>
                <a:cs typeface="+mn-cs"/>
                <a:sym typeface="+mn-lt"/>
              </a:defRPr>
            </a:lvl4pPr>
            <a:lvl5pPr>
              <a:tabLst>
                <a:tab pos="5448101" algn="r"/>
              </a:tabLst>
              <a:defRPr baseline="0"/>
            </a:lvl5pPr>
          </a:lstStyle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9C3DF5-C67D-4DBB-BF27-5DC6E0FF5B0E}"/>
              </a:ext>
            </a:extLst>
          </p:cNvPr>
          <p:cNvSpPr txBox="1"/>
          <p:nvPr userDrawn="1"/>
        </p:nvSpPr>
        <p:spPr bwMode="gray">
          <a:xfrm>
            <a:off x="4669114" y="6609225"/>
            <a:ext cx="56777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fld id="{AA5FCFE5-FE56-4EF1-80A8-07776887C2A1}" type="slidenum">
              <a:rPr lang="ja-JP" altLang="en-US" sz="1000" smtClean="0"/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t>‹#›</a:t>
            </a:fld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903191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6759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1029599" y="2232000"/>
            <a:ext cx="5184000" cy="432000"/>
          </a:xfrm>
          <a:prstGeom prst="rect">
            <a:avLst/>
          </a:prstGeom>
          <a:noFill/>
        </p:spPr>
        <p:txBody>
          <a:bodyPr wrap="square" lIns="0" rIns="0" anchor="t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 b="1" baseline="0">
                <a:solidFill>
                  <a:schemeClr val="tx1"/>
                </a:solidFill>
                <a:latin typeface="+mj-lt"/>
                <a:ea typeface="+mj-ea"/>
                <a:cs typeface="+mn-cs"/>
                <a:sym typeface="+mn-lt"/>
              </a:defRPr>
            </a:lvl1pPr>
          </a:lstStyle>
          <a:p>
            <a:pPr lvl="0"/>
            <a:r>
              <a:rPr lang="ja-JP" altLang="en-US"/>
              <a:t>中表紙タイトル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F0480B1-ED1F-4DEE-8C11-A97406C72081}"/>
              </a:ext>
            </a:extLst>
          </p:cNvPr>
          <p:cNvSpPr txBox="1"/>
          <p:nvPr userDrawn="1"/>
        </p:nvSpPr>
        <p:spPr bwMode="gray">
          <a:xfrm>
            <a:off x="4669114" y="6609225"/>
            <a:ext cx="56777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fld id="{AA5FCFE5-FE56-4EF1-80A8-07776887C2A1}" type="slidenum">
              <a:rPr lang="ja-JP" altLang="en-US" sz="1000" smtClean="0"/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t>‹#›</a:t>
            </a:fld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326847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一般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908302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プレースホルダ 5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17600" y="1009580"/>
            <a:ext cx="9072000" cy="46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ja-JP" altLang="en-US" sz="1400" baseline="0" dirty="0"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>
              <a:spcBef>
                <a:spcPts val="0"/>
              </a:spcBef>
            </a:pPr>
            <a:r>
              <a:rPr kumimoji="1" lang="ja-JP" altLang="en-US"/>
              <a:t>補足文を入力（キーメッセージを補足する内容＜</a:t>
            </a:r>
            <a:r>
              <a:rPr kumimoji="1" lang="en-US" altLang="ja-JP"/>
              <a:t>2</a:t>
            </a:r>
            <a:r>
              <a:rPr kumimoji="1" lang="ja-JP" altLang="en-US"/>
              <a:t>行以内＞）</a:t>
            </a:r>
            <a:endParaRPr kumimoji="1" lang="en-US" altLang="ja-JP"/>
          </a:p>
          <a:p>
            <a:pPr lvl="0">
              <a:spcBef>
                <a:spcPts val="0"/>
              </a:spcBef>
            </a:pPr>
            <a:endParaRPr kumimoji="1" lang="ja-JP" altLang="en-US"/>
          </a:p>
        </p:txBody>
      </p:sp>
      <p:sp>
        <p:nvSpPr>
          <p:cNvPr id="11" name="コンテンツ プレースホルダ 2"/>
          <p:cNvSpPr>
            <a:spLocks noGrp="1"/>
          </p:cNvSpPr>
          <p:nvPr>
            <p:ph idx="1"/>
          </p:nvPr>
        </p:nvSpPr>
        <p:spPr bwMode="gray">
          <a:xfrm>
            <a:off x="417600" y="1944000"/>
            <a:ext cx="4356000" cy="4356000"/>
          </a:xfrm>
          <a:prstGeom prst="rect">
            <a:avLst/>
          </a:prstGeo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 baseline="0">
                <a:latin typeface="+mn-lt"/>
                <a:ea typeface="+mn-ea"/>
                <a:cs typeface="+mn-cs"/>
                <a:sym typeface="+mn-lt"/>
              </a:defRPr>
            </a:lvl1pPr>
            <a:lvl2pPr>
              <a:lnSpc>
                <a:spcPct val="110000"/>
              </a:lnSpc>
              <a:spcBef>
                <a:spcPts val="600"/>
              </a:spcBef>
              <a:defRPr baseline="0">
                <a:latin typeface="+mn-lt"/>
                <a:ea typeface="+mn-ea"/>
                <a:cs typeface="+mn-cs"/>
                <a:sym typeface="+mn-lt"/>
              </a:defRPr>
            </a:lvl2pPr>
            <a:lvl3pPr>
              <a:lnSpc>
                <a:spcPct val="110000"/>
              </a:lnSpc>
              <a:spcBef>
                <a:spcPts val="600"/>
              </a:spcBef>
              <a:defRPr baseline="0">
                <a:latin typeface="+mn-lt"/>
                <a:ea typeface="+mn-ea"/>
                <a:cs typeface="+mn-cs"/>
                <a:sym typeface="+mn-lt"/>
              </a:defRPr>
            </a:lvl3pPr>
            <a:lvl4pPr>
              <a:lnSpc>
                <a:spcPct val="110000"/>
              </a:lnSpc>
              <a:spcBef>
                <a:spcPts val="600"/>
              </a:spcBef>
              <a:defRPr baseline="0">
                <a:latin typeface="+mn-lt"/>
                <a:ea typeface="+mn-ea"/>
                <a:cs typeface="+mn-cs"/>
                <a:sym typeface="+mn-lt"/>
              </a:defRPr>
            </a:lvl4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1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7600" y="1476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600" b="1" baseline="0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 bwMode="gray"/>
        <p:txBody>
          <a:bodyPr vert="horz"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 noProof="0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3FC2AD-BF00-46AC-B946-5F7E49814FA8}"/>
              </a:ext>
            </a:extLst>
          </p:cNvPr>
          <p:cNvSpPr txBox="1"/>
          <p:nvPr userDrawn="1"/>
        </p:nvSpPr>
        <p:spPr bwMode="gray">
          <a:xfrm>
            <a:off x="4669114" y="6609225"/>
            <a:ext cx="56777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fld id="{AA5FCFE5-FE56-4EF1-80A8-07776887C2A1}" type="slidenum">
              <a:rPr lang="ja-JP" altLang="en-US" sz="1000" smtClean="0"/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t>‹#›</a:t>
            </a:fld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5032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4359238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6" imgW="563" imgH="564" progId="TCLayout.ActiveDocument.1">
                  <p:embed/>
                </p:oleObj>
              </mc:Choice>
              <mc:Fallback>
                <p:oleObj name="think-cell スライド" r:id="rId6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/>
              <a:t>キーメッセージを入力（本スライドで一番伝えたいこと＜名詞止め・体言止め不可＞）</a:t>
            </a:r>
            <a:endParaRPr lang="en-US" noProof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6999" y="1476000"/>
            <a:ext cx="9073075" cy="4824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1 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  <a:endParaRPr kumimoji="1" lang="en-US" altLang="ja-JP"/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  <a:endParaRPr kumimoji="1" lang="en-US" altLang="ja-JP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D5BDA0-42C6-DAA2-BCF6-3232FE339B53}"/>
              </a:ext>
            </a:extLst>
          </p:cNvPr>
          <p:cNvSpPr txBox="1"/>
          <p:nvPr userDrawn="1"/>
        </p:nvSpPr>
        <p:spPr bwMode="gray">
          <a:xfrm>
            <a:off x="4669114" y="6609225"/>
            <a:ext cx="567771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fld id="{AA5FCFE5-FE56-4EF1-80A8-07776887C2A1}" type="slidenum">
              <a:rPr lang="ja-JP" altLang="en-US" sz="1000" smtClean="0"/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t>‹#›</a:t>
            </a:fld>
            <a:endParaRPr kumimoji="1" lang="ja-JP" alt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6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34" r:id="rId2"/>
    <p:sldLayoutId id="2147483961" r:id="rId3"/>
  </p:sldLayoutIdLst>
  <p:hf hdr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 baseline="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marR="0" indent="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marR="0" indent="-180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marR="0" indent="-144000" algn="l" defTabSz="990564" rtl="0" eaLnBrk="1" fontAlgn="auto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3120">
          <p15:clr>
            <a:srgbClr val="A4A3A4"/>
          </p15:clr>
        </p15:guide>
        <p15:guide id="1" orient="horz" pos="96">
          <p15:clr>
            <a:srgbClr val="A4A3A4"/>
          </p15:clr>
        </p15:guide>
        <p15:guide id="2" pos="3007">
          <p15:clr>
            <a:srgbClr val="A4A3A4"/>
          </p15:clr>
        </p15:guide>
        <p15:guide id="3" pos="3233">
          <p15:clr>
            <a:srgbClr val="A4A3A4"/>
          </p15:clr>
        </p15:guide>
        <p15:guide id="4" pos="5978">
          <p15:clr>
            <a:srgbClr val="A4A3A4"/>
          </p15:clr>
        </p15:guide>
        <p15:guide id="5" pos="262">
          <p15:clr>
            <a:srgbClr val="A4A3A4"/>
          </p15:clr>
        </p15:guide>
        <p15:guide id="6" orient="horz" pos="504">
          <p15:clr>
            <a:srgbClr val="A4A3A4"/>
          </p15:clr>
        </p15:guide>
        <p15:guide id="7" orient="horz" pos="640">
          <p15:clr>
            <a:srgbClr val="A4A3A4"/>
          </p15:clr>
        </p15:guide>
        <p15:guide id="8" orient="horz" pos="935">
          <p15:clr>
            <a:srgbClr val="A4A3A4"/>
          </p15:clr>
        </p15:guide>
        <p15:guide id="9" orient="horz" pos="3974">
          <p15:clr>
            <a:srgbClr val="A4A3A4"/>
          </p15:clr>
        </p15:guide>
        <p15:guide id="10" orient="horz" pos="4156">
          <p15:clr>
            <a:srgbClr val="A4A3A4"/>
          </p15:clr>
        </p15:guide>
        <p15:guide id="11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4E270-97E0-CA29-DFCC-B7F95EBC8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C09DC4A-642E-7E81-24D6-9E0294FDA76B}"/>
              </a:ext>
            </a:extLst>
          </p:cNvPr>
          <p:cNvSpPr/>
          <p:nvPr/>
        </p:nvSpPr>
        <p:spPr bwMode="gray">
          <a:xfrm>
            <a:off x="197618" y="147780"/>
            <a:ext cx="9497117" cy="868220"/>
          </a:xfrm>
          <a:prstGeom prst="rect">
            <a:avLst/>
          </a:prstGeom>
          <a:solidFill>
            <a:srgbClr val="FDF5F5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C36DAC5-34A4-A608-FD7A-2F392BE79FE8}"/>
              </a:ext>
            </a:extLst>
          </p:cNvPr>
          <p:cNvSpPr txBox="1"/>
          <p:nvPr/>
        </p:nvSpPr>
        <p:spPr bwMode="gray">
          <a:xfrm>
            <a:off x="513237" y="737573"/>
            <a:ext cx="5845999" cy="24079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補助対象事業者：</a:t>
            </a:r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599CC4D-876D-14B5-41BF-48A8759234A9}"/>
              </a:ext>
            </a:extLst>
          </p:cNvPr>
          <p:cNvSpPr/>
          <p:nvPr/>
        </p:nvSpPr>
        <p:spPr bwMode="gray">
          <a:xfrm>
            <a:off x="197618" y="1302422"/>
            <a:ext cx="4654646" cy="71753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XXXXXXXXXXXXXXXXXXXXXXXXXXXXXXXXXXXXXXXXXXXXXXX</a:t>
            </a:r>
            <a:b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</a:br>
            <a: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XXXXXXXXXXXXXXXXXXXXXXXXXXXXXXXX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0F0225-AB43-DEA7-9C5C-C7B7C241EDE7}"/>
              </a:ext>
            </a:extLst>
          </p:cNvPr>
          <p:cNvSpPr txBox="1"/>
          <p:nvPr/>
        </p:nvSpPr>
        <p:spPr bwMode="gray">
          <a:xfrm>
            <a:off x="191067" y="1026026"/>
            <a:ext cx="1606201" cy="35254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>
                <a:solidFill>
                  <a:srgbClr val="DA6B6B"/>
                </a:solidFill>
                <a:latin typeface="+mj-ea"/>
                <a:ea typeface="+mj-ea"/>
              </a:rPr>
              <a:t>■ 目指す姿（対策計画で記載されている目指す姿）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64B8745-7402-295E-AEFD-52AB3F90F446}"/>
              </a:ext>
            </a:extLst>
          </p:cNvPr>
          <p:cNvSpPr txBox="1"/>
          <p:nvPr/>
        </p:nvSpPr>
        <p:spPr bwMode="gray">
          <a:xfrm>
            <a:off x="5025294" y="1026026"/>
            <a:ext cx="2710036" cy="35254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>
                <a:solidFill>
                  <a:srgbClr val="DA6B6B"/>
                </a:solidFill>
                <a:latin typeface="+mj-ea"/>
                <a:ea typeface="+mj-ea"/>
              </a:rPr>
              <a:t>■ </a:t>
            </a:r>
            <a:r>
              <a:rPr kumimoji="1" lang="en-US" altLang="ja-JP" sz="1200" b="1">
                <a:solidFill>
                  <a:srgbClr val="DA6B6B"/>
                </a:solidFill>
                <a:latin typeface="+mj-ea"/>
                <a:ea typeface="+mj-ea"/>
              </a:rPr>
              <a:t>KGI</a:t>
            </a:r>
            <a:r>
              <a:rPr kumimoji="1" lang="ja-JP" altLang="en-US" sz="1200" b="1">
                <a:solidFill>
                  <a:srgbClr val="DA6B6B"/>
                </a:solidFill>
                <a:latin typeface="+mj-ea"/>
                <a:ea typeface="+mj-ea"/>
              </a:rPr>
              <a:t>（対策計画で記載されている</a:t>
            </a:r>
            <a:r>
              <a:rPr kumimoji="1" lang="en-US" altLang="ja-JP" sz="1200" b="1">
                <a:solidFill>
                  <a:srgbClr val="DA6B6B"/>
                </a:solidFill>
                <a:latin typeface="+mj-ea"/>
                <a:ea typeface="+mj-ea"/>
              </a:rPr>
              <a:t>KGI</a:t>
            </a:r>
            <a:r>
              <a:rPr kumimoji="1" lang="ja-JP" altLang="en-US" sz="1200" b="1">
                <a:solidFill>
                  <a:srgbClr val="DA6B6B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B0D324-28F7-AB9E-939C-1E334D3C1462}"/>
              </a:ext>
            </a:extLst>
          </p:cNvPr>
          <p:cNvSpPr txBox="1"/>
          <p:nvPr/>
        </p:nvSpPr>
        <p:spPr bwMode="gray">
          <a:xfrm>
            <a:off x="523895" y="650992"/>
            <a:ext cx="723333" cy="32049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endParaRPr kumimoji="1" lang="ja-JP" altLang="en-US" sz="1400" b="1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27BDE50-895E-87F2-6D1B-F2626F432F15}"/>
              </a:ext>
            </a:extLst>
          </p:cNvPr>
          <p:cNvSpPr txBox="1"/>
          <p:nvPr/>
        </p:nvSpPr>
        <p:spPr bwMode="gray">
          <a:xfrm>
            <a:off x="517315" y="415222"/>
            <a:ext cx="723333" cy="32049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申請主体：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｜対象地域：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県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市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エリア</a:t>
            </a:r>
            <a:endParaRPr kumimoji="1" lang="en-US" altLang="ja-JP" sz="10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Arial"/>
              </a:rPr>
              <a:t>対策計画名：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Arial"/>
              </a:rPr>
              <a:t>XXXXXXXXXXXXXXXXXXXXXXXXXXXXXXXXXXXXXXX</a:t>
            </a:r>
            <a:endParaRPr kumimoji="1" lang="ja-JP" alt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Arial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6B79A96-A385-E9CE-CD5F-E884CDE66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840585"/>
              </p:ext>
            </p:extLst>
          </p:nvPr>
        </p:nvGraphicFramePr>
        <p:xfrm>
          <a:off x="5040088" y="1302422"/>
          <a:ext cx="4654646" cy="717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972">
                  <a:extLst>
                    <a:ext uri="{9D8B030D-6E8A-4147-A177-3AD203B41FA5}">
                      <a16:colId xmlns:a16="http://schemas.microsoft.com/office/drawing/2014/main" val="799764245"/>
                    </a:ext>
                  </a:extLst>
                </a:gridCol>
                <a:gridCol w="1266077">
                  <a:extLst>
                    <a:ext uri="{9D8B030D-6E8A-4147-A177-3AD203B41FA5}">
                      <a16:colId xmlns:a16="http://schemas.microsoft.com/office/drawing/2014/main" val="11572482"/>
                    </a:ext>
                  </a:extLst>
                </a:gridCol>
                <a:gridCol w="1161597">
                  <a:extLst>
                    <a:ext uri="{9D8B030D-6E8A-4147-A177-3AD203B41FA5}">
                      <a16:colId xmlns:a16="http://schemas.microsoft.com/office/drawing/2014/main" val="1419687965"/>
                    </a:ext>
                  </a:extLst>
                </a:gridCol>
              </a:tblGrid>
              <a:tr h="347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指標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現状値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目標値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890300"/>
                  </a:ext>
                </a:extLst>
              </a:tr>
              <a:tr h="3703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>
                          <a:latin typeface="+mj-ea"/>
                          <a:ea typeface="+mj-ea"/>
                        </a:rPr>
                        <a:t>XXX</a:t>
                      </a:r>
                      <a:endParaRPr kumimoji="1" lang="ja-JP" altLang="en-US" sz="1000" b="1">
                        <a:latin typeface="+mj-ea"/>
                        <a:ea typeface="+mj-ea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latin typeface="+mj-ea"/>
                          <a:ea typeface="+mj-ea"/>
                        </a:rPr>
                        <a:t>XX</a:t>
                      </a:r>
                      <a:r>
                        <a:rPr kumimoji="1" lang="ja-JP" altLang="en-US" sz="100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000">
                          <a:latin typeface="+mj-ea"/>
                          <a:ea typeface="+mj-ea"/>
                        </a:rPr>
                        <a:t>XXXX</a:t>
                      </a:r>
                      <a:r>
                        <a:rPr kumimoji="1" lang="ja-JP" altLang="en-US" sz="1000">
                          <a:latin typeface="+mj-ea"/>
                          <a:ea typeface="+mj-ea"/>
                        </a:rPr>
                        <a:t>年）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+mj-ea"/>
                          <a:ea typeface="+mj-ea"/>
                        </a:rPr>
                        <a:t>XX</a:t>
                      </a: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000" dirty="0">
                          <a:latin typeface="+mj-ea"/>
                          <a:ea typeface="+mj-ea"/>
                        </a:rPr>
                        <a:t>XXXX</a:t>
                      </a: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年）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16575"/>
                  </a:ext>
                </a:extLst>
              </a:tr>
            </a:tbl>
          </a:graphicData>
        </a:graphic>
      </p:graphicFrame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EF8CEFB7-1FA5-7CBB-6488-0C8A3915809B}"/>
              </a:ext>
            </a:extLst>
          </p:cNvPr>
          <p:cNvSpPr/>
          <p:nvPr/>
        </p:nvSpPr>
        <p:spPr bwMode="gray">
          <a:xfrm>
            <a:off x="7027525" y="325326"/>
            <a:ext cx="2552727" cy="252001"/>
          </a:xfrm>
          <a:prstGeom prst="round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補助対象経費：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X,XXX,XXX 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円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E6C7AEE8-BAFA-DC75-7EF6-7888E9E89702}"/>
              </a:ext>
            </a:extLst>
          </p:cNvPr>
          <p:cNvSpPr/>
          <p:nvPr/>
        </p:nvSpPr>
        <p:spPr bwMode="gray">
          <a:xfrm>
            <a:off x="7030101" y="619592"/>
            <a:ext cx="2552727" cy="252001"/>
          </a:xfrm>
          <a:prstGeom prst="round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申請補助金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額：</a:t>
            </a:r>
            <a:r>
              <a:rPr kumimoji="1" lang="en-US" altLang="ja-JP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X,XXX,XXX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円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E2CAEF0-E52C-A718-0349-0369A4E84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447123"/>
              </p:ext>
            </p:extLst>
          </p:nvPr>
        </p:nvGraphicFramePr>
        <p:xfrm>
          <a:off x="197617" y="2280197"/>
          <a:ext cx="9497117" cy="427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424">
                  <a:extLst>
                    <a:ext uri="{9D8B030D-6E8A-4147-A177-3AD203B41FA5}">
                      <a16:colId xmlns:a16="http://schemas.microsoft.com/office/drawing/2014/main" val="591654474"/>
                    </a:ext>
                  </a:extLst>
                </a:gridCol>
                <a:gridCol w="417330">
                  <a:extLst>
                    <a:ext uri="{9D8B030D-6E8A-4147-A177-3AD203B41FA5}">
                      <a16:colId xmlns:a16="http://schemas.microsoft.com/office/drawing/2014/main" val="1177612696"/>
                    </a:ext>
                  </a:extLst>
                </a:gridCol>
                <a:gridCol w="3077261">
                  <a:extLst>
                    <a:ext uri="{9D8B030D-6E8A-4147-A177-3AD203B41FA5}">
                      <a16:colId xmlns:a16="http://schemas.microsoft.com/office/drawing/2014/main" val="1504089348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1367511844"/>
                    </a:ext>
                  </a:extLst>
                </a:gridCol>
                <a:gridCol w="3878749">
                  <a:extLst>
                    <a:ext uri="{9D8B030D-6E8A-4147-A177-3AD203B41FA5}">
                      <a16:colId xmlns:a16="http://schemas.microsoft.com/office/drawing/2014/main" val="3723551697"/>
                    </a:ext>
                  </a:extLst>
                </a:gridCol>
                <a:gridCol w="1673753">
                  <a:extLst>
                    <a:ext uri="{9D8B030D-6E8A-4147-A177-3AD203B41FA5}">
                      <a16:colId xmlns:a16="http://schemas.microsoft.com/office/drawing/2014/main" val="1401146224"/>
                    </a:ext>
                  </a:extLst>
                </a:gridCol>
              </a:tblGrid>
              <a:tr h="486000">
                <a:tc gridSpan="6">
                  <a:txBody>
                    <a:bodyPr/>
                    <a:lstStyle/>
                    <a:p>
                      <a:pPr algn="l" fontAlgn="ctr">
                        <a:tabLst>
                          <a:tab pos="9329738" algn="r"/>
                        </a:tabLst>
                      </a:pPr>
                      <a:r>
                        <a:rPr kumimoji="1" lang="ja-JP" altLang="en-US" sz="1000" b="1" u="none" strike="noStrike" kern="120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補助事業</a:t>
                      </a:r>
                      <a:r>
                        <a:rPr lang="ja-JP" altLang="en-US" sz="1000" b="1" u="none" strike="noStrike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名：</a:t>
                      </a:r>
                      <a:r>
                        <a:rPr lang="en-US" sz="1000" b="1" u="none" strike="noStrike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XXX</a:t>
                      </a:r>
                      <a:endParaRPr lang="en-US" altLang="ja-JP" sz="1000" b="1" u="none" strike="noStrike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7857"/>
                  </a:ext>
                </a:extLst>
              </a:tr>
              <a:tr h="540000">
                <a:tc rowSpan="7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事業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目的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XXX</a:t>
                      </a:r>
                      <a:endParaRPr lang="ja-JP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02809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テーマ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XXX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latin typeface="+mj-ea"/>
                          <a:ea typeface="+mj-ea"/>
                        </a:rPr>
                        <a:t>概要</a:t>
                      </a: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XXXXXXXXXXXXXXXXXX</a:t>
                      </a:r>
                      <a:endParaRPr kumimoji="1" lang="ja-JP" altLang="en-US" sz="1000" b="0" i="0" u="none" strike="noStrike" kern="120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92354" marR="92354" marT="41564" marB="4156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846253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+mj-ea"/>
                          <a:ea typeface="+mj-ea"/>
                        </a:rPr>
                        <a:t>KPI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指標：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XXX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90848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現状値：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20XX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年測定値）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8196116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目標値：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2025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年度）、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年度）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904398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実施場所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</a:t>
                      </a:r>
                      <a:endParaRPr kumimoji="1" lang="ja-JP" alt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617958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期間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補助事業実施期間： 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2025 / X 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月～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202X /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実証期間：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2025 / X 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月～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202X/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実証予定があれば、実証期間を追記すること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38660"/>
                  </a:ext>
                </a:extLst>
              </a:tr>
            </a:tbl>
          </a:graphicData>
        </a:graphic>
      </p:graphicFrame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CD8F170-6E61-7A4A-EDC2-BBA227588D91}"/>
              </a:ext>
            </a:extLst>
          </p:cNvPr>
          <p:cNvGrpSpPr/>
          <p:nvPr/>
        </p:nvGrpSpPr>
        <p:grpSpPr>
          <a:xfrm>
            <a:off x="8072008" y="3522307"/>
            <a:ext cx="1556562" cy="1376105"/>
            <a:chOff x="8225426" y="4914842"/>
            <a:chExt cx="1556562" cy="1376105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608C5CAA-EB0B-DD48-A6B6-611723DE279C}"/>
                </a:ext>
              </a:extLst>
            </p:cNvPr>
            <p:cNvSpPr/>
            <p:nvPr/>
          </p:nvSpPr>
          <p:spPr bwMode="gray">
            <a:xfrm>
              <a:off x="8225426" y="4914842"/>
              <a:ext cx="1556562" cy="1081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写真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C9735413-228B-F061-C573-34989A78433F}"/>
                </a:ext>
              </a:extLst>
            </p:cNvPr>
            <p:cNvSpPr txBox="1"/>
            <p:nvPr/>
          </p:nvSpPr>
          <p:spPr bwMode="gray">
            <a:xfrm>
              <a:off x="8300377" y="6026078"/>
              <a:ext cx="1379340" cy="264869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/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イメージ写真の説明</a:t>
              </a:r>
              <a:r>
                <a:rPr kumimoji="1" lang="en-US" altLang="ja-JP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XXXXXXXXXXXXXXXX</a:t>
              </a:r>
              <a:endPara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3357644-D820-65FF-B7CD-FAA33DC5055D}"/>
              </a:ext>
            </a:extLst>
          </p:cNvPr>
          <p:cNvSpPr txBox="1"/>
          <p:nvPr/>
        </p:nvSpPr>
        <p:spPr bwMode="gray">
          <a:xfrm>
            <a:off x="191067" y="2003801"/>
            <a:ext cx="1606201" cy="35254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>
                <a:solidFill>
                  <a:srgbClr val="DA6B6B"/>
                </a:solidFill>
                <a:latin typeface="+mj-ea"/>
                <a:ea typeface="+mj-ea"/>
              </a:rPr>
              <a:t>■ 補助事業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3904DC1-9156-E610-EF3C-C43C00E15E4C}"/>
              </a:ext>
            </a:extLst>
          </p:cNvPr>
          <p:cNvGrpSpPr/>
          <p:nvPr/>
        </p:nvGrpSpPr>
        <p:grpSpPr>
          <a:xfrm>
            <a:off x="8072008" y="5062513"/>
            <a:ext cx="1556562" cy="1376105"/>
            <a:chOff x="8225426" y="4914842"/>
            <a:chExt cx="1556562" cy="1376105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70E62C9-57B3-6B02-9ED7-1CDA8F28F696}"/>
                </a:ext>
              </a:extLst>
            </p:cNvPr>
            <p:cNvSpPr/>
            <p:nvPr/>
          </p:nvSpPr>
          <p:spPr bwMode="gray">
            <a:xfrm>
              <a:off x="8225426" y="4914842"/>
              <a:ext cx="1556562" cy="1081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写真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89A6F73F-9F26-F560-486E-C5E327B2F906}"/>
                </a:ext>
              </a:extLst>
            </p:cNvPr>
            <p:cNvSpPr txBox="1"/>
            <p:nvPr/>
          </p:nvSpPr>
          <p:spPr bwMode="gray">
            <a:xfrm>
              <a:off x="8300377" y="6026078"/>
              <a:ext cx="1379340" cy="264869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/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イメージ写真の説明</a:t>
              </a:r>
              <a:r>
                <a:rPr kumimoji="1" lang="en-US" altLang="ja-JP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XXXXXXXXXXXXXXXX</a:t>
              </a:r>
              <a:endPara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9780AA1-A7E5-FC1E-6AF9-9296A5C456E2}"/>
              </a:ext>
            </a:extLst>
          </p:cNvPr>
          <p:cNvSpPr txBox="1"/>
          <p:nvPr/>
        </p:nvSpPr>
        <p:spPr bwMode="gray">
          <a:xfrm>
            <a:off x="310025" y="198893"/>
            <a:ext cx="2497142" cy="1809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地域一体型</a:t>
            </a:r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】 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様式</a:t>
            </a:r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3_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補助事業計画</a:t>
            </a:r>
            <a:endParaRPr kumimoji="1" lang="en-US" altLang="ja-JP" sz="105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38BC87F-DF32-C25C-4C52-F0B3C9F91E76}"/>
              </a:ext>
            </a:extLst>
          </p:cNvPr>
          <p:cNvSpPr/>
          <p:nvPr/>
        </p:nvSpPr>
        <p:spPr bwMode="gray">
          <a:xfrm>
            <a:off x="-2579357" y="-4866"/>
            <a:ext cx="2502428" cy="17753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algn="l" font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記入例を参照の上、記入を進めること</a:t>
            </a:r>
            <a:endParaRPr kumimoji="1" lang="en-US" altLang="ja-JP" sz="1050" b="1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85750" indent="-285750" algn="l" font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必要に応じて、フォントの大きさや、枠を調整することは可とする</a:t>
            </a:r>
            <a:endParaRPr kumimoji="1" lang="en-US" altLang="ja-JP" sz="1050" b="1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85750" indent="-285750" algn="l" font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有識者・ステークホルダーへの説明資料として活用することを前提に、当該フォーマットの項目を記載すること</a:t>
            </a:r>
            <a:endParaRPr kumimoji="1" lang="en-US" altLang="ja-JP" sz="1050" b="1" dirty="0">
              <a:solidFill>
                <a:srgbClr val="000000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285750" indent="-285750" algn="l" fontAlgn="ctr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b="1" dirty="0">
                <a:solidFill>
                  <a:srgbClr val="0000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最終的に、記入例や説明コメントを削除して提出すること</a:t>
            </a:r>
          </a:p>
        </p:txBody>
      </p:sp>
    </p:spTree>
    <p:extLst>
      <p:ext uri="{BB962C8B-B14F-4D97-AF65-F5344CB8AC3E}">
        <p14:creationId xmlns:p14="http://schemas.microsoft.com/office/powerpoint/2010/main" val="845957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84E270-97E0-CA29-DFCC-B7F95EBC8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049943E-2D8C-9EA7-0DEB-CC6400FE8217}"/>
              </a:ext>
            </a:extLst>
          </p:cNvPr>
          <p:cNvSpPr/>
          <p:nvPr/>
        </p:nvSpPr>
        <p:spPr bwMode="gray">
          <a:xfrm>
            <a:off x="197618" y="147780"/>
            <a:ext cx="9497117" cy="868220"/>
          </a:xfrm>
          <a:prstGeom prst="rect">
            <a:avLst/>
          </a:prstGeom>
          <a:solidFill>
            <a:srgbClr val="FDF5F5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599CC4D-876D-14B5-41BF-48A8759234A9}"/>
              </a:ext>
            </a:extLst>
          </p:cNvPr>
          <p:cNvSpPr/>
          <p:nvPr/>
        </p:nvSpPr>
        <p:spPr bwMode="gray">
          <a:xfrm>
            <a:off x="197618" y="1302422"/>
            <a:ext cx="4654646" cy="71753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XXXXXXXXXXXXXXXXXXXXXXXXXXXXXXXXXXXXXXXXXXXXXXX</a:t>
            </a:r>
            <a:b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</a:br>
            <a:r>
              <a:rPr kumimoji="1" lang="en-US" altLang="ja-JP" sz="12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XXXXXXXXXXXXXXXXXXXXXXXXXXXXXXXX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0F0225-AB43-DEA7-9C5C-C7B7C241EDE7}"/>
              </a:ext>
            </a:extLst>
          </p:cNvPr>
          <p:cNvSpPr txBox="1"/>
          <p:nvPr/>
        </p:nvSpPr>
        <p:spPr bwMode="gray">
          <a:xfrm>
            <a:off x="191067" y="1026026"/>
            <a:ext cx="1606201" cy="35254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>
                <a:solidFill>
                  <a:srgbClr val="DA6B6B"/>
                </a:solidFill>
                <a:latin typeface="+mj-ea"/>
                <a:ea typeface="+mj-ea"/>
              </a:rPr>
              <a:t>■ 目指す姿（対策計画で記載されている目指す姿）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64B8745-7402-295E-AEFD-52AB3F90F446}"/>
              </a:ext>
            </a:extLst>
          </p:cNvPr>
          <p:cNvSpPr txBox="1"/>
          <p:nvPr/>
        </p:nvSpPr>
        <p:spPr bwMode="gray">
          <a:xfrm>
            <a:off x="5025294" y="1026026"/>
            <a:ext cx="2710036" cy="35254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>
                <a:solidFill>
                  <a:srgbClr val="DA6B6B"/>
                </a:solidFill>
                <a:latin typeface="+mj-ea"/>
                <a:ea typeface="+mj-ea"/>
              </a:rPr>
              <a:t>■ </a:t>
            </a:r>
            <a:r>
              <a:rPr kumimoji="1" lang="en-US" altLang="ja-JP" sz="1200" b="1">
                <a:solidFill>
                  <a:srgbClr val="DA6B6B"/>
                </a:solidFill>
                <a:latin typeface="+mj-ea"/>
                <a:ea typeface="+mj-ea"/>
              </a:rPr>
              <a:t>KGI</a:t>
            </a:r>
            <a:r>
              <a:rPr kumimoji="1" lang="ja-JP" altLang="en-US" sz="1200" b="1">
                <a:solidFill>
                  <a:srgbClr val="DA6B6B"/>
                </a:solidFill>
                <a:latin typeface="+mj-ea"/>
                <a:ea typeface="+mj-ea"/>
              </a:rPr>
              <a:t>（対策計画で記載されている</a:t>
            </a:r>
            <a:r>
              <a:rPr kumimoji="1" lang="en-US" altLang="ja-JP" sz="1200" b="1">
                <a:solidFill>
                  <a:srgbClr val="DA6B6B"/>
                </a:solidFill>
                <a:latin typeface="+mj-ea"/>
                <a:ea typeface="+mj-ea"/>
              </a:rPr>
              <a:t>KGI</a:t>
            </a:r>
            <a:r>
              <a:rPr kumimoji="1" lang="ja-JP" altLang="en-US" sz="1200" b="1">
                <a:solidFill>
                  <a:srgbClr val="DA6B6B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B0D324-28F7-AB9E-939C-1E334D3C1462}"/>
              </a:ext>
            </a:extLst>
          </p:cNvPr>
          <p:cNvSpPr txBox="1"/>
          <p:nvPr/>
        </p:nvSpPr>
        <p:spPr bwMode="gray">
          <a:xfrm>
            <a:off x="523895" y="650992"/>
            <a:ext cx="723333" cy="32049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endParaRPr kumimoji="1" lang="ja-JP" altLang="en-US" sz="1400" b="1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6B79A96-A385-E9CE-CD5F-E884CDE66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998483"/>
              </p:ext>
            </p:extLst>
          </p:nvPr>
        </p:nvGraphicFramePr>
        <p:xfrm>
          <a:off x="5040088" y="1302422"/>
          <a:ext cx="4654646" cy="717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972">
                  <a:extLst>
                    <a:ext uri="{9D8B030D-6E8A-4147-A177-3AD203B41FA5}">
                      <a16:colId xmlns:a16="http://schemas.microsoft.com/office/drawing/2014/main" val="799764245"/>
                    </a:ext>
                  </a:extLst>
                </a:gridCol>
                <a:gridCol w="1266077">
                  <a:extLst>
                    <a:ext uri="{9D8B030D-6E8A-4147-A177-3AD203B41FA5}">
                      <a16:colId xmlns:a16="http://schemas.microsoft.com/office/drawing/2014/main" val="11572482"/>
                    </a:ext>
                  </a:extLst>
                </a:gridCol>
                <a:gridCol w="1161597">
                  <a:extLst>
                    <a:ext uri="{9D8B030D-6E8A-4147-A177-3AD203B41FA5}">
                      <a16:colId xmlns:a16="http://schemas.microsoft.com/office/drawing/2014/main" val="1419687965"/>
                    </a:ext>
                  </a:extLst>
                </a:gridCol>
              </a:tblGrid>
              <a:tr h="3471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指標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現状値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>
                          <a:latin typeface="+mj-ea"/>
                          <a:ea typeface="+mj-ea"/>
                        </a:rPr>
                        <a:t>目標値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890300"/>
                  </a:ext>
                </a:extLst>
              </a:tr>
              <a:tr h="3703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>
                          <a:latin typeface="+mj-ea"/>
                          <a:ea typeface="+mj-ea"/>
                        </a:rPr>
                        <a:t>市民の観光客の受入意向率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>
                          <a:latin typeface="+mj-ea"/>
                          <a:ea typeface="+mj-ea"/>
                        </a:rPr>
                        <a:t>65%</a:t>
                      </a:r>
                      <a:r>
                        <a:rPr kumimoji="1" lang="ja-JP" altLang="en-US" sz="100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000">
                          <a:latin typeface="+mj-ea"/>
                          <a:ea typeface="+mj-ea"/>
                        </a:rPr>
                        <a:t>2024</a:t>
                      </a:r>
                      <a:r>
                        <a:rPr kumimoji="1" lang="ja-JP" altLang="en-US" sz="1000">
                          <a:latin typeface="+mj-ea"/>
                          <a:ea typeface="+mj-ea"/>
                        </a:rPr>
                        <a:t>年）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+mj-ea"/>
                          <a:ea typeface="+mj-ea"/>
                        </a:rPr>
                        <a:t>75%</a:t>
                      </a: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（</a:t>
                      </a:r>
                      <a:r>
                        <a:rPr kumimoji="1" lang="en-US" altLang="ja-JP" sz="1000" dirty="0">
                          <a:latin typeface="+mj-ea"/>
                          <a:ea typeface="+mj-ea"/>
                        </a:rPr>
                        <a:t>2027</a:t>
                      </a:r>
                      <a:r>
                        <a:rPr kumimoji="1" lang="ja-JP" altLang="en-US" sz="1000" dirty="0">
                          <a:latin typeface="+mj-ea"/>
                          <a:ea typeface="+mj-ea"/>
                        </a:rPr>
                        <a:t>年）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016575"/>
                  </a:ext>
                </a:extLst>
              </a:tr>
            </a:tbl>
          </a:graphicData>
        </a:graphic>
      </p:graphicFrame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EF8CEFB7-1FA5-7CBB-6488-0C8A3915809B}"/>
              </a:ext>
            </a:extLst>
          </p:cNvPr>
          <p:cNvSpPr/>
          <p:nvPr/>
        </p:nvSpPr>
        <p:spPr bwMode="gray">
          <a:xfrm>
            <a:off x="6796649" y="325326"/>
            <a:ext cx="2808000" cy="252001"/>
          </a:xfrm>
          <a:prstGeom prst="round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補助対象経費：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9,000,000 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円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E6C7AEE8-BAFA-DC75-7EF6-7888E9E89702}"/>
              </a:ext>
            </a:extLst>
          </p:cNvPr>
          <p:cNvSpPr/>
          <p:nvPr/>
        </p:nvSpPr>
        <p:spPr bwMode="gray">
          <a:xfrm>
            <a:off x="6799225" y="619592"/>
            <a:ext cx="2808000" cy="252001"/>
          </a:xfrm>
          <a:prstGeom prst="roundRect">
            <a:avLst/>
          </a:prstGeom>
          <a:solidFill>
            <a:schemeClr val="bg1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申請補助金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額：</a:t>
            </a:r>
            <a:r>
              <a:rPr kumimoji="1" lang="en-US" altLang="ja-JP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6</a:t>
            </a:r>
            <a:r>
              <a:rPr kumimoji="1" lang="en-US" altLang="ja-JP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,000,000 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円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E2CAEF0-E52C-A718-0349-0369A4E84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124783"/>
              </p:ext>
            </p:extLst>
          </p:nvPr>
        </p:nvGraphicFramePr>
        <p:xfrm>
          <a:off x="197617" y="2280197"/>
          <a:ext cx="9497117" cy="427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424">
                  <a:extLst>
                    <a:ext uri="{9D8B030D-6E8A-4147-A177-3AD203B41FA5}">
                      <a16:colId xmlns:a16="http://schemas.microsoft.com/office/drawing/2014/main" val="591654474"/>
                    </a:ext>
                  </a:extLst>
                </a:gridCol>
                <a:gridCol w="417330">
                  <a:extLst>
                    <a:ext uri="{9D8B030D-6E8A-4147-A177-3AD203B41FA5}">
                      <a16:colId xmlns:a16="http://schemas.microsoft.com/office/drawing/2014/main" val="1177612696"/>
                    </a:ext>
                  </a:extLst>
                </a:gridCol>
                <a:gridCol w="3077261">
                  <a:extLst>
                    <a:ext uri="{9D8B030D-6E8A-4147-A177-3AD203B41FA5}">
                      <a16:colId xmlns:a16="http://schemas.microsoft.com/office/drawing/2014/main" val="1504089348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1367511844"/>
                    </a:ext>
                  </a:extLst>
                </a:gridCol>
                <a:gridCol w="3878749">
                  <a:extLst>
                    <a:ext uri="{9D8B030D-6E8A-4147-A177-3AD203B41FA5}">
                      <a16:colId xmlns:a16="http://schemas.microsoft.com/office/drawing/2014/main" val="3723551697"/>
                    </a:ext>
                  </a:extLst>
                </a:gridCol>
                <a:gridCol w="1673753">
                  <a:extLst>
                    <a:ext uri="{9D8B030D-6E8A-4147-A177-3AD203B41FA5}">
                      <a16:colId xmlns:a16="http://schemas.microsoft.com/office/drawing/2014/main" val="1401146224"/>
                    </a:ext>
                  </a:extLst>
                </a:gridCol>
              </a:tblGrid>
              <a:tr h="486000">
                <a:tc gridSpan="6">
                  <a:txBody>
                    <a:bodyPr/>
                    <a:lstStyle/>
                    <a:p>
                      <a:pPr algn="l" fontAlgn="ctr">
                        <a:tabLst>
                          <a:tab pos="9329738" algn="r"/>
                        </a:tabLst>
                      </a:pPr>
                      <a:r>
                        <a:rPr kumimoji="1" lang="ja-JP" altLang="en-US" sz="10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補助事業</a:t>
                      </a:r>
                      <a:r>
                        <a:rPr lang="ja-JP" alt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名：</a:t>
                      </a:r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XXXXXXXXXXXXXXXXXXXXXXXXXXXXXXXXXXXXXXX</a:t>
                      </a:r>
                      <a:r>
                        <a:rPr lang="en-US" altLang="ja-JP" sz="1000" b="1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XXXXXX</a:t>
                      </a: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507857"/>
                  </a:ext>
                </a:extLst>
              </a:tr>
              <a:tr h="540000">
                <a:tc rowSpan="7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事業目的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XXXX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導入を通じた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XXXX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駅の利用者（観光客・市民）の混雑緩和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02809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テーマ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受入環境の整備・増強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000">
                          <a:latin typeface="+mj-ea"/>
                          <a:ea typeface="+mj-ea"/>
                        </a:rPr>
                        <a:t>概要</a:t>
                      </a: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事業推進ステップ</a:t>
                      </a: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を導入した利用者の混雑を測る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そのために、以下の対応ステップで推進する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 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関係者との協議を通じた状況整理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XXXX</a:t>
                      </a: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 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</a:t>
                      </a: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【XXX</a:t>
                      </a:r>
                      <a:r>
                        <a:rPr kumimoji="1" lang="ja-JP" alt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の選定理由</a:t>
                      </a: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を選定した主な理由は以下の通りである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XXX</a:t>
                      </a: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XXX</a:t>
                      </a:r>
                    </a:p>
                    <a:p>
                      <a:pPr marL="0" indent="0" algn="l" font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- XXX</a:t>
                      </a: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推進上のポイント</a:t>
                      </a:r>
                      <a:r>
                        <a:rPr kumimoji="1" lang="en-US" altLang="ja-JP" sz="1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】</a:t>
                      </a: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最終的には実装を想定しているが、本格的な実装に入る前に、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の期間で実証する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その際に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を通じた効果検証を実施した上で、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間で、効果を共有し、最終的な実装に向けた合意形成を図る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2354" marR="92354" marT="41564" marB="41564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846253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+mj-ea"/>
                          <a:ea typeface="+mj-ea"/>
                        </a:rPr>
                        <a:t>KPI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指標：インバウンドの平均周遊スポット数</a:t>
                      </a:r>
                      <a:endParaRPr lang="en-US" altLang="ja-JP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90848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現状値：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2.5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20XX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年測定値）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58196116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目標値：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2025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年度）、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XXXXXX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（</a:t>
                      </a:r>
                      <a:r>
                        <a:rPr kumimoji="1" lang="en-US" altLang="ja-JP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</a:t>
                      </a:r>
                      <a:r>
                        <a:rPr kumimoji="1" lang="ja-JP" altLang="en-US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年）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904398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実施場所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XXXXX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市〇〇駅前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617958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期間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補助事業実施期間： 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2025 / X 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月～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202X /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月</a:t>
                      </a:r>
                      <a:endParaRPr kumimoji="1" lang="en-US" altLang="ja-JP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実証期間：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 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2025 / X 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月～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202X/ X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月</a:t>
                      </a:r>
                      <a:endParaRPr kumimoji="1" lang="en-US" altLang="ja-JP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9056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※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実証予定があれば、実証期間を追記すること</a:t>
                      </a:r>
                    </a:p>
                  </a:txBody>
                  <a:tcPr marL="46177" marR="46177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indent="-171450" algn="l" fontAlgn="ctr">
                        <a:buFont typeface="Wingdings" panose="05000000000000000000" pitchFamily="2" charset="2"/>
                        <a:buChar char="Ø"/>
                      </a:pP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2354" marR="92354" marT="41564" marB="41564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38660"/>
                  </a:ext>
                </a:extLst>
              </a:tr>
            </a:tbl>
          </a:graphicData>
        </a:graphic>
      </p:graphicFrame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2CD8F170-6E61-7A4A-EDC2-BBA227588D91}"/>
              </a:ext>
            </a:extLst>
          </p:cNvPr>
          <p:cNvGrpSpPr/>
          <p:nvPr/>
        </p:nvGrpSpPr>
        <p:grpSpPr>
          <a:xfrm>
            <a:off x="8072008" y="3522307"/>
            <a:ext cx="1556562" cy="1376105"/>
            <a:chOff x="8225426" y="4914842"/>
            <a:chExt cx="1556562" cy="1376105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608C5CAA-EB0B-DD48-A6B6-611723DE279C}"/>
                </a:ext>
              </a:extLst>
            </p:cNvPr>
            <p:cNvSpPr/>
            <p:nvPr/>
          </p:nvSpPr>
          <p:spPr bwMode="gray">
            <a:xfrm>
              <a:off x="8225426" y="4914842"/>
              <a:ext cx="1556562" cy="1081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写真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C9735413-228B-F061-C573-34989A78433F}"/>
                </a:ext>
              </a:extLst>
            </p:cNvPr>
            <p:cNvSpPr txBox="1"/>
            <p:nvPr/>
          </p:nvSpPr>
          <p:spPr bwMode="gray">
            <a:xfrm>
              <a:off x="8300377" y="6026078"/>
              <a:ext cx="1379340" cy="264869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/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イメージ写真の説明</a:t>
              </a:r>
              <a:r>
                <a:rPr kumimoji="1" lang="en-US" altLang="ja-JP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XXXXXXXXXXXXXXXX</a:t>
              </a:r>
              <a:endPara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3357644-D820-65FF-B7CD-FAA33DC5055D}"/>
              </a:ext>
            </a:extLst>
          </p:cNvPr>
          <p:cNvSpPr txBox="1"/>
          <p:nvPr/>
        </p:nvSpPr>
        <p:spPr bwMode="gray">
          <a:xfrm>
            <a:off x="191067" y="2003801"/>
            <a:ext cx="1606201" cy="352541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200" b="1">
                <a:solidFill>
                  <a:srgbClr val="DA6B6B"/>
                </a:solidFill>
                <a:latin typeface="+mj-ea"/>
                <a:ea typeface="+mj-ea"/>
              </a:rPr>
              <a:t>■ 補助事業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83904DC1-9156-E610-EF3C-C43C00E15E4C}"/>
              </a:ext>
            </a:extLst>
          </p:cNvPr>
          <p:cNvGrpSpPr/>
          <p:nvPr/>
        </p:nvGrpSpPr>
        <p:grpSpPr>
          <a:xfrm>
            <a:off x="8072008" y="5062513"/>
            <a:ext cx="1556562" cy="1376105"/>
            <a:chOff x="8225426" y="4914842"/>
            <a:chExt cx="1556562" cy="1376105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970E62C9-57B3-6B02-9ED7-1CDA8F28F696}"/>
                </a:ext>
              </a:extLst>
            </p:cNvPr>
            <p:cNvSpPr/>
            <p:nvPr/>
          </p:nvSpPr>
          <p:spPr bwMode="gray">
            <a:xfrm>
              <a:off x="8225426" y="4914842"/>
              <a:ext cx="1556562" cy="108187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algn="ctr">
              <a:solidFill>
                <a:srgbClr val="BBBCBC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None/>
                <a:tabLst/>
              </a:pPr>
              <a:r>
                <a:rPr kumimoji="1" lang="ja-JP" altLang="en-US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ea"/>
                  <a:ea typeface="+mj-ea"/>
                  <a:cs typeface="+mn-cs"/>
                </a:rPr>
                <a:t>写真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89A6F73F-9F26-F560-486E-C5E327B2F906}"/>
                </a:ext>
              </a:extLst>
            </p:cNvPr>
            <p:cNvSpPr txBox="1"/>
            <p:nvPr/>
          </p:nvSpPr>
          <p:spPr bwMode="gray">
            <a:xfrm>
              <a:off x="8300377" y="6026078"/>
              <a:ext cx="1379340" cy="264869"/>
            </a:xfrm>
            <a:prstGeom prst="rect">
              <a:avLst/>
            </a:prstGeom>
          </p:spPr>
          <p:txBody>
            <a:bodyPr vert="horz" wrap="square" lIns="0" tIns="0" rIns="0" bIns="0" rtlCol="0" anchor="ctr">
              <a:noAutofit/>
            </a:bodyPr>
            <a:lstStyle/>
            <a:p>
              <a:pPr algn="ctr"/>
              <a:r>
                <a:rPr kumimoji="1" lang="ja-JP" altLang="en-US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イメージ写真の説明</a:t>
              </a:r>
              <a:r>
                <a:rPr kumimoji="1" lang="en-US" altLang="ja-JP" sz="8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ea"/>
                  <a:ea typeface="+mj-ea"/>
                </a:rPr>
                <a:t>XXXXXXXXXXXXXXXX</a:t>
              </a:r>
              <a:endParaRPr kumimoji="1" lang="ja-JP" altLang="en-US" sz="8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endParaRPr>
            </a:p>
          </p:txBody>
        </p:sp>
      </p:grp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07891CDF-D382-63EE-23C5-8FCB9CA0FB8F}"/>
              </a:ext>
            </a:extLst>
          </p:cNvPr>
          <p:cNvSpPr/>
          <p:nvPr/>
        </p:nvSpPr>
        <p:spPr bwMode="gray">
          <a:xfrm>
            <a:off x="-3285377" y="1311929"/>
            <a:ext cx="3198501" cy="653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対策計画と整合させること</a:t>
            </a:r>
            <a:endParaRPr kumimoji="1" lang="en-US" altLang="ja-JP" sz="1050" b="1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同様の対策計画に紐づく場合は、同様の内容を共通して記載</a:t>
            </a:r>
            <a:endParaRPr kumimoji="1" lang="en-US" altLang="ja-JP" sz="1050" b="1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F6DAFFA-159E-B15B-F51B-769F9FBD54E4}"/>
              </a:ext>
            </a:extLst>
          </p:cNvPr>
          <p:cNvCxnSpPr>
            <a:cxnSpLocks/>
            <a:endCxn id="28" idx="3"/>
          </p:cNvCxnSpPr>
          <p:nvPr/>
        </p:nvCxnSpPr>
        <p:spPr bwMode="gray">
          <a:xfrm flipH="1">
            <a:off x="-86876" y="1435777"/>
            <a:ext cx="318237" cy="20302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E6F8B2B4-035A-E9E9-EEEB-9EDE0CF0ADA0}"/>
              </a:ext>
            </a:extLst>
          </p:cNvPr>
          <p:cNvGrpSpPr/>
          <p:nvPr/>
        </p:nvGrpSpPr>
        <p:grpSpPr>
          <a:xfrm>
            <a:off x="7295884" y="-628651"/>
            <a:ext cx="2608891" cy="911712"/>
            <a:chOff x="10116512" y="308031"/>
            <a:chExt cx="2608891" cy="911712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828B12DF-73B1-CEAD-619C-1D8D69A3B849}"/>
                </a:ext>
              </a:extLst>
            </p:cNvPr>
            <p:cNvSpPr/>
            <p:nvPr/>
          </p:nvSpPr>
          <p:spPr bwMode="gray">
            <a:xfrm>
              <a:off x="10116512" y="308031"/>
              <a:ext cx="2608891" cy="54029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marR="0" indent="-171450" defTabSz="99056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100000"/>
                <a:buFont typeface="Wingdings" panose="05000000000000000000" pitchFamily="2" charset="2"/>
                <a:buChar char="Ø"/>
                <a:tabLst/>
              </a:pPr>
              <a:r>
                <a:rPr kumimoji="1" lang="ja-JP" altLang="en-US" sz="1050" b="1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  <a:t>当該補助事業の補助対象経費、</a:t>
              </a:r>
              <a:br>
                <a:rPr kumimoji="1" lang="en-US" altLang="ja-JP" sz="1050" b="1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</a:br>
              <a:r>
                <a:rPr kumimoji="1" lang="ja-JP" altLang="en-US" sz="1050" b="1">
                  <a:solidFill>
                    <a:prstClr val="black"/>
                  </a:solidFill>
                  <a:latin typeface="+mj-ea"/>
                  <a:ea typeface="+mj-ea"/>
                  <a:cs typeface="+mn-cs"/>
                </a:rPr>
                <a:t>補助金額を記載</a:t>
              </a:r>
              <a:endParaRPr kumimoji="1" lang="en-US" altLang="ja-JP" sz="1050" b="1">
                <a:solidFill>
                  <a:prstClr val="black"/>
                </a:solidFill>
                <a:latin typeface="+mj-ea"/>
                <a:ea typeface="+mj-ea"/>
                <a:cs typeface="+mn-cs"/>
              </a:endParaRPr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0F677433-5363-84C0-C493-7C3776D1682E}"/>
                </a:ext>
              </a:extLst>
            </p:cNvPr>
            <p:cNvCxnSpPr>
              <a:cxnSpLocks/>
            </p:cNvCxnSpPr>
            <p:nvPr/>
          </p:nvCxnSpPr>
          <p:spPr bwMode="gray">
            <a:xfrm flipH="1" flipV="1">
              <a:off x="10555958" y="827892"/>
              <a:ext cx="411629" cy="391851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966F1BD-4D02-EF33-259E-804189143E51}"/>
              </a:ext>
            </a:extLst>
          </p:cNvPr>
          <p:cNvSpPr/>
          <p:nvPr/>
        </p:nvSpPr>
        <p:spPr bwMode="gray">
          <a:xfrm>
            <a:off x="4671579" y="2346471"/>
            <a:ext cx="2869780" cy="3354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対策計画に記載する内容と整合させること</a:t>
            </a:r>
            <a:endParaRPr kumimoji="1" lang="en-US" altLang="ja-JP" sz="1050" b="1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2DD0F36-7D80-B2B4-AB60-5D36623A04E0}"/>
              </a:ext>
            </a:extLst>
          </p:cNvPr>
          <p:cNvSpPr/>
          <p:nvPr/>
        </p:nvSpPr>
        <p:spPr bwMode="gray">
          <a:xfrm>
            <a:off x="-3278791" y="-5140"/>
            <a:ext cx="3198501" cy="7582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>
                <a:solidFill>
                  <a:srgbClr val="C00000"/>
                </a:solidFill>
                <a:latin typeface="+mj-ea"/>
                <a:ea typeface="+mj-ea"/>
                <a:cs typeface="+mn-cs"/>
              </a:rPr>
              <a:t>補助対象事業者が、補助事業ごとに記載</a:t>
            </a:r>
            <a:r>
              <a:rPr kumimoji="1" lang="ja-JP" altLang="en-US" sz="105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。同一の補助対象事業者が、補助事業を複数実施する場合、当該様式は、補助事業ごとに分けて提出する必要</a:t>
            </a:r>
            <a:endParaRPr kumimoji="1" lang="en-US" altLang="ja-JP" sz="1050" b="1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79CEC81-5798-A73D-5E9F-E52C13979D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0" t="7681" r="-940" b="4173"/>
          <a:stretch/>
        </p:blipFill>
        <p:spPr>
          <a:xfrm>
            <a:off x="-3584039" y="4334351"/>
            <a:ext cx="3519237" cy="2515377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8941D17F-92DD-65C2-189C-4DBAFEEB1DC1}"/>
              </a:ext>
            </a:extLst>
          </p:cNvPr>
          <p:cNvGrpSpPr/>
          <p:nvPr/>
        </p:nvGrpSpPr>
        <p:grpSpPr>
          <a:xfrm>
            <a:off x="-3301393" y="2280197"/>
            <a:ext cx="3664999" cy="1890263"/>
            <a:chOff x="11052461" y="684389"/>
            <a:chExt cx="3664999" cy="1890263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5FA37FDA-AA4C-5839-A76F-554CDF8AF6D7}"/>
                </a:ext>
              </a:extLst>
            </p:cNvPr>
            <p:cNvSpPr/>
            <p:nvPr/>
          </p:nvSpPr>
          <p:spPr bwMode="gray">
            <a:xfrm>
              <a:off x="11052461" y="684389"/>
              <a:ext cx="3198502" cy="189026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algn="ctr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71450" indent="-171450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Wingdings" panose="05000000000000000000" pitchFamily="2" charset="2"/>
                <a:buChar char="Ø"/>
              </a:pPr>
              <a:r>
                <a:rPr kumimoji="1" lang="ja-JP" altLang="en-US" sz="1050" b="1">
                  <a:solidFill>
                    <a:prstClr val="black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対応テーマを記入すること</a:t>
              </a:r>
              <a:endParaRPr kumimoji="1" lang="en-US" altLang="ja-JP" sz="1050" b="1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1450" indent="-171450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buFont typeface="Wingdings" panose="05000000000000000000" pitchFamily="2" charset="2"/>
                <a:buChar char="Ø"/>
              </a:pPr>
              <a:r>
                <a:rPr kumimoji="1" lang="ja-JP" altLang="en-US" sz="1050" b="1">
                  <a:solidFill>
                    <a:prstClr val="black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以下から選択のこと</a:t>
              </a:r>
              <a:endParaRPr kumimoji="1" lang="en-US" altLang="ja-JP" sz="1050" b="1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・受入環境の整備・増強</a:t>
              </a:r>
              <a:endParaRPr kumimoji="1" lang="en-US" altLang="ja-JP" sz="1000" b="1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・需要の適切な管理</a:t>
              </a:r>
              <a:endParaRPr kumimoji="1" lang="en-US" altLang="ja-JP" sz="1000" b="1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・マナー違反行為の防止・抑制</a:t>
              </a:r>
              <a:endParaRPr kumimoji="1" lang="en-US" altLang="ja-JP" sz="1000" b="1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・地域住民と協働した観光振興</a:t>
              </a:r>
              <a:endParaRPr kumimoji="1" lang="en-US" altLang="ja-JP" sz="1000" b="1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・需要の分散・平準化</a:t>
              </a:r>
              <a:endParaRPr kumimoji="1" lang="en-US" altLang="ja-JP" sz="1000" b="1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  <a:p>
              <a:pPr marL="176213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</a:pPr>
              <a:r>
                <a:rPr kumimoji="1" lang="ja-JP" altLang="en-US" sz="1000" b="1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・その他</a:t>
              </a:r>
              <a:r>
                <a:rPr kumimoji="1" lang="en-US" altLang="ja-JP" sz="1000" b="1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※</a:t>
              </a:r>
            </a:p>
            <a:p>
              <a:pPr marL="354013" indent="-177800" defTabSz="990564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SzPct val="100000"/>
                <a:tabLst>
                  <a:tab pos="354013" algn="l"/>
                </a:tabLst>
              </a:pPr>
              <a:r>
                <a:rPr kumimoji="1" lang="en-US" altLang="ja-JP" sz="1000" b="1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※	</a:t>
              </a:r>
              <a:r>
                <a:rPr kumimoji="1" lang="ja-JP" altLang="en-US" sz="1000" b="1">
                  <a:solidFill>
                    <a:schemeClr val="accent2"/>
                  </a:solidFill>
                  <a:latin typeface="Yu Gothic UI" panose="020B0500000000000000" pitchFamily="50" charset="-128"/>
                  <a:ea typeface="Yu Gothic UI" panose="020B0500000000000000" pitchFamily="50" charset="-128"/>
                  <a:cs typeface="+mn-cs"/>
                </a:rPr>
                <a:t>該当するテーマがなかった場合、独自にテーマ名を設定の上で記載</a:t>
              </a:r>
              <a:endParaRPr kumimoji="1" lang="en-US" altLang="ja-JP" sz="1000" b="1">
                <a:solidFill>
                  <a:schemeClr val="accent2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E8760769-9FD3-55BE-AD74-E0851FFE542C}"/>
                </a:ext>
              </a:extLst>
            </p:cNvPr>
            <p:cNvCxnSpPr>
              <a:cxnSpLocks/>
              <a:endCxn id="15" idx="3"/>
            </p:cNvCxnSpPr>
            <p:nvPr/>
          </p:nvCxnSpPr>
          <p:spPr bwMode="gray">
            <a:xfrm flipH="1" flipV="1">
              <a:off x="14250963" y="1629521"/>
              <a:ext cx="466497" cy="376124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3FBEBA2-0BF8-54D5-AB9E-E6CA499844D4}"/>
              </a:ext>
            </a:extLst>
          </p:cNvPr>
          <p:cNvSpPr/>
          <p:nvPr/>
        </p:nvSpPr>
        <p:spPr bwMode="gray">
          <a:xfrm>
            <a:off x="917289" y="5300866"/>
            <a:ext cx="2869780" cy="3354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</a:pPr>
            <a:r>
              <a:rPr kumimoji="1" lang="ja-JP" altLang="en-US" sz="9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単年度で目指す目標値、</a:t>
            </a:r>
            <a:endParaRPr kumimoji="1" lang="en-US" altLang="ja-JP" sz="900" b="1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pPr marR="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</a:pPr>
            <a:r>
              <a:rPr kumimoji="1" lang="en-US" altLang="ja-JP" sz="9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KGI</a:t>
            </a:r>
            <a:r>
              <a:rPr kumimoji="1" lang="ja-JP" altLang="en-US" sz="900" b="1">
                <a:solidFill>
                  <a:prstClr val="black"/>
                </a:solidFill>
                <a:latin typeface="+mj-ea"/>
                <a:ea typeface="+mj-ea"/>
                <a:cs typeface="+mn-cs"/>
              </a:rPr>
              <a:t>達成に向けて中期で目指す目標値の双方を記載</a:t>
            </a:r>
            <a:endParaRPr kumimoji="1" lang="en-US" altLang="ja-JP" sz="900" b="1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5F77986-0566-FAFD-0E67-01C0C41B57D9}"/>
              </a:ext>
            </a:extLst>
          </p:cNvPr>
          <p:cNvSpPr/>
          <p:nvPr/>
        </p:nvSpPr>
        <p:spPr bwMode="gray">
          <a:xfrm>
            <a:off x="-6657" y="-628651"/>
            <a:ext cx="2608891" cy="5402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en-US" altLang="ja-JP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X</a:t>
            </a: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が記されている箇所を記入すること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6FE694A-4DFF-3372-9848-030B2B841264}"/>
              </a:ext>
            </a:extLst>
          </p:cNvPr>
          <p:cNvSpPr txBox="1"/>
          <p:nvPr/>
        </p:nvSpPr>
        <p:spPr bwMode="gray">
          <a:xfrm>
            <a:off x="513237" y="737573"/>
            <a:ext cx="5845999" cy="240790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補助対象事業者：</a:t>
            </a:r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D5B7373-8655-1BA1-0F6F-76647BDD1164}"/>
              </a:ext>
            </a:extLst>
          </p:cNvPr>
          <p:cNvSpPr txBox="1"/>
          <p:nvPr/>
        </p:nvSpPr>
        <p:spPr bwMode="gray">
          <a:xfrm>
            <a:off x="523895" y="650992"/>
            <a:ext cx="723333" cy="32049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endParaRPr kumimoji="1" lang="ja-JP" altLang="en-US" sz="1400" b="1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E37B926-3C10-2B4B-7BB3-F6F863A4C05C}"/>
              </a:ext>
            </a:extLst>
          </p:cNvPr>
          <p:cNvSpPr txBox="1"/>
          <p:nvPr/>
        </p:nvSpPr>
        <p:spPr bwMode="gray">
          <a:xfrm>
            <a:off x="517315" y="415222"/>
            <a:ext cx="723333" cy="32049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pPr algn="l"/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申請主体：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｜対象地域：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県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市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XXXX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エリア</a:t>
            </a:r>
            <a:endParaRPr kumimoji="1" lang="en-US" altLang="ja-JP" sz="10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algn="l"/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Arial"/>
              </a:rPr>
              <a:t>対策計画名：</a:t>
            </a:r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Arial"/>
              </a:rPr>
              <a:t>XXXXXXXXXXXXXXXXXXXXXXXXXXXXXXXXXXXXXXX</a:t>
            </a:r>
            <a:endParaRPr kumimoji="1" lang="ja-JP" altLang="en-US" sz="10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  <a:cs typeface="Arial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0FA3DFF-FEAF-F19B-3B50-472C74452FE8}"/>
              </a:ext>
            </a:extLst>
          </p:cNvPr>
          <p:cNvSpPr txBox="1"/>
          <p:nvPr/>
        </p:nvSpPr>
        <p:spPr bwMode="gray">
          <a:xfrm>
            <a:off x="310025" y="198893"/>
            <a:ext cx="2497142" cy="1809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地域一体型</a:t>
            </a:r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】 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様式</a:t>
            </a:r>
            <a:r>
              <a:rPr kumimoji="1" lang="en-US" altLang="ja-JP" sz="1050" b="1" dirty="0">
                <a:solidFill>
                  <a:schemeClr val="bg1"/>
                </a:solidFill>
                <a:latin typeface="+mj-ea"/>
                <a:ea typeface="+mj-ea"/>
              </a:rPr>
              <a:t>3_</a:t>
            </a:r>
            <a:r>
              <a:rPr kumimoji="1" lang="ja-JP" altLang="en-US" sz="1050" b="1" dirty="0">
                <a:solidFill>
                  <a:schemeClr val="bg1"/>
                </a:solidFill>
                <a:latin typeface="+mj-ea"/>
                <a:ea typeface="+mj-ea"/>
              </a:rPr>
              <a:t>補助事業計画</a:t>
            </a:r>
            <a:endParaRPr kumimoji="1" lang="en-US" altLang="ja-JP" sz="105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F9FCA66-A1B8-9BDB-22A4-1730D5646BDF}"/>
              </a:ext>
            </a:extLst>
          </p:cNvPr>
          <p:cNvSpPr/>
          <p:nvPr/>
        </p:nvSpPr>
        <p:spPr bwMode="gray">
          <a:xfrm>
            <a:off x="103212" y="72266"/>
            <a:ext cx="2608891" cy="562081"/>
          </a:xfrm>
          <a:prstGeom prst="rect">
            <a:avLst/>
          </a:prstGeom>
          <a:solidFill>
            <a:srgbClr val="0076A8"/>
          </a:solidFill>
          <a:ln w="3175" algn="ctr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>
              <a:spcBef>
                <a:spcPts val="300"/>
              </a:spcBef>
              <a:spcAft>
                <a:spcPts val="0"/>
              </a:spcAft>
            </a:pPr>
            <a:r>
              <a:rPr kumimoji="1" lang="ja-JP" altLang="en-US" sz="2000" b="1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記入例・留意事項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8BDA51EE-4BB3-590E-D345-A0865CF2BE56}"/>
              </a:ext>
            </a:extLst>
          </p:cNvPr>
          <p:cNvSpPr/>
          <p:nvPr/>
        </p:nvSpPr>
        <p:spPr bwMode="gray">
          <a:xfrm>
            <a:off x="6197132" y="3392241"/>
            <a:ext cx="3438365" cy="15882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algn="ctr">
            <a:solidFill>
              <a:schemeClr val="accent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R="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tabLst/>
            </a:pP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以下の内容を踏まえて記載すること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補助事業の具体的な内容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 dirty="0">
                <a:solidFill>
                  <a:prstClr val="black"/>
                </a:solidFill>
                <a:latin typeface="+mj-ea"/>
                <a:ea typeface="+mj-ea"/>
                <a:cs typeface="+mn-cs"/>
              </a:rPr>
              <a:t>補助事業を効果的・効率的に進めるポイント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  <a:p>
            <a:pPr marL="171450" marR="0" indent="-171450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Ø"/>
              <a:tabLst/>
            </a:pPr>
            <a:r>
              <a:rPr kumimoji="1" lang="ja-JP" altLang="en-US" sz="1050" b="1">
                <a:solidFill>
                  <a:srgbClr val="C00000"/>
                </a:solidFill>
                <a:latin typeface="+mj-ea"/>
                <a:ea typeface="+mj-ea"/>
                <a:cs typeface="+mn-cs"/>
              </a:rPr>
              <a:t>なぜ</a:t>
            </a:r>
            <a:r>
              <a:rPr kumimoji="1" lang="ja-JP" altLang="en-US" sz="1050" b="1" dirty="0">
                <a:solidFill>
                  <a:srgbClr val="C00000"/>
                </a:solidFill>
                <a:latin typeface="+mj-ea"/>
                <a:ea typeface="+mj-ea"/>
                <a:cs typeface="+mn-cs"/>
              </a:rPr>
              <a:t>課題解決のために、その打ち手が有効であると考えたのか、その理由（複数の取組を検討した場合は、今回実施する取組を選択した理由）</a:t>
            </a:r>
            <a:endParaRPr kumimoji="1" lang="en-US" altLang="ja-JP" sz="1050" b="1" dirty="0">
              <a:solidFill>
                <a:prstClr val="black"/>
              </a:solidFill>
              <a:latin typeface="+mj-ea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90271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A4_J_202201">
  <a:themeElements>
    <a:clrScheme name="DT-niina">
      <a:dk1>
        <a:srgbClr val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3E4D60"/>
      </a:accent3>
      <a:accent4>
        <a:srgbClr val="012169"/>
      </a:accent4>
      <a:accent5>
        <a:srgbClr val="336699"/>
      </a:accent5>
      <a:accent6>
        <a:srgbClr val="DA6B6B"/>
      </a:accent6>
      <a:hlink>
        <a:srgbClr val="62B5E5"/>
      </a:hlink>
      <a:folHlink>
        <a:srgbClr val="75787B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/>
      <a:bodyPr vert="horz" wrap="square" lIns="0" tIns="0" rIns="0" bIns="0" rtlCol="0" anchor="ctr">
        <a:noAutofit/>
      </a:bodyPr>
      <a:lstStyle>
        <a:defPPr algn="l"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+mj-ea"/>
            <a:ea typeface="+mj-ea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ptx" id="{407FAAAF-3AD3-4981-B736-54FC7A92EC85}" vid="{AD524010-D294-40B7-8934-97601B39A32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9F05E10C4A60A44996A845E1755B5BC" ma:contentTypeVersion="12" ma:contentTypeDescription="新しいドキュメントを作成します。" ma:contentTypeScope="" ma:versionID="8c93d765f5e2dd7ba24c531504450686">
  <xsd:schema xmlns:xsd="http://www.w3.org/2001/XMLSchema" xmlns:xs="http://www.w3.org/2001/XMLSchema" xmlns:p="http://schemas.microsoft.com/office/2006/metadata/properties" xmlns:ns2="696c315d-fd52-4ee6-a281-cf8a4c3da848" xmlns:ns3="7ba5315f-df62-43e7-9278-e63b66b73b81" targetNamespace="http://schemas.microsoft.com/office/2006/metadata/properties" ma:root="true" ma:fieldsID="4fafc08c146faf15991162774229ec08" ns2:_="" ns3:_="">
    <xsd:import namespace="696c315d-fd52-4ee6-a281-cf8a4c3da848"/>
    <xsd:import namespace="7ba5315f-df62-43e7-9278-e63b66b73b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6c315d-fd52-4ee6-a281-cf8a4c3da8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40495dbf-c790-4553-8539-553daef387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5315f-df62-43e7-9278-e63b66b73b8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d6fc190-4166-412a-bb23-51ba56d45b33}" ma:internalName="TaxCatchAll" ma:showField="CatchAllData" ma:web="7ba5315f-df62-43e7-9278-e63b66b73b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96c315d-fd52-4ee6-a281-cf8a4c3da848">
      <Terms xmlns="http://schemas.microsoft.com/office/infopath/2007/PartnerControls"/>
    </lcf76f155ced4ddcb4097134ff3c332f>
    <TaxCatchAll xmlns="7ba5315f-df62-43e7-9278-e63b66b73b81" xsi:nil="true"/>
  </documentManagement>
</p:properties>
</file>

<file path=customXml/itemProps1.xml><?xml version="1.0" encoding="utf-8"?>
<ds:datastoreItem xmlns:ds="http://schemas.openxmlformats.org/officeDocument/2006/customXml" ds:itemID="{D4073B00-F86D-4529-A838-7BAB3C4BFB70}"/>
</file>

<file path=customXml/itemProps2.xml><?xml version="1.0" encoding="utf-8"?>
<ds:datastoreItem xmlns:ds="http://schemas.openxmlformats.org/officeDocument/2006/customXml" ds:itemID="{133E1900-1D36-40A2-951C-4BED6B635892}"/>
</file>

<file path=customXml/itemProps3.xml><?xml version="1.0" encoding="utf-8"?>
<ds:datastoreItem xmlns:ds="http://schemas.openxmlformats.org/officeDocument/2006/customXml" ds:itemID="{72360E86-F6FE-46CF-9F80-534FD267302C}"/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</Template>
  <TotalTime>0</TotalTime>
  <Words>843</Words>
  <Application>Microsoft Office PowerPoint</Application>
  <PresentationFormat>A4 210 x 297 mm</PresentationFormat>
  <Paragraphs>114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Yu Gothic UI</vt:lpstr>
      <vt:lpstr>Arial</vt:lpstr>
      <vt:lpstr>Calibri</vt:lpstr>
      <vt:lpstr>Calibri Light</vt:lpstr>
      <vt:lpstr>Verdana</vt:lpstr>
      <vt:lpstr>Wingdings</vt:lpstr>
      <vt:lpstr>DT Template_A4_J_202201</vt:lpstr>
      <vt:lpstr>think-cell スライド</vt:lpstr>
      <vt:lpstr>PowerPoint プレゼンテーション</vt:lpstr>
      <vt:lpstr>PowerPoint プレゼンテーション</vt:lpstr>
    </vt:vector>
  </TitlesOfParts>
  <Manager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:description/>
  <cp:lastModifiedBy/>
  <cp:revision>1</cp:revision>
  <dcterms:created xsi:type="dcterms:W3CDTF">2025-02-13T11:32:04Z</dcterms:created>
  <dcterms:modified xsi:type="dcterms:W3CDTF">2025-02-13T11:32:12Z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2025-02-13T11:32:12Z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26a21242-d986-4209-b35c-1b03b14aa1db</vt:lpwstr>
  </property>
  <property fmtid="{D5CDD505-2E9C-101B-9397-08002B2CF9AE}" pid="8" name="MSIP_Label_ea60d57e-af5b-4752-ac57-3e4f28ca11dc_ContentBits">
    <vt:lpwstr>0</vt:lpwstr>
  </property>
  <property fmtid="{D5CDD505-2E9C-101B-9397-08002B2CF9AE}" pid="9" name="MSIP_Label_ef683064-e914-40cc-b246-2b5927a3a354_Enabled">
    <vt:lpwstr>true</vt:lpwstr>
  </property>
  <property fmtid="{D5CDD505-2E9C-101B-9397-08002B2CF9AE}" pid="10" name="MSIP_Label_ef683064-e914-40cc-b246-2b5927a3a354_ActionId">
    <vt:lpwstr>a6179332-5dbc-4baf-a41f-e651d00c395f</vt:lpwstr>
  </property>
  <property fmtid="{D5CDD505-2E9C-101B-9397-08002B2CF9AE}" pid="11" name="MediaServiceImageTags">
    <vt:lpwstr/>
  </property>
  <property fmtid="{D5CDD505-2E9C-101B-9397-08002B2CF9AE}" pid="12" name="ContentTypeId">
    <vt:lpwstr>0x01010049F05E10C4A60A44996A845E1755B5BC</vt:lpwstr>
  </property>
  <property fmtid="{D5CDD505-2E9C-101B-9397-08002B2CF9AE}" pid="13" name="MSIP_Label_ef683064-e914-40cc-b246-2b5927a3a354_SetDate">
    <vt:lpwstr>2025-02-05T05:14:20Z</vt:lpwstr>
  </property>
  <property fmtid="{D5CDD505-2E9C-101B-9397-08002B2CF9AE}" pid="14" name="MSIP_Label_ef683064-e914-40cc-b246-2b5927a3a354_SiteId">
    <vt:lpwstr>a629ef32-67ba-47a6-8eb3-ec43935644fc</vt:lpwstr>
  </property>
  <property fmtid="{D5CDD505-2E9C-101B-9397-08002B2CF9AE}" pid="15" name="MSIP_Label_ef683064-e914-40cc-b246-2b5927a3a354_Method">
    <vt:lpwstr>Privileged</vt:lpwstr>
  </property>
  <property fmtid="{D5CDD505-2E9C-101B-9397-08002B2CF9AE}" pid="16" name="MSIP_Label_ef683064-e914-40cc-b246-2b5927a3a354_ContentBits">
    <vt:lpwstr>0</vt:lpwstr>
  </property>
  <property fmtid="{D5CDD505-2E9C-101B-9397-08002B2CF9AE}" pid="17" name="MSIP_Label_ef683064-e914-40cc-b246-2b5927a3a354_Name">
    <vt:lpwstr>ef683064-e914-40cc-b246-2b5927a3a354</vt:lpwstr>
  </property>
</Properties>
</file>