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1"/>
  </p:sldMasterIdLst>
  <p:notesMasterIdLst>
    <p:notesMasterId r:id="rId4"/>
  </p:notesMasterIdLst>
  <p:sldIdLst>
    <p:sldId id="486" r:id="rId2"/>
    <p:sldId id="488" r:id="rId3"/>
  </p:sldIdLst>
  <p:sldSz cx="9906000" cy="6858000" type="A4"/>
  <p:notesSz cx="6807200" cy="9939338"/>
  <p:custDataLst>
    <p:tags r:id="rId5"/>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3" orient="horz" pos="2092" userDrawn="1">
          <p15:clr>
            <a:srgbClr val="A4A3A4"/>
          </p15:clr>
        </p15:guide>
        <p15:guide id="4"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D9D9D9"/>
    <a:srgbClr val="EEF6D6"/>
    <a:srgbClr val="90CA28"/>
    <a:srgbClr val="B3D955"/>
    <a:srgbClr val="C1E072"/>
    <a:srgbClr val="CAE587"/>
    <a:srgbClr val="E5F2C4"/>
    <a:srgbClr val="FBFDF6"/>
    <a:srgbClr val="DA6B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66DA6D-ED2D-4BB4-896C-9FDF784012B2}" v="1" dt="2025-02-12T13:19:54.866"/>
    <p1510:client id="{BF7CDC88-79D1-4A3F-BF71-2ACFE185C602}" v="20" dt="2025-02-13T08:04:21.620"/>
    <p1510:client id="{DB368D76-1DDB-4833-B117-3BCE9B91DEE3}" v="4" dt="2025-02-13T11:26:09.697"/>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998" y="108"/>
      </p:cViewPr>
      <p:guideLst>
        <p:guide orient="horz" pos="2092"/>
        <p:guide pos="312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2025/2/13</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p>
        </p:txBody>
      </p:sp>
      <p:sp>
        <p:nvSpPr>
          <p:cNvPr id="6" name="テキスト ボックス 5">
            <a:extLst>
              <a:ext uri="{FF2B5EF4-FFF2-40B4-BE49-F238E27FC236}">
                <a16:creationId xmlns:a16="http://schemas.microsoft.com/office/drawing/2014/main" id="{7B9C3DF5-C67D-4DBB-BF27-5DC6E0FF5B0E}"/>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13675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3" name="テキスト ボックス 2">
            <a:extLst>
              <a:ext uri="{FF2B5EF4-FFF2-40B4-BE49-F238E27FC236}">
                <a16:creationId xmlns:a16="http://schemas.microsoft.com/office/drawing/2014/main" id="{7F0480B1-ED1F-4DEE-8C11-A97406C72081}"/>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63326847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cSld name="一般スライド">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8908302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
        <p:nvSpPr>
          <p:cNvPr id="9" name="テキスト ボックス 8">
            <a:extLst>
              <a:ext uri="{FF2B5EF4-FFF2-40B4-BE49-F238E27FC236}">
                <a16:creationId xmlns:a16="http://schemas.microsoft.com/office/drawing/2014/main" id="{EF3FC2AD-BF00-46AC-B946-5F7E49814FA8}"/>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7850324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5"/>
            </p:custDataLst>
            <p:extLst>
              <p:ext uri="{D42A27DB-BD31-4B8C-83A1-F6EECF244321}">
                <p14:modId xmlns:p14="http://schemas.microsoft.com/office/powerpoint/2010/main" val="14359238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563" imgH="564" progId="TCLayout.ActiveDocument.1">
                  <p:embed/>
                </p:oleObj>
              </mc:Choice>
              <mc:Fallback>
                <p:oleObj name="think-cell スライド" r:id="rId6" imgW="563" imgH="564" progId="TCLayout.ActiveDocument.1">
                  <p:embed/>
                  <p:pic>
                    <p:nvPicPr>
                      <p:cNvPr id="4" name="オブジェクト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6" name="テキスト ボックス 5">
            <a:extLst>
              <a:ext uri="{FF2B5EF4-FFF2-40B4-BE49-F238E27FC236}">
                <a16:creationId xmlns:a16="http://schemas.microsoft.com/office/drawing/2014/main" id="{2ED5BDA0-42C6-DAA2-BCF6-3232FE339B53}"/>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1" r:id="rId1"/>
    <p:sldLayoutId id="2147483934" r:id="rId2"/>
    <p:sldLayoutId id="2147483961" r:id="rId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B579B7C1-5FEE-8D52-3A6D-09E839E46010}"/>
              </a:ext>
            </a:extLst>
          </p:cNvPr>
          <p:cNvCxnSpPr>
            <a:cxnSpLocks/>
          </p:cNvCxnSpPr>
          <p:nvPr/>
        </p:nvCxnSpPr>
        <p:spPr>
          <a:xfrm>
            <a:off x="233018" y="3144471"/>
            <a:ext cx="4540595"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B7E6194D-0E24-9408-1AF7-ED332C3DE8E5}"/>
              </a:ext>
            </a:extLst>
          </p:cNvPr>
          <p:cNvCxnSpPr>
            <a:cxnSpLocks/>
          </p:cNvCxnSpPr>
          <p:nvPr/>
        </p:nvCxnSpPr>
        <p:spPr>
          <a:xfrm>
            <a:off x="233018" y="1248829"/>
            <a:ext cx="9475030"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40B4125F-5161-ABDE-26BF-EA51C75ADD5E}"/>
              </a:ext>
            </a:extLst>
          </p:cNvPr>
          <p:cNvSpPr/>
          <p:nvPr/>
        </p:nvSpPr>
        <p:spPr bwMode="gray">
          <a:xfrm>
            <a:off x="197618" y="147780"/>
            <a:ext cx="9497117" cy="868220"/>
          </a:xfrm>
          <a:prstGeom prst="rect">
            <a:avLst/>
          </a:prstGeom>
          <a:solidFill>
            <a:schemeClr val="accent1">
              <a:lumMod val="20000"/>
              <a:lumOff val="80000"/>
              <a:alpha val="19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j-ea"/>
              <a:ea typeface="+mj-ea"/>
              <a:cs typeface="+mn-cs"/>
            </a:endParaRPr>
          </a:p>
        </p:txBody>
      </p:sp>
      <p:sp>
        <p:nvSpPr>
          <p:cNvPr id="32" name="テキスト ボックス 31">
            <a:extLst>
              <a:ext uri="{FF2B5EF4-FFF2-40B4-BE49-F238E27FC236}">
                <a16:creationId xmlns:a16="http://schemas.microsoft.com/office/drawing/2014/main" id="{B66CD3EB-DA49-7BC2-7570-33A4061BCE9B}"/>
              </a:ext>
            </a:extLst>
          </p:cNvPr>
          <p:cNvSpPr txBox="1"/>
          <p:nvPr/>
        </p:nvSpPr>
        <p:spPr bwMode="gray">
          <a:xfrm>
            <a:off x="523895" y="434336"/>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申請主体： </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｜対象地域：</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県</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市</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エリア</a:t>
            </a:r>
            <a:r>
              <a:rPr kumimoji="1" lang="en-US" altLang="ja-JP" sz="1400" b="1">
                <a:solidFill>
                  <a:schemeClr val="tx1">
                    <a:lumMod val="75000"/>
                    <a:lumOff val="25000"/>
                  </a:schemeClr>
                </a:solidFill>
                <a:latin typeface="+mj-ea"/>
                <a:ea typeface="+mj-ea"/>
              </a:rPr>
              <a:t> </a:t>
            </a:r>
            <a:endParaRPr kumimoji="1" lang="ja-JP" altLang="en-US" sz="1400" b="1">
              <a:solidFill>
                <a:schemeClr val="tx1">
                  <a:lumMod val="75000"/>
                  <a:lumOff val="25000"/>
                </a:schemeClr>
              </a:solidFill>
              <a:latin typeface="+mj-ea"/>
              <a:ea typeface="+mj-ea"/>
            </a:endParaRPr>
          </a:p>
        </p:txBody>
      </p:sp>
      <p:sp>
        <p:nvSpPr>
          <p:cNvPr id="33" name="テキスト ボックス 32">
            <a:extLst>
              <a:ext uri="{FF2B5EF4-FFF2-40B4-BE49-F238E27FC236}">
                <a16:creationId xmlns:a16="http://schemas.microsoft.com/office/drawing/2014/main" id="{06123FBF-8DFC-7536-4D3D-A6E8E7F291B5}"/>
              </a:ext>
            </a:extLst>
          </p:cNvPr>
          <p:cNvSpPr txBox="1"/>
          <p:nvPr/>
        </p:nvSpPr>
        <p:spPr bwMode="gray">
          <a:xfrm>
            <a:off x="523895" y="665860"/>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事業計画名：</a:t>
            </a:r>
            <a:r>
              <a:rPr kumimoji="1" lang="en-US" altLang="ja-JP" sz="1400" b="1">
                <a:solidFill>
                  <a:schemeClr val="tx1">
                    <a:lumMod val="75000"/>
                    <a:lumOff val="25000"/>
                  </a:schemeClr>
                </a:solidFill>
                <a:latin typeface="+mj-ea"/>
                <a:ea typeface="+mj-ea"/>
              </a:rPr>
              <a:t>XXXXXXXXXXXXXXXXXXXXXXXXXXXXXXXX</a:t>
            </a:r>
            <a:endParaRPr kumimoji="1" lang="ja-JP" altLang="en-US" sz="1400" b="1">
              <a:solidFill>
                <a:schemeClr val="tx1">
                  <a:lumMod val="75000"/>
                  <a:lumOff val="25000"/>
                </a:schemeClr>
              </a:solidFill>
              <a:latin typeface="+mj-ea"/>
              <a:ea typeface="+mj-ea"/>
            </a:endParaRPr>
          </a:p>
        </p:txBody>
      </p:sp>
      <p:sp>
        <p:nvSpPr>
          <p:cNvPr id="34" name="テキスト ボックス 33">
            <a:extLst>
              <a:ext uri="{FF2B5EF4-FFF2-40B4-BE49-F238E27FC236}">
                <a16:creationId xmlns:a16="http://schemas.microsoft.com/office/drawing/2014/main" id="{E45B752A-FB84-8982-3D5F-1B8ECA8B8E65}"/>
              </a:ext>
            </a:extLst>
          </p:cNvPr>
          <p:cNvSpPr txBox="1"/>
          <p:nvPr/>
        </p:nvSpPr>
        <p:spPr bwMode="gray">
          <a:xfrm>
            <a:off x="332516" y="224840"/>
            <a:ext cx="2589926" cy="218900"/>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100" b="1">
                <a:solidFill>
                  <a:schemeClr val="bg1"/>
                </a:solidFill>
                <a:latin typeface="+mj-ea"/>
                <a:ea typeface="+mj-ea"/>
                <a:cs typeface="Arial"/>
              </a:rPr>
              <a:t>【</a:t>
            </a:r>
            <a:r>
              <a:rPr kumimoji="1" lang="ja-JP" altLang="en-US" sz="1100" b="1">
                <a:solidFill>
                  <a:schemeClr val="bg1"/>
                </a:solidFill>
                <a:latin typeface="+mj-ea"/>
                <a:ea typeface="+mj-ea"/>
                <a:cs typeface="Arial"/>
              </a:rPr>
              <a:t>実証・個別型</a:t>
            </a:r>
            <a:r>
              <a:rPr kumimoji="1" lang="en-US" altLang="ja-JP" sz="1100" b="1">
                <a:solidFill>
                  <a:schemeClr val="bg1"/>
                </a:solidFill>
                <a:latin typeface="+mj-ea"/>
                <a:ea typeface="+mj-ea"/>
                <a:cs typeface="Arial"/>
              </a:rPr>
              <a:t>】様式2_</a:t>
            </a:r>
            <a:r>
              <a:rPr kumimoji="1" lang="ja-JP" altLang="en-US" sz="1100" b="1">
                <a:solidFill>
                  <a:schemeClr val="bg1"/>
                </a:solidFill>
                <a:latin typeface="+mj-ea"/>
                <a:ea typeface="+mj-ea"/>
                <a:cs typeface="Arial"/>
              </a:rPr>
              <a:t>事業概要</a:t>
            </a:r>
          </a:p>
        </p:txBody>
      </p:sp>
      <p:sp>
        <p:nvSpPr>
          <p:cNvPr id="3" name="テキスト ボックス 2">
            <a:extLst>
              <a:ext uri="{FF2B5EF4-FFF2-40B4-BE49-F238E27FC236}">
                <a16:creationId xmlns:a16="http://schemas.microsoft.com/office/drawing/2014/main" id="{E9114BA1-E516-DDD8-81B1-AE52261E01A1}"/>
              </a:ext>
            </a:extLst>
          </p:cNvPr>
          <p:cNvSpPr txBox="1"/>
          <p:nvPr/>
        </p:nvSpPr>
        <p:spPr bwMode="gray">
          <a:xfrm>
            <a:off x="133960" y="1354206"/>
            <a:ext cx="1708335" cy="225986"/>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4" name="角丸四角形 11">
            <a:extLst>
              <a:ext uri="{FF2B5EF4-FFF2-40B4-BE49-F238E27FC236}">
                <a16:creationId xmlns:a16="http://schemas.microsoft.com/office/drawing/2014/main" id="{7112CD3D-B788-AF1F-0944-8AEE8A90ACB4}"/>
              </a:ext>
            </a:extLst>
          </p:cNvPr>
          <p:cNvSpPr/>
          <p:nvPr/>
        </p:nvSpPr>
        <p:spPr bwMode="gray">
          <a:xfrm>
            <a:off x="114553" y="1123126"/>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地域概要・動向</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 name="正方形/長方形 5">
            <a:extLst>
              <a:ext uri="{FF2B5EF4-FFF2-40B4-BE49-F238E27FC236}">
                <a16:creationId xmlns:a16="http://schemas.microsoft.com/office/drawing/2014/main" id="{805EB6B9-504F-7A43-F2DE-820DDE329666}"/>
              </a:ext>
            </a:extLst>
          </p:cNvPr>
          <p:cNvSpPr/>
          <p:nvPr/>
        </p:nvSpPr>
        <p:spPr bwMode="gray">
          <a:xfrm>
            <a:off x="216040" y="1630827"/>
            <a:ext cx="2235498" cy="1273228"/>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rPr>
              <a:t>XXXX</a:t>
            </a:r>
          </a:p>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900">
                <a:solidFill>
                  <a:srgbClr val="000000"/>
                </a:solidFill>
                <a:latin typeface="Yu Gothic UI" panose="020B0500000000000000" pitchFamily="50" charset="-128"/>
                <a:ea typeface="Yu Gothic UI" panose="020B0500000000000000" pitchFamily="50" charset="-128"/>
              </a:rPr>
              <a:t>XXXX</a:t>
            </a:r>
            <a:endParaRPr lang="ja-JP" altLang="ja-JP" sz="900" b="0" i="0" u="none" strike="noStrike">
              <a:effectLst/>
              <a:latin typeface="Yu Gothic UI" panose="020B0500000000000000" pitchFamily="50" charset="-128"/>
              <a:ea typeface="Yu Gothic UI" panose="020B0500000000000000" pitchFamily="50" charset="-128"/>
            </a:endParaRPr>
          </a:p>
        </p:txBody>
      </p:sp>
      <p:graphicFrame>
        <p:nvGraphicFramePr>
          <p:cNvPr id="15" name="表 14">
            <a:extLst>
              <a:ext uri="{FF2B5EF4-FFF2-40B4-BE49-F238E27FC236}">
                <a16:creationId xmlns:a16="http://schemas.microsoft.com/office/drawing/2014/main" id="{66248E6A-48A9-95C8-0F93-B2BC372BB8CA}"/>
              </a:ext>
            </a:extLst>
          </p:cNvPr>
          <p:cNvGraphicFramePr>
            <a:graphicFrameLocks noGrp="1"/>
          </p:cNvGraphicFramePr>
          <p:nvPr>
            <p:extLst>
              <p:ext uri="{D42A27DB-BD31-4B8C-83A1-F6EECF244321}">
                <p14:modId xmlns:p14="http://schemas.microsoft.com/office/powerpoint/2010/main" val="3910852950"/>
              </p:ext>
            </p:extLst>
          </p:nvPr>
        </p:nvGraphicFramePr>
        <p:xfrm>
          <a:off x="5423338" y="1636088"/>
          <a:ext cx="4248043" cy="946651"/>
        </p:xfrm>
        <a:graphic>
          <a:graphicData uri="http://schemas.openxmlformats.org/drawingml/2006/table">
            <a:tbl>
              <a:tblPr firstRow="1" bandRow="1">
                <a:tableStyleId>{5C22544A-7EE6-4342-B048-85BDC9FD1C3A}</a:tableStyleId>
              </a:tblPr>
              <a:tblGrid>
                <a:gridCol w="945931">
                  <a:extLst>
                    <a:ext uri="{9D8B030D-6E8A-4147-A177-3AD203B41FA5}">
                      <a16:colId xmlns:a16="http://schemas.microsoft.com/office/drawing/2014/main" val="3559197824"/>
                    </a:ext>
                  </a:extLst>
                </a:gridCol>
                <a:gridCol w="1100704">
                  <a:extLst>
                    <a:ext uri="{9D8B030D-6E8A-4147-A177-3AD203B41FA5}">
                      <a16:colId xmlns:a16="http://schemas.microsoft.com/office/drawing/2014/main" val="2726071596"/>
                    </a:ext>
                  </a:extLst>
                </a:gridCol>
                <a:gridCol w="1100704">
                  <a:extLst>
                    <a:ext uri="{9D8B030D-6E8A-4147-A177-3AD203B41FA5}">
                      <a16:colId xmlns:a16="http://schemas.microsoft.com/office/drawing/2014/main" val="2472737929"/>
                    </a:ext>
                  </a:extLst>
                </a:gridCol>
                <a:gridCol w="1100704">
                  <a:extLst>
                    <a:ext uri="{9D8B030D-6E8A-4147-A177-3AD203B41FA5}">
                      <a16:colId xmlns:a16="http://schemas.microsoft.com/office/drawing/2014/main" val="2345826440"/>
                    </a:ext>
                  </a:extLst>
                </a:gridCol>
              </a:tblGrid>
              <a:tr h="248302">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2019</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2023</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2024</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XX</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XX</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232783">
                <a:tc>
                  <a:txBody>
                    <a:bodyPr/>
                    <a:lstStyle/>
                    <a:p>
                      <a:pPr algn="ctr"/>
                      <a:r>
                        <a:rPr kumimoji="1" lang="ja-JP" altLang="en-US" sz="800" b="1">
                          <a:solidFill>
                            <a:schemeClr val="tx1"/>
                          </a:solidFill>
                          <a:latin typeface="Yu Gothic UI" panose="020B0500000000000000" pitchFamily="50" charset="-128"/>
                          <a:ea typeface="Yu Gothic UI" panose="020B0500000000000000" pitchFamily="50" charset="-128"/>
                        </a:rPr>
                        <a:t>インバウンド（人）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XX</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XX</a:t>
                      </a:r>
                      <a:endParaRPr kumimoji="1" lang="ja-JP" altLang="en-US" sz="8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16" name="正方形/長方形 15">
            <a:extLst>
              <a:ext uri="{FF2B5EF4-FFF2-40B4-BE49-F238E27FC236}">
                <a16:creationId xmlns:a16="http://schemas.microsoft.com/office/drawing/2014/main" id="{0C8AE513-6E4E-32A9-032A-6B0897999B6D}"/>
              </a:ext>
            </a:extLst>
          </p:cNvPr>
          <p:cNvSpPr/>
          <p:nvPr/>
        </p:nvSpPr>
        <p:spPr bwMode="gray">
          <a:xfrm>
            <a:off x="2509550"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17" name="テキスト ボックス 16">
            <a:extLst>
              <a:ext uri="{FF2B5EF4-FFF2-40B4-BE49-F238E27FC236}">
                <a16:creationId xmlns:a16="http://schemas.microsoft.com/office/drawing/2014/main" id="{B300E555-F7EA-FC27-4392-44FC1BB5C67C}"/>
              </a:ext>
            </a:extLst>
          </p:cNvPr>
          <p:cNvSpPr txBox="1"/>
          <p:nvPr/>
        </p:nvSpPr>
        <p:spPr bwMode="gray">
          <a:xfrm>
            <a:off x="2441125" y="2631244"/>
            <a:ext cx="1517355"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31" name="テキスト ボックス 30">
            <a:extLst>
              <a:ext uri="{FF2B5EF4-FFF2-40B4-BE49-F238E27FC236}">
                <a16:creationId xmlns:a16="http://schemas.microsoft.com/office/drawing/2014/main" id="{D15C87F5-4938-C9F7-2773-D3A2FB94F852}"/>
              </a:ext>
            </a:extLst>
          </p:cNvPr>
          <p:cNvSpPr txBox="1"/>
          <p:nvPr/>
        </p:nvSpPr>
        <p:spPr bwMode="gray">
          <a:xfrm>
            <a:off x="5320103" y="1354588"/>
            <a:ext cx="3844126" cy="233622"/>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観光客の動向</a:t>
            </a:r>
          </a:p>
        </p:txBody>
      </p:sp>
      <p:sp>
        <p:nvSpPr>
          <p:cNvPr id="40" name="テキスト ボックス 39">
            <a:extLst>
              <a:ext uri="{FF2B5EF4-FFF2-40B4-BE49-F238E27FC236}">
                <a16:creationId xmlns:a16="http://schemas.microsoft.com/office/drawing/2014/main" id="{9904EE78-6B42-2EA8-0121-0865BF8280C5}"/>
              </a:ext>
            </a:extLst>
          </p:cNvPr>
          <p:cNvSpPr txBox="1"/>
          <p:nvPr/>
        </p:nvSpPr>
        <p:spPr bwMode="gray">
          <a:xfrm>
            <a:off x="98416" y="3271514"/>
            <a:ext cx="2824025" cy="248585"/>
          </a:xfrm>
          <a:prstGeom prst="rect">
            <a:avLst/>
          </a:prstGeom>
          <a:ln w="6350">
            <a:noFill/>
          </a:ln>
        </p:spPr>
        <p:txBody>
          <a:bodyPr wrap="none" lIns="72000" tIns="36000" rIns="72000" bIns="36000" rtlCol="0" anchor="t">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オーバーツーリズムの未然防止・抑制すべき事象</a:t>
            </a:r>
          </a:p>
        </p:txBody>
      </p:sp>
      <p:sp>
        <p:nvSpPr>
          <p:cNvPr id="5" name="四角形: 角を丸くする 4">
            <a:extLst>
              <a:ext uri="{FF2B5EF4-FFF2-40B4-BE49-F238E27FC236}">
                <a16:creationId xmlns:a16="http://schemas.microsoft.com/office/drawing/2014/main" id="{93085C7E-59AC-D3E0-C8CC-8ED0BF1AA1D0}"/>
              </a:ext>
            </a:extLst>
          </p:cNvPr>
          <p:cNvSpPr/>
          <p:nvPr/>
        </p:nvSpPr>
        <p:spPr bwMode="gray">
          <a:xfrm>
            <a:off x="7157257" y="512689"/>
            <a:ext cx="244146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prstClr val="black"/>
                </a:solidFill>
                <a:effectLst/>
                <a:uLnTx/>
                <a:uFillTx/>
                <a:latin typeface="+mj-ea"/>
                <a:ea typeface="+mj-ea"/>
                <a:cs typeface="+mn-cs"/>
              </a:rPr>
              <a:t>補助対象経費 総額：</a:t>
            </a:r>
            <a:r>
              <a:rPr kumimoji="1" lang="en-US" altLang="ja-JP" sz="1050" b="1" i="0" u="none" strike="noStrike" kern="1200" cap="none" spc="0" normalizeH="0" baseline="0" noProof="0">
                <a:ln>
                  <a:noFill/>
                </a:ln>
                <a:solidFill>
                  <a:prstClr val="black"/>
                </a:solidFill>
                <a:effectLst/>
                <a:uLnTx/>
                <a:uFillTx/>
                <a:latin typeface="+mj-ea"/>
                <a:ea typeface="+mj-ea"/>
                <a:cs typeface="+mn-cs"/>
              </a:rPr>
              <a:t>X,000,000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7" name="四角形: 角を丸くする 6">
            <a:extLst>
              <a:ext uri="{FF2B5EF4-FFF2-40B4-BE49-F238E27FC236}">
                <a16:creationId xmlns:a16="http://schemas.microsoft.com/office/drawing/2014/main" id="{EB052204-E0CB-FF86-6D9A-E3EBE3D85B6B}"/>
              </a:ext>
            </a:extLst>
          </p:cNvPr>
          <p:cNvSpPr/>
          <p:nvPr/>
        </p:nvSpPr>
        <p:spPr bwMode="gray">
          <a:xfrm>
            <a:off x="8411153"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対応テーマ</a:t>
            </a:r>
          </a:p>
        </p:txBody>
      </p:sp>
      <p:sp>
        <p:nvSpPr>
          <p:cNvPr id="11" name="四角形: 角を丸くする 10">
            <a:extLst>
              <a:ext uri="{FF2B5EF4-FFF2-40B4-BE49-F238E27FC236}">
                <a16:creationId xmlns:a16="http://schemas.microsoft.com/office/drawing/2014/main" id="{04E2C619-F54E-D230-2B80-2B0F50EF63B9}"/>
              </a:ext>
            </a:extLst>
          </p:cNvPr>
          <p:cNvSpPr/>
          <p:nvPr/>
        </p:nvSpPr>
        <p:spPr bwMode="gray">
          <a:xfrm>
            <a:off x="7159833"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対応テーマ</a:t>
            </a:r>
          </a:p>
        </p:txBody>
      </p:sp>
      <p:sp>
        <p:nvSpPr>
          <p:cNvPr id="12" name="四角形: 角を丸くする 11">
            <a:extLst>
              <a:ext uri="{FF2B5EF4-FFF2-40B4-BE49-F238E27FC236}">
                <a16:creationId xmlns:a16="http://schemas.microsoft.com/office/drawing/2014/main" id="{C6F238C8-F601-FFDA-6DEF-4CFA0BB49A22}"/>
              </a:ext>
            </a:extLst>
          </p:cNvPr>
          <p:cNvSpPr/>
          <p:nvPr/>
        </p:nvSpPr>
        <p:spPr bwMode="gray">
          <a:xfrm>
            <a:off x="7159833" y="755884"/>
            <a:ext cx="244146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a:solidFill>
                  <a:prstClr val="black"/>
                </a:solidFill>
                <a:latin typeface="+mj-ea"/>
                <a:ea typeface="+mj-ea"/>
                <a:cs typeface="+mn-cs"/>
              </a:rPr>
              <a:t>申請補助金</a:t>
            </a:r>
            <a:r>
              <a:rPr kumimoji="1" lang="ja-JP" altLang="en-US" sz="1050" b="1" i="0" u="none" strike="noStrike" kern="1200" cap="none" spc="0" normalizeH="0" baseline="0" noProof="0">
                <a:ln>
                  <a:noFill/>
                </a:ln>
                <a:solidFill>
                  <a:prstClr val="black"/>
                </a:solidFill>
                <a:effectLst/>
                <a:uLnTx/>
                <a:uFillTx/>
                <a:latin typeface="+mj-ea"/>
                <a:ea typeface="+mj-ea"/>
                <a:cs typeface="+mn-cs"/>
              </a:rPr>
              <a:t>額 総額：</a:t>
            </a:r>
            <a:r>
              <a:rPr kumimoji="1" lang="en-US" altLang="ja-JP" sz="1050" b="1" i="0" u="none" strike="noStrike" kern="1200" cap="none" spc="0" normalizeH="0" baseline="0" noProof="0">
                <a:ln>
                  <a:noFill/>
                </a:ln>
                <a:solidFill>
                  <a:prstClr val="black"/>
                </a:solidFill>
                <a:effectLst/>
                <a:uLnTx/>
                <a:uFillTx/>
                <a:latin typeface="+mj-ea"/>
                <a:ea typeface="+mj-ea"/>
                <a:cs typeface="+mn-cs"/>
              </a:rPr>
              <a:t>X,000,000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13" name="正方形/長方形 12">
            <a:extLst>
              <a:ext uri="{FF2B5EF4-FFF2-40B4-BE49-F238E27FC236}">
                <a16:creationId xmlns:a16="http://schemas.microsoft.com/office/drawing/2014/main" id="{D7D899FA-4115-E532-0BB8-9E384AFA7D9B}"/>
              </a:ext>
            </a:extLst>
          </p:cNvPr>
          <p:cNvSpPr/>
          <p:nvPr/>
        </p:nvSpPr>
        <p:spPr bwMode="gray">
          <a:xfrm>
            <a:off x="3878336"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3" name="テキスト ボックス 22">
            <a:extLst>
              <a:ext uri="{FF2B5EF4-FFF2-40B4-BE49-F238E27FC236}">
                <a16:creationId xmlns:a16="http://schemas.microsoft.com/office/drawing/2014/main" id="{AA298ACC-DADD-F33E-AEC5-93548B2A8304}"/>
              </a:ext>
            </a:extLst>
          </p:cNvPr>
          <p:cNvSpPr txBox="1"/>
          <p:nvPr/>
        </p:nvSpPr>
        <p:spPr bwMode="gray">
          <a:xfrm>
            <a:off x="3809911" y="2631244"/>
            <a:ext cx="1517355"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29" name="テキスト ボックス 28">
            <a:extLst>
              <a:ext uri="{FF2B5EF4-FFF2-40B4-BE49-F238E27FC236}">
                <a16:creationId xmlns:a16="http://schemas.microsoft.com/office/drawing/2014/main" id="{5A6C613E-5ABE-BBD5-C683-5BB9F1B4B3B5}"/>
              </a:ext>
            </a:extLst>
          </p:cNvPr>
          <p:cNvSpPr txBox="1"/>
          <p:nvPr/>
        </p:nvSpPr>
        <p:spPr bwMode="gray">
          <a:xfrm>
            <a:off x="5362352" y="2610251"/>
            <a:ext cx="4112387" cy="318924"/>
          </a:xfrm>
          <a:prstGeom prst="rect">
            <a:avLst/>
          </a:prstGeom>
          <a:ln w="6350">
            <a:noFill/>
          </a:ln>
        </p:spPr>
        <p:txBody>
          <a:bodyPr wrap="square" lIns="72000" tIns="36000" rIns="72000" bIns="36000" rtlCol="0">
            <a:spAutoFit/>
          </a:bodyPr>
          <a:lstStyle/>
          <a:p>
            <a:pPr algn="just"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endParaRPr kumimoji="1" lang="en-US" altLang="ja-JP" sz="800" kern="0">
              <a:solidFill>
                <a:prstClr val="black"/>
              </a:solidFill>
              <a:latin typeface="Yu Gothic UI" panose="020B0500000000000000" pitchFamily="50" charset="-128"/>
              <a:ea typeface="Yu Gothic UI" panose="020B0500000000000000" pitchFamily="50" charset="-128"/>
            </a:endParaRPr>
          </a:p>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出展：</a:t>
            </a:r>
            <a:r>
              <a:rPr kumimoji="1" lang="en-US" altLang="ja-JP" sz="800" kern="0">
                <a:solidFill>
                  <a:prstClr val="black"/>
                </a:solidFill>
                <a:latin typeface="Yu Gothic UI" panose="020B0500000000000000" pitchFamily="50" charset="-128"/>
                <a:ea typeface="Yu Gothic UI" panose="020B0500000000000000" pitchFamily="50" charset="-128"/>
              </a:rPr>
              <a:t>XXXXXX</a:t>
            </a:r>
            <a:r>
              <a:rPr kumimoji="1" lang="ja-JP" altLang="en-US" sz="800" kern="0">
                <a:solidFill>
                  <a:prstClr val="black"/>
                </a:solidFill>
                <a:latin typeface="Yu Gothic UI" panose="020B0500000000000000" pitchFamily="50" charset="-128"/>
                <a:ea typeface="Yu Gothic UI" panose="020B0500000000000000" pitchFamily="50" charset="-128"/>
              </a:rPr>
              <a:t>観光協会</a:t>
            </a:r>
            <a:r>
              <a:rPr kumimoji="1" lang="en-US" altLang="ja-JP" sz="800" kern="0">
                <a:solidFill>
                  <a:prstClr val="black"/>
                </a:solidFill>
                <a:latin typeface="Yu Gothic UI" panose="020B0500000000000000" pitchFamily="50" charset="-128"/>
                <a:ea typeface="Yu Gothic UI" panose="020B0500000000000000" pitchFamily="50" charset="-128"/>
              </a:rPr>
              <a:t>HP</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35" name="角丸四角形 11">
            <a:extLst>
              <a:ext uri="{FF2B5EF4-FFF2-40B4-BE49-F238E27FC236}">
                <a16:creationId xmlns:a16="http://schemas.microsoft.com/office/drawing/2014/main" id="{F2B7ECCD-C947-E9E8-B11D-767E70D8ABCB}"/>
              </a:ext>
            </a:extLst>
          </p:cNvPr>
          <p:cNvSpPr/>
          <p:nvPr/>
        </p:nvSpPr>
        <p:spPr bwMode="gray">
          <a:xfrm>
            <a:off x="114553"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現状の分析</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38" name="直線コネクタ 37">
            <a:extLst>
              <a:ext uri="{FF2B5EF4-FFF2-40B4-BE49-F238E27FC236}">
                <a16:creationId xmlns:a16="http://schemas.microsoft.com/office/drawing/2014/main" id="{7984BDDD-C922-E2DF-B56D-7D825B0F8674}"/>
              </a:ext>
            </a:extLst>
          </p:cNvPr>
          <p:cNvCxnSpPr>
            <a:cxnSpLocks/>
          </p:cNvCxnSpPr>
          <p:nvPr/>
        </p:nvCxnSpPr>
        <p:spPr>
          <a:xfrm>
            <a:off x="5955490" y="3144471"/>
            <a:ext cx="3752558"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44" name="角丸四角形 11">
            <a:extLst>
              <a:ext uri="{FF2B5EF4-FFF2-40B4-BE49-F238E27FC236}">
                <a16:creationId xmlns:a16="http://schemas.microsoft.com/office/drawing/2014/main" id="{06DDE3DD-266C-C88B-FE73-4459097CD349}"/>
              </a:ext>
            </a:extLst>
          </p:cNvPr>
          <p:cNvSpPr/>
          <p:nvPr/>
        </p:nvSpPr>
        <p:spPr bwMode="gray">
          <a:xfrm>
            <a:off x="5032942"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事業概要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graphicFrame>
        <p:nvGraphicFramePr>
          <p:cNvPr id="53" name="表 52">
            <a:extLst>
              <a:ext uri="{FF2B5EF4-FFF2-40B4-BE49-F238E27FC236}">
                <a16:creationId xmlns:a16="http://schemas.microsoft.com/office/drawing/2014/main" id="{041A2BEC-5572-6AA9-CDBA-E9CC31342194}"/>
              </a:ext>
            </a:extLst>
          </p:cNvPr>
          <p:cNvGraphicFramePr>
            <a:graphicFrameLocks noGrp="1"/>
          </p:cNvGraphicFramePr>
          <p:nvPr>
            <p:extLst>
              <p:ext uri="{D42A27DB-BD31-4B8C-83A1-F6EECF244321}">
                <p14:modId xmlns:p14="http://schemas.microsoft.com/office/powerpoint/2010/main" val="1630563177"/>
              </p:ext>
            </p:extLst>
          </p:nvPr>
        </p:nvGraphicFramePr>
        <p:xfrm>
          <a:off x="190524" y="3501163"/>
          <a:ext cx="4583090" cy="1080480"/>
        </p:xfrm>
        <a:graphic>
          <a:graphicData uri="http://schemas.openxmlformats.org/drawingml/2006/table">
            <a:tbl>
              <a:tblPr firstRow="1" bandRow="1">
                <a:tableStyleId>{5C22544A-7EE6-4342-B048-85BDC9FD1C3A}</a:tableStyleId>
              </a:tblPr>
              <a:tblGrid>
                <a:gridCol w="879141">
                  <a:extLst>
                    <a:ext uri="{9D8B030D-6E8A-4147-A177-3AD203B41FA5}">
                      <a16:colId xmlns:a16="http://schemas.microsoft.com/office/drawing/2014/main" val="3559197824"/>
                    </a:ext>
                  </a:extLst>
                </a:gridCol>
                <a:gridCol w="2808652">
                  <a:extLst>
                    <a:ext uri="{9D8B030D-6E8A-4147-A177-3AD203B41FA5}">
                      <a16:colId xmlns:a16="http://schemas.microsoft.com/office/drawing/2014/main" val="2726071596"/>
                    </a:ext>
                  </a:extLst>
                </a:gridCol>
                <a:gridCol w="895297">
                  <a:extLst>
                    <a:ext uri="{9D8B030D-6E8A-4147-A177-3AD203B41FA5}">
                      <a16:colId xmlns:a16="http://schemas.microsoft.com/office/drawing/2014/main" val="2393010626"/>
                    </a:ext>
                  </a:extLst>
                </a:gridCol>
              </a:tblGrid>
              <a:tr h="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0">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dirty="0">
                          <a:solidFill>
                            <a:schemeClr val="tx1"/>
                          </a:solidFill>
                          <a:latin typeface="Yu Gothic UI" panose="020B0500000000000000" pitchFamily="50" charset="-128"/>
                          <a:ea typeface="Yu Gothic UI" panose="020B0500000000000000" pitchFamily="50" charset="-128"/>
                        </a:rPr>
                        <a:t>XX</a:t>
                      </a:r>
                      <a:endParaRPr kumimoji="1" lang="ja-JP" altLang="en-US" sz="900" dirty="0">
                        <a:solidFill>
                          <a:schemeClr val="tx1"/>
                        </a:solidFill>
                        <a:latin typeface="Yu Gothic UI" panose="020B0500000000000000" pitchFamily="50" charset="-128"/>
                        <a:ea typeface="Yu Gothic UI" panose="020B0500000000000000" pitchFamily="50" charset="-128"/>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54" name="正方形/長方形 53">
            <a:extLst>
              <a:ext uri="{FF2B5EF4-FFF2-40B4-BE49-F238E27FC236}">
                <a16:creationId xmlns:a16="http://schemas.microsoft.com/office/drawing/2014/main" id="{0C4E0726-0619-D7D1-9A6B-39A7C2B603B8}"/>
              </a:ext>
            </a:extLst>
          </p:cNvPr>
          <p:cNvSpPr/>
          <p:nvPr/>
        </p:nvSpPr>
        <p:spPr bwMode="gray">
          <a:xfrm>
            <a:off x="188914" y="5716635"/>
            <a:ext cx="4584700" cy="868416"/>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endParaRPr kumimoji="1" lang="ja-JP" altLang="ja-JP" sz="1000">
              <a:latin typeface="Yu Gothic UI" panose="020B0500000000000000" pitchFamily="50" charset="-128"/>
              <a:ea typeface="Yu Gothic UI" panose="020B0500000000000000" pitchFamily="50" charset="-128"/>
            </a:endParaRPr>
          </a:p>
        </p:txBody>
      </p:sp>
      <p:sp>
        <p:nvSpPr>
          <p:cNvPr id="55" name="テキスト ボックス 54">
            <a:extLst>
              <a:ext uri="{FF2B5EF4-FFF2-40B4-BE49-F238E27FC236}">
                <a16:creationId xmlns:a16="http://schemas.microsoft.com/office/drawing/2014/main" id="{86F831EB-5AD6-0172-CB52-8446F5372294}"/>
              </a:ext>
            </a:extLst>
          </p:cNvPr>
          <p:cNvSpPr txBox="1"/>
          <p:nvPr/>
        </p:nvSpPr>
        <p:spPr bwMode="gray">
          <a:xfrm>
            <a:off x="76350" y="5487934"/>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latin typeface="Yu Gothic UI" panose="020B0500000000000000" pitchFamily="50" charset="-128"/>
                <a:ea typeface="Yu Gothic UI" panose="020B0500000000000000" pitchFamily="50" charset="-128"/>
              </a:rPr>
              <a:t>■ 過年度の取組概要</a:t>
            </a:r>
          </a:p>
        </p:txBody>
      </p:sp>
      <p:sp>
        <p:nvSpPr>
          <p:cNvPr id="56" name="正方形/長方形 55">
            <a:extLst>
              <a:ext uri="{FF2B5EF4-FFF2-40B4-BE49-F238E27FC236}">
                <a16:creationId xmlns:a16="http://schemas.microsoft.com/office/drawing/2014/main" id="{C527C158-DCF3-F9A3-FCB1-9984F4F387D7}"/>
              </a:ext>
            </a:extLst>
          </p:cNvPr>
          <p:cNvSpPr/>
          <p:nvPr/>
        </p:nvSpPr>
        <p:spPr bwMode="gray">
          <a:xfrm>
            <a:off x="2305545" y="4622695"/>
            <a:ext cx="1206131" cy="782361"/>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7" name="正方形/長方形 56">
            <a:extLst>
              <a:ext uri="{FF2B5EF4-FFF2-40B4-BE49-F238E27FC236}">
                <a16:creationId xmlns:a16="http://schemas.microsoft.com/office/drawing/2014/main" id="{662BA6BE-AD75-5BD8-CFF8-24DC5C1D22FB}"/>
              </a:ext>
            </a:extLst>
          </p:cNvPr>
          <p:cNvSpPr/>
          <p:nvPr/>
        </p:nvSpPr>
        <p:spPr bwMode="gray">
          <a:xfrm>
            <a:off x="3561317" y="4622695"/>
            <a:ext cx="1206131" cy="782361"/>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8" name="テキスト ボックス 57">
            <a:extLst>
              <a:ext uri="{FF2B5EF4-FFF2-40B4-BE49-F238E27FC236}">
                <a16:creationId xmlns:a16="http://schemas.microsoft.com/office/drawing/2014/main" id="{8BB9942C-49EF-8187-A449-B8909B96810D}"/>
              </a:ext>
            </a:extLst>
          </p:cNvPr>
          <p:cNvSpPr txBox="1"/>
          <p:nvPr/>
        </p:nvSpPr>
        <p:spPr bwMode="gray">
          <a:xfrm>
            <a:off x="322107" y="5118692"/>
            <a:ext cx="2003937" cy="318924"/>
          </a:xfrm>
          <a:prstGeom prst="rect">
            <a:avLst/>
          </a:prstGeom>
          <a:ln w="6350">
            <a:noFill/>
          </a:ln>
        </p:spPr>
        <p:txBody>
          <a:bodyPr wrap="square" lIns="72000" tIns="36000" rIns="72000" bIns="36000" rtlCol="0" anchor="b">
            <a:spAutoFit/>
          </a:bodyPr>
          <a:lstStyle/>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写真右：写真の説明</a:t>
            </a:r>
            <a:r>
              <a:rPr kumimoji="1" lang="en-US" altLang="ja-JP" sz="800" kern="0">
                <a:latin typeface="Yu Gothic UI" panose="020B0500000000000000" pitchFamily="50" charset="-128"/>
                <a:ea typeface="Yu Gothic UI" panose="020B0500000000000000" pitchFamily="50" charset="-128"/>
              </a:rPr>
              <a:t>XXXXXXX</a:t>
            </a:r>
            <a:endParaRPr kumimoji="1" lang="ja-JP" altLang="en-US" sz="800" kern="0">
              <a:latin typeface="Yu Gothic UI" panose="020B0500000000000000" pitchFamily="50" charset="-128"/>
              <a:ea typeface="Yu Gothic UI" panose="020B0500000000000000" pitchFamily="50" charset="-128"/>
            </a:endParaRPr>
          </a:p>
        </p:txBody>
      </p:sp>
      <p:sp>
        <p:nvSpPr>
          <p:cNvPr id="61" name="正方形/長方形 60">
            <a:extLst>
              <a:ext uri="{FF2B5EF4-FFF2-40B4-BE49-F238E27FC236}">
                <a16:creationId xmlns:a16="http://schemas.microsoft.com/office/drawing/2014/main" id="{FCA4B730-F252-BE9D-1E70-CB897DC3B16F}"/>
              </a:ext>
            </a:extLst>
          </p:cNvPr>
          <p:cNvSpPr/>
          <p:nvPr/>
        </p:nvSpPr>
        <p:spPr bwMode="gray">
          <a:xfrm>
            <a:off x="5132885" y="3271421"/>
            <a:ext cx="4538496" cy="3309360"/>
          </a:xfrm>
          <a:prstGeom prst="rect">
            <a:avLst/>
          </a:prstGeom>
          <a:solidFill>
            <a:schemeClr val="bg1">
              <a:lumMod val="95000"/>
            </a:schemeClr>
          </a:solid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fontAlgn="ctr">
              <a:spcBef>
                <a:spcPts val="300"/>
              </a:spcBef>
              <a:spcAft>
                <a:spcPts val="0"/>
              </a:spcAft>
            </a:pPr>
            <a:endParaRPr kumimoji="1" lang="en-US" altLang="ja-JP" sz="1000" b="1">
              <a:solidFill>
                <a:srgbClr val="FF0000"/>
              </a:solidFill>
              <a:latin typeface="Yu Gothic UI" panose="020B0500000000000000" pitchFamily="50" charset="-128"/>
              <a:ea typeface="Yu Gothic UI" panose="020B0500000000000000" pitchFamily="50" charset="-128"/>
            </a:endParaRPr>
          </a:p>
        </p:txBody>
      </p:sp>
      <p:sp>
        <p:nvSpPr>
          <p:cNvPr id="68" name="正方形/長方形 67">
            <a:extLst>
              <a:ext uri="{FF2B5EF4-FFF2-40B4-BE49-F238E27FC236}">
                <a16:creationId xmlns:a16="http://schemas.microsoft.com/office/drawing/2014/main" id="{36D6EF64-43B3-C696-0EF7-4CE390EFD5AB}"/>
              </a:ext>
            </a:extLst>
          </p:cNvPr>
          <p:cNvSpPr/>
          <p:nvPr/>
        </p:nvSpPr>
        <p:spPr bwMode="gray">
          <a:xfrm>
            <a:off x="8005025" y="5096971"/>
            <a:ext cx="1605360" cy="118697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事業イメージを示す</a:t>
            </a:r>
            <a:br>
              <a:rPr kumimoji="1" lang="en-US" altLang="ja-JP" sz="10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写真などを張り付け</a:t>
            </a:r>
          </a:p>
        </p:txBody>
      </p:sp>
      <p:sp>
        <p:nvSpPr>
          <p:cNvPr id="71" name="テキスト ボックス 70">
            <a:extLst>
              <a:ext uri="{FF2B5EF4-FFF2-40B4-BE49-F238E27FC236}">
                <a16:creationId xmlns:a16="http://schemas.microsoft.com/office/drawing/2014/main" id="{2752D1C4-CFC9-7DAD-80D9-407C83AA542F}"/>
              </a:ext>
            </a:extLst>
          </p:cNvPr>
          <p:cNvSpPr txBox="1"/>
          <p:nvPr/>
        </p:nvSpPr>
        <p:spPr bwMode="gray">
          <a:xfrm>
            <a:off x="7944029" y="6298023"/>
            <a:ext cx="1379414"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84" name="正方形/長方形 83">
            <a:extLst>
              <a:ext uri="{FF2B5EF4-FFF2-40B4-BE49-F238E27FC236}">
                <a16:creationId xmlns:a16="http://schemas.microsoft.com/office/drawing/2014/main" id="{CD8DC887-A22B-DCA8-D346-81D8867E11F4}"/>
              </a:ext>
            </a:extLst>
          </p:cNvPr>
          <p:cNvSpPr/>
          <p:nvPr/>
        </p:nvSpPr>
        <p:spPr bwMode="gray">
          <a:xfrm>
            <a:off x="5178030" y="3501418"/>
            <a:ext cx="4455628" cy="464380"/>
          </a:xfrm>
          <a:prstGeom prst="rect">
            <a:avLst/>
          </a:prstGeom>
          <a:solidFill>
            <a:schemeClr val="bg1"/>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rtl="0" eaLnBrk="1" fontAlgn="ctr" latinLnBrk="0" hangingPunct="1">
              <a:spcBef>
                <a:spcPts val="300"/>
              </a:spcBef>
              <a:spcAft>
                <a:spcPts val="0"/>
              </a:spcAft>
            </a:pPr>
            <a: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t>XXXXXXXXXXXXXXXXXXXXXXXXXXXXXXXXXXXXXXXXXXXXXXXXXX</a:t>
            </a:r>
            <a:b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br>
            <a: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t>XXXXXXXXXXXX</a:t>
            </a:r>
            <a:endParaRPr lang="ja-JP" altLang="ja-JP" sz="1050" b="1" i="0" u="none" strike="noStrike">
              <a:effectLst/>
              <a:latin typeface="Yu Gothic UI" panose="020B0500000000000000" pitchFamily="50" charset="-128"/>
              <a:ea typeface="Yu Gothic UI" panose="020B0500000000000000" pitchFamily="50" charset="-128"/>
            </a:endParaRPr>
          </a:p>
        </p:txBody>
      </p:sp>
      <p:graphicFrame>
        <p:nvGraphicFramePr>
          <p:cNvPr id="48" name="表 47">
            <a:extLst>
              <a:ext uri="{FF2B5EF4-FFF2-40B4-BE49-F238E27FC236}">
                <a16:creationId xmlns:a16="http://schemas.microsoft.com/office/drawing/2014/main" id="{B7716650-3D66-602B-8BB8-A71B5CCB4ED7}"/>
              </a:ext>
            </a:extLst>
          </p:cNvPr>
          <p:cNvGraphicFramePr>
            <a:graphicFrameLocks noGrp="1"/>
          </p:cNvGraphicFramePr>
          <p:nvPr>
            <p:extLst>
              <p:ext uri="{D42A27DB-BD31-4B8C-83A1-F6EECF244321}">
                <p14:modId xmlns:p14="http://schemas.microsoft.com/office/powerpoint/2010/main" val="830457767"/>
              </p:ext>
            </p:extLst>
          </p:nvPr>
        </p:nvGraphicFramePr>
        <p:xfrm>
          <a:off x="5178030" y="4218842"/>
          <a:ext cx="4455628" cy="738073"/>
        </p:xfrm>
        <a:graphic>
          <a:graphicData uri="http://schemas.openxmlformats.org/drawingml/2006/table">
            <a:tbl>
              <a:tblPr firstRow="1" bandRow="1">
                <a:tableStyleId>{5C22544A-7EE6-4342-B048-85BDC9FD1C3A}</a:tableStyleId>
              </a:tblPr>
              <a:tblGrid>
                <a:gridCol w="2131753">
                  <a:extLst>
                    <a:ext uri="{9D8B030D-6E8A-4147-A177-3AD203B41FA5}">
                      <a16:colId xmlns:a16="http://schemas.microsoft.com/office/drawing/2014/main" val="799764245"/>
                    </a:ext>
                  </a:extLst>
                </a:gridCol>
                <a:gridCol w="1211944">
                  <a:extLst>
                    <a:ext uri="{9D8B030D-6E8A-4147-A177-3AD203B41FA5}">
                      <a16:colId xmlns:a16="http://schemas.microsoft.com/office/drawing/2014/main" val="11572482"/>
                    </a:ext>
                  </a:extLst>
                </a:gridCol>
                <a:gridCol w="1111931">
                  <a:extLst>
                    <a:ext uri="{9D8B030D-6E8A-4147-A177-3AD203B41FA5}">
                      <a16:colId xmlns:a16="http://schemas.microsoft.com/office/drawing/2014/main" val="1419687965"/>
                    </a:ext>
                  </a:extLst>
                </a:gridCol>
              </a:tblGrid>
              <a:tr h="235555">
                <a:tc>
                  <a:txBody>
                    <a:bodyPr/>
                    <a:lstStyle/>
                    <a:p>
                      <a:pPr algn="ctr"/>
                      <a:r>
                        <a:rPr kumimoji="1" lang="ja-JP" altLang="en-US" sz="90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251259">
                <a:tc>
                  <a:txBody>
                    <a:bodyPr/>
                    <a:lstStyle/>
                    <a:p>
                      <a:pPr algn="ctr"/>
                      <a:r>
                        <a:rPr kumimoji="1" lang="en-US" altLang="ja-JP" sz="1000" b="1">
                          <a:latin typeface="+mj-ea"/>
                          <a:ea typeface="+mj-ea"/>
                        </a:rPr>
                        <a:t>XX</a:t>
                      </a:r>
                      <a:endParaRPr kumimoji="1" lang="ja-JP" altLang="en-US" sz="1000" b="1">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j-ea"/>
                          <a:ea typeface="+mj-ea"/>
                        </a:rPr>
                        <a:t>XX</a:t>
                      </a:r>
                      <a:r>
                        <a:rPr kumimoji="1" lang="ja-JP" altLang="en-US" sz="1000">
                          <a:latin typeface="+mj-ea"/>
                          <a:ea typeface="+mj-ea"/>
                        </a:rPr>
                        <a:t>（</a:t>
                      </a:r>
                      <a:r>
                        <a:rPr kumimoji="1" lang="en-US" altLang="ja-JP" sz="1000">
                          <a:latin typeface="+mj-ea"/>
                          <a:ea typeface="+mj-ea"/>
                        </a:rPr>
                        <a:t>20XX</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a:latin typeface="+mj-ea"/>
                          <a:ea typeface="+mj-ea"/>
                        </a:rPr>
                        <a:t>XX</a:t>
                      </a:r>
                      <a:r>
                        <a:rPr kumimoji="1" lang="ja-JP" altLang="en-US" sz="1000">
                          <a:latin typeface="+mj-ea"/>
                          <a:ea typeface="+mj-ea"/>
                        </a:rPr>
                        <a:t>（</a:t>
                      </a:r>
                      <a:r>
                        <a:rPr kumimoji="1" lang="en-US" altLang="ja-JP" sz="1000">
                          <a:latin typeface="+mj-ea"/>
                          <a:ea typeface="+mj-ea"/>
                        </a:rPr>
                        <a:t>20XX</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r h="251259">
                <a:tc gridSpan="3">
                  <a:txBody>
                    <a:bodyPr/>
                    <a:lstStyle/>
                    <a:p>
                      <a:pPr algn="l"/>
                      <a:r>
                        <a:rPr kumimoji="1" lang="ja-JP" altLang="en-US" sz="900" b="0" dirty="0">
                          <a:latin typeface="+mj-ea"/>
                          <a:ea typeface="+mj-ea"/>
                        </a:rPr>
                        <a:t>効果測定手法：</a:t>
                      </a:r>
                      <a:r>
                        <a:rPr kumimoji="1" lang="en-US" altLang="ja-JP" sz="900" b="0" dirty="0">
                          <a:latin typeface="+mj-ea"/>
                          <a:ea typeface="+mj-ea"/>
                        </a:rPr>
                        <a:t>XXX</a:t>
                      </a:r>
                      <a:endParaRPr kumimoji="1" lang="ja-JP" altLang="en-US" sz="1000" b="0"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14382832"/>
                  </a:ext>
                </a:extLst>
              </a:tr>
            </a:tbl>
          </a:graphicData>
        </a:graphic>
      </p:graphicFrame>
      <p:sp>
        <p:nvSpPr>
          <p:cNvPr id="49" name="正方形/長方形 48">
            <a:extLst>
              <a:ext uri="{FF2B5EF4-FFF2-40B4-BE49-F238E27FC236}">
                <a16:creationId xmlns:a16="http://schemas.microsoft.com/office/drawing/2014/main" id="{D0CE12BA-EAE7-B828-A637-702991EACA9A}"/>
              </a:ext>
            </a:extLst>
          </p:cNvPr>
          <p:cNvSpPr/>
          <p:nvPr/>
        </p:nvSpPr>
        <p:spPr bwMode="gray">
          <a:xfrm>
            <a:off x="5178030" y="3271514"/>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事業目的</a:t>
            </a:r>
          </a:p>
        </p:txBody>
      </p:sp>
      <p:sp>
        <p:nvSpPr>
          <p:cNvPr id="59" name="正方形/長方形 58">
            <a:extLst>
              <a:ext uri="{FF2B5EF4-FFF2-40B4-BE49-F238E27FC236}">
                <a16:creationId xmlns:a16="http://schemas.microsoft.com/office/drawing/2014/main" id="{43625FE8-0176-DA8A-00AF-62658BBC5B70}"/>
              </a:ext>
            </a:extLst>
          </p:cNvPr>
          <p:cNvSpPr/>
          <p:nvPr/>
        </p:nvSpPr>
        <p:spPr bwMode="gray">
          <a:xfrm>
            <a:off x="5178030" y="3976155"/>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a:t>
            </a:r>
            <a:r>
              <a:rPr kumimoji="1" lang="en-US" altLang="ja-JP" sz="1050" b="1">
                <a:latin typeface="Yu Gothic UI" panose="020B0500000000000000" pitchFamily="50" charset="-128"/>
                <a:ea typeface="Yu Gothic UI" panose="020B0500000000000000" pitchFamily="50" charset="-128"/>
              </a:rPr>
              <a:t>KGI</a:t>
            </a:r>
            <a:endParaRPr kumimoji="1" lang="ja-JP" altLang="en-US" sz="1050" b="1">
              <a:latin typeface="Yu Gothic UI" panose="020B0500000000000000" pitchFamily="50" charset="-128"/>
              <a:ea typeface="Yu Gothic UI" panose="020B0500000000000000" pitchFamily="50" charset="-128"/>
            </a:endParaRPr>
          </a:p>
        </p:txBody>
      </p:sp>
      <p:sp>
        <p:nvSpPr>
          <p:cNvPr id="60" name="正方形/長方形 59">
            <a:extLst>
              <a:ext uri="{FF2B5EF4-FFF2-40B4-BE49-F238E27FC236}">
                <a16:creationId xmlns:a16="http://schemas.microsoft.com/office/drawing/2014/main" id="{EE0D66B9-593E-6EE3-85F4-F49C7173316D}"/>
              </a:ext>
            </a:extLst>
          </p:cNvPr>
          <p:cNvSpPr/>
          <p:nvPr/>
        </p:nvSpPr>
        <p:spPr bwMode="gray">
          <a:xfrm>
            <a:off x="5178030" y="4987519"/>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事業概要</a:t>
            </a:r>
          </a:p>
        </p:txBody>
      </p:sp>
      <p:sp>
        <p:nvSpPr>
          <p:cNvPr id="62" name="正方形/長方形 61">
            <a:extLst>
              <a:ext uri="{FF2B5EF4-FFF2-40B4-BE49-F238E27FC236}">
                <a16:creationId xmlns:a16="http://schemas.microsoft.com/office/drawing/2014/main" id="{D13E066D-5338-3806-4F2D-2555A568C1EC}"/>
              </a:ext>
            </a:extLst>
          </p:cNvPr>
          <p:cNvSpPr/>
          <p:nvPr/>
        </p:nvSpPr>
        <p:spPr bwMode="gray">
          <a:xfrm>
            <a:off x="5178930" y="5181814"/>
            <a:ext cx="2765100" cy="1363165"/>
          </a:xfrm>
          <a:prstGeom prst="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a:t>
            </a:r>
            <a:br>
              <a:rPr kumimoji="1" lang="en-US" altLang="ja-JP" sz="1000">
                <a:latin typeface="Yu Gothic UI" panose="020B0500000000000000" pitchFamily="50" charset="-128"/>
                <a:ea typeface="Yu Gothic UI" panose="020B0500000000000000" pitchFamily="50" charset="-128"/>
              </a:rPr>
            </a:br>
            <a:r>
              <a:rPr kumimoji="1" lang="en-US" altLang="ja-JP" sz="1000" err="1">
                <a:latin typeface="Yu Gothic UI" panose="020B0500000000000000" pitchFamily="50" charset="-128"/>
                <a:ea typeface="Yu Gothic UI" panose="020B0500000000000000" pitchFamily="50" charset="-128"/>
              </a:rPr>
              <a:t>XXXXXX</a:t>
            </a:r>
            <a:endParaRPr kumimoji="1" lang="ja-JP" altLang="ja-JP" sz="1000">
              <a:latin typeface="Yu Gothic UI" panose="020B0500000000000000" pitchFamily="50" charset="-128"/>
              <a:ea typeface="Yu Gothic UI" panose="020B0500000000000000" pitchFamily="50" charset="-128"/>
            </a:endParaRPr>
          </a:p>
        </p:txBody>
      </p:sp>
      <p:sp>
        <p:nvSpPr>
          <p:cNvPr id="9" name="正方形/長方形 8">
            <a:extLst>
              <a:ext uri="{FF2B5EF4-FFF2-40B4-BE49-F238E27FC236}">
                <a16:creationId xmlns:a16="http://schemas.microsoft.com/office/drawing/2014/main" id="{C1EB5574-5A4B-D39E-5E0C-896908BEE7D1}"/>
              </a:ext>
            </a:extLst>
          </p:cNvPr>
          <p:cNvSpPr/>
          <p:nvPr/>
        </p:nvSpPr>
        <p:spPr bwMode="gray">
          <a:xfrm>
            <a:off x="-2547825" y="3017"/>
            <a:ext cx="2502428" cy="1775374"/>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必要に応じて、フォントの大きさや、枠を調整することは可とする</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最終的に、記入例や説明コメントを削除して提出すること</a:t>
            </a:r>
          </a:p>
        </p:txBody>
      </p:sp>
    </p:spTree>
    <p:extLst>
      <p:ext uri="{BB962C8B-B14F-4D97-AF65-F5344CB8AC3E}">
        <p14:creationId xmlns:p14="http://schemas.microsoft.com/office/powerpoint/2010/main" val="1217439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B579B7C1-5FEE-8D52-3A6D-09E839E46010}"/>
              </a:ext>
            </a:extLst>
          </p:cNvPr>
          <p:cNvCxnSpPr>
            <a:cxnSpLocks/>
          </p:cNvCxnSpPr>
          <p:nvPr/>
        </p:nvCxnSpPr>
        <p:spPr>
          <a:xfrm>
            <a:off x="233018" y="3144471"/>
            <a:ext cx="4540595"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B7E6194D-0E24-9408-1AF7-ED332C3DE8E5}"/>
              </a:ext>
            </a:extLst>
          </p:cNvPr>
          <p:cNvCxnSpPr>
            <a:cxnSpLocks/>
          </p:cNvCxnSpPr>
          <p:nvPr/>
        </p:nvCxnSpPr>
        <p:spPr>
          <a:xfrm>
            <a:off x="233018" y="1248829"/>
            <a:ext cx="9475030"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E9114BA1-E516-DDD8-81B1-AE52261E01A1}"/>
              </a:ext>
            </a:extLst>
          </p:cNvPr>
          <p:cNvSpPr txBox="1"/>
          <p:nvPr/>
        </p:nvSpPr>
        <p:spPr bwMode="gray">
          <a:xfrm>
            <a:off x="133960" y="1354206"/>
            <a:ext cx="1708335" cy="225986"/>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4" name="角丸四角形 11">
            <a:extLst>
              <a:ext uri="{FF2B5EF4-FFF2-40B4-BE49-F238E27FC236}">
                <a16:creationId xmlns:a16="http://schemas.microsoft.com/office/drawing/2014/main" id="{7112CD3D-B788-AF1F-0944-8AEE8A90ACB4}"/>
              </a:ext>
            </a:extLst>
          </p:cNvPr>
          <p:cNvSpPr/>
          <p:nvPr/>
        </p:nvSpPr>
        <p:spPr bwMode="gray">
          <a:xfrm>
            <a:off x="114553" y="1123126"/>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地域概要・動向</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6" name="正方形/長方形 5">
            <a:extLst>
              <a:ext uri="{FF2B5EF4-FFF2-40B4-BE49-F238E27FC236}">
                <a16:creationId xmlns:a16="http://schemas.microsoft.com/office/drawing/2014/main" id="{805EB6B9-504F-7A43-F2DE-820DDE329666}"/>
              </a:ext>
            </a:extLst>
          </p:cNvPr>
          <p:cNvSpPr/>
          <p:nvPr/>
        </p:nvSpPr>
        <p:spPr bwMode="gray">
          <a:xfrm>
            <a:off x="216040" y="1630827"/>
            <a:ext cx="2235498" cy="1273228"/>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l" rtl="0" eaLnBrk="1" fontAlgn="ctr" latinLnBrk="0" hangingPunct="1">
              <a:spcBef>
                <a:spcPts val="300"/>
              </a:spcBef>
              <a:spcAft>
                <a:spcPts val="0"/>
              </a:spcAft>
            </a:pPr>
            <a:r>
              <a:rPr kumimoji="1" lang="ja-JP" altLang="en-US" sz="900" b="0" i="0" u="none" strike="noStrike" kern="1200">
                <a:solidFill>
                  <a:srgbClr val="000000"/>
                </a:solidFill>
                <a:effectLst/>
                <a:latin typeface="Yu Gothic UI" panose="020B0500000000000000" pitchFamily="50" charset="-128"/>
                <a:ea typeface="Yu Gothic UI" panose="020B0500000000000000" pitchFamily="50" charset="-128"/>
              </a:rPr>
              <a:t>（記載例）</a:t>
            </a:r>
            <a:endPar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endParaRPr>
          </a:p>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ja-JP" sz="900" b="0" i="0" u="none" strike="noStrike" kern="1200">
                <a:solidFill>
                  <a:srgbClr val="000000"/>
                </a:solidFill>
                <a:effectLst/>
                <a:latin typeface="Yu Gothic UI" panose="020B0500000000000000" pitchFamily="50" charset="-128"/>
                <a:ea typeface="Yu Gothic UI" panose="020B0500000000000000" pitchFamily="50" charset="-128"/>
              </a:rPr>
              <a:t>市は、</a:t>
            </a:r>
            <a:r>
              <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rPr>
              <a:t>XXXXXX</a:t>
            </a:r>
            <a:r>
              <a:rPr kumimoji="1" lang="ja-JP" altLang="ja-JP" sz="900" b="0" i="0" u="none" strike="noStrike" kern="1200">
                <a:solidFill>
                  <a:srgbClr val="000000"/>
                </a:solidFill>
                <a:effectLst/>
                <a:latin typeface="Yu Gothic UI" panose="020B0500000000000000" pitchFamily="50" charset="-128"/>
                <a:ea typeface="Yu Gothic UI" panose="020B0500000000000000" pitchFamily="50" charset="-128"/>
              </a:rPr>
              <a:t>を楽しむ国内・訪日外国人旅行者のゲートウェイとして機能</a:t>
            </a:r>
            <a:endParaRPr lang="ja-JP" altLang="ja-JP" sz="900" b="0" i="0" u="none" strike="noStrike">
              <a:effectLst/>
              <a:latin typeface="Yu Gothic UI" panose="020B0500000000000000" pitchFamily="50" charset="-128"/>
              <a:ea typeface="Yu Gothic UI" panose="020B0500000000000000" pitchFamily="50" charset="-128"/>
            </a:endParaRPr>
          </a:p>
          <a:p>
            <a:pPr marL="173736" indent="-173736" algn="l" rtl="0" eaLnBrk="1" fontAlgn="ctr" latinLnBrk="0" hangingPunct="1">
              <a:spcBef>
                <a:spcPts val="300"/>
              </a:spcBef>
              <a:spcAft>
                <a:spcPts val="0"/>
              </a:spcAft>
              <a:buFont typeface="Wingdings" panose="05000000000000000000" pitchFamily="2" charset="2"/>
              <a:buChar char="Ø"/>
            </a:pPr>
            <a:r>
              <a:rPr kumimoji="1" lang="ja-JP" altLang="ja-JP" sz="900" b="0" i="0" u="none" strike="noStrike" kern="1200">
                <a:solidFill>
                  <a:srgbClr val="000000"/>
                </a:solidFill>
                <a:effectLst/>
                <a:latin typeface="Yu Gothic UI" panose="020B0500000000000000" pitchFamily="50" charset="-128"/>
                <a:ea typeface="Yu Gothic UI" panose="020B0500000000000000" pitchFamily="50" charset="-128"/>
              </a:rPr>
              <a:t>特急列車が停車する</a:t>
            </a:r>
            <a:r>
              <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rPr>
              <a:t>XXX</a:t>
            </a:r>
            <a:r>
              <a:rPr kumimoji="1" lang="ja-JP" altLang="ja-JP" sz="900" b="0" i="0" u="none" strike="noStrike" kern="1200">
                <a:solidFill>
                  <a:srgbClr val="000000"/>
                </a:solidFill>
                <a:effectLst/>
                <a:latin typeface="Yu Gothic UI" panose="020B0500000000000000" pitchFamily="50" charset="-128"/>
                <a:ea typeface="Yu Gothic UI" panose="020B0500000000000000" pitchFamily="50" charset="-128"/>
              </a:rPr>
              <a:t>駅がある</a:t>
            </a:r>
            <a:r>
              <a:rPr kumimoji="1" lang="en-US" altLang="ja-JP" sz="9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ja-JP" sz="900" b="0" i="0" u="none" strike="noStrike" kern="1200">
                <a:solidFill>
                  <a:srgbClr val="000000"/>
                </a:solidFill>
                <a:effectLst/>
                <a:latin typeface="Yu Gothic UI" panose="020B0500000000000000" pitchFamily="50" charset="-128"/>
                <a:ea typeface="Yu Gothic UI" panose="020B0500000000000000" pitchFamily="50" charset="-128"/>
              </a:rPr>
              <a:t>地区には、宿泊・飲食店が集積</a:t>
            </a:r>
            <a:endParaRPr lang="ja-JP" altLang="ja-JP" sz="900" b="0" i="0" u="none" strike="noStrike">
              <a:effectLst/>
              <a:latin typeface="Yu Gothic UI" panose="020B0500000000000000" pitchFamily="50" charset="-128"/>
              <a:ea typeface="Yu Gothic UI" panose="020B0500000000000000" pitchFamily="50" charset="-128"/>
            </a:endParaRPr>
          </a:p>
        </p:txBody>
      </p:sp>
      <p:graphicFrame>
        <p:nvGraphicFramePr>
          <p:cNvPr id="15" name="表 14">
            <a:extLst>
              <a:ext uri="{FF2B5EF4-FFF2-40B4-BE49-F238E27FC236}">
                <a16:creationId xmlns:a16="http://schemas.microsoft.com/office/drawing/2014/main" id="{66248E6A-48A9-95C8-0F93-B2BC372BB8CA}"/>
              </a:ext>
            </a:extLst>
          </p:cNvPr>
          <p:cNvGraphicFramePr>
            <a:graphicFrameLocks noGrp="1"/>
          </p:cNvGraphicFramePr>
          <p:nvPr>
            <p:extLst>
              <p:ext uri="{D42A27DB-BD31-4B8C-83A1-F6EECF244321}">
                <p14:modId xmlns:p14="http://schemas.microsoft.com/office/powerpoint/2010/main" val="1902631010"/>
              </p:ext>
            </p:extLst>
          </p:nvPr>
        </p:nvGraphicFramePr>
        <p:xfrm>
          <a:off x="5423338" y="1636088"/>
          <a:ext cx="4248043" cy="946651"/>
        </p:xfrm>
        <a:graphic>
          <a:graphicData uri="http://schemas.openxmlformats.org/drawingml/2006/table">
            <a:tbl>
              <a:tblPr firstRow="1" bandRow="1">
                <a:tableStyleId>{5C22544A-7EE6-4342-B048-85BDC9FD1C3A}</a:tableStyleId>
              </a:tblPr>
              <a:tblGrid>
                <a:gridCol w="945931">
                  <a:extLst>
                    <a:ext uri="{9D8B030D-6E8A-4147-A177-3AD203B41FA5}">
                      <a16:colId xmlns:a16="http://schemas.microsoft.com/office/drawing/2014/main" val="3559197824"/>
                    </a:ext>
                  </a:extLst>
                </a:gridCol>
                <a:gridCol w="1100704">
                  <a:extLst>
                    <a:ext uri="{9D8B030D-6E8A-4147-A177-3AD203B41FA5}">
                      <a16:colId xmlns:a16="http://schemas.microsoft.com/office/drawing/2014/main" val="2726071596"/>
                    </a:ext>
                  </a:extLst>
                </a:gridCol>
                <a:gridCol w="1100704">
                  <a:extLst>
                    <a:ext uri="{9D8B030D-6E8A-4147-A177-3AD203B41FA5}">
                      <a16:colId xmlns:a16="http://schemas.microsoft.com/office/drawing/2014/main" val="2472737929"/>
                    </a:ext>
                  </a:extLst>
                </a:gridCol>
                <a:gridCol w="1100704">
                  <a:extLst>
                    <a:ext uri="{9D8B030D-6E8A-4147-A177-3AD203B41FA5}">
                      <a16:colId xmlns:a16="http://schemas.microsoft.com/office/drawing/2014/main" val="2345826440"/>
                    </a:ext>
                  </a:extLst>
                </a:gridCol>
              </a:tblGrid>
              <a:tr h="248302">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2019</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2023</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800">
                          <a:solidFill>
                            <a:schemeClr val="tx1"/>
                          </a:solidFill>
                          <a:latin typeface="Yu Gothic UI" panose="020B0500000000000000" pitchFamily="50" charset="-128"/>
                          <a:ea typeface="Yu Gothic UI" panose="020B0500000000000000" pitchFamily="50" charset="-128"/>
                        </a:rPr>
                        <a:t>2024</a:t>
                      </a:r>
                      <a:r>
                        <a:rPr kumimoji="1" lang="ja-JP" altLang="en-US" sz="800">
                          <a:solidFill>
                            <a:schemeClr val="tx1"/>
                          </a:solidFill>
                          <a:latin typeface="Yu Gothic UI" panose="020B0500000000000000" pitchFamily="50" charset="-128"/>
                          <a:ea typeface="Yu Gothic UI" panose="020B0500000000000000" pitchFamily="50" charset="-128"/>
                        </a:rPr>
                        <a:t>年</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5,000,000</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232783">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4,000,000</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232783">
                <a:tc>
                  <a:txBody>
                    <a:bodyPr/>
                    <a:lstStyle/>
                    <a:p>
                      <a:pPr algn="ctr"/>
                      <a:r>
                        <a:rPr kumimoji="1" lang="ja-JP" altLang="en-US" sz="800" b="1">
                          <a:solidFill>
                            <a:schemeClr val="tx1"/>
                          </a:solidFill>
                          <a:latin typeface="Yu Gothic UI" panose="020B0500000000000000" pitchFamily="50" charset="-128"/>
                          <a:ea typeface="Yu Gothic UI" panose="020B0500000000000000" pitchFamily="50" charset="-128"/>
                        </a:rPr>
                        <a:t>インバウンド（人）</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r"/>
                      <a:r>
                        <a:rPr kumimoji="1" lang="en-US" altLang="ja-JP" sz="800">
                          <a:solidFill>
                            <a:schemeClr val="tx1"/>
                          </a:solidFill>
                          <a:latin typeface="Yu Gothic UI" panose="020B0500000000000000" pitchFamily="50" charset="-128"/>
                          <a:ea typeface="Yu Gothic UI" panose="020B0500000000000000" pitchFamily="50" charset="-128"/>
                        </a:rPr>
                        <a:t>1,000,000</a:t>
                      </a:r>
                      <a:endParaRPr kumimoji="1" lang="ja-JP" altLang="en-US" sz="8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a:t>
                      </a:r>
                      <a:endParaRPr kumimoji="1" lang="ja-JP" altLang="en-US" sz="8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XXXXXX</a:t>
                      </a:r>
                      <a:endParaRPr kumimoji="1" lang="ja-JP" altLang="en-US" sz="8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16" name="正方形/長方形 15">
            <a:extLst>
              <a:ext uri="{FF2B5EF4-FFF2-40B4-BE49-F238E27FC236}">
                <a16:creationId xmlns:a16="http://schemas.microsoft.com/office/drawing/2014/main" id="{0C8AE513-6E4E-32A9-032A-6B0897999B6D}"/>
              </a:ext>
            </a:extLst>
          </p:cNvPr>
          <p:cNvSpPr/>
          <p:nvPr/>
        </p:nvSpPr>
        <p:spPr bwMode="gray">
          <a:xfrm>
            <a:off x="2509550"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17" name="テキスト ボックス 16">
            <a:extLst>
              <a:ext uri="{FF2B5EF4-FFF2-40B4-BE49-F238E27FC236}">
                <a16:creationId xmlns:a16="http://schemas.microsoft.com/office/drawing/2014/main" id="{B300E555-F7EA-FC27-4392-44FC1BB5C67C}"/>
              </a:ext>
            </a:extLst>
          </p:cNvPr>
          <p:cNvSpPr txBox="1"/>
          <p:nvPr/>
        </p:nvSpPr>
        <p:spPr bwMode="gray">
          <a:xfrm>
            <a:off x="2441125" y="2631244"/>
            <a:ext cx="1517355"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31" name="テキスト ボックス 30">
            <a:extLst>
              <a:ext uri="{FF2B5EF4-FFF2-40B4-BE49-F238E27FC236}">
                <a16:creationId xmlns:a16="http://schemas.microsoft.com/office/drawing/2014/main" id="{D15C87F5-4938-C9F7-2773-D3A2FB94F852}"/>
              </a:ext>
            </a:extLst>
          </p:cNvPr>
          <p:cNvSpPr txBox="1"/>
          <p:nvPr/>
        </p:nvSpPr>
        <p:spPr bwMode="gray">
          <a:xfrm>
            <a:off x="5320103" y="1354588"/>
            <a:ext cx="3844126" cy="233622"/>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 観光客の動向</a:t>
            </a:r>
          </a:p>
        </p:txBody>
      </p:sp>
      <p:sp>
        <p:nvSpPr>
          <p:cNvPr id="40" name="テキスト ボックス 39">
            <a:extLst>
              <a:ext uri="{FF2B5EF4-FFF2-40B4-BE49-F238E27FC236}">
                <a16:creationId xmlns:a16="http://schemas.microsoft.com/office/drawing/2014/main" id="{9904EE78-6B42-2EA8-0121-0865BF8280C5}"/>
              </a:ext>
            </a:extLst>
          </p:cNvPr>
          <p:cNvSpPr txBox="1"/>
          <p:nvPr/>
        </p:nvSpPr>
        <p:spPr bwMode="gray">
          <a:xfrm>
            <a:off x="98416" y="3271514"/>
            <a:ext cx="2764713" cy="248585"/>
          </a:xfrm>
          <a:prstGeom prst="rect">
            <a:avLst/>
          </a:prstGeom>
          <a:ln w="6350">
            <a:noFill/>
          </a:ln>
        </p:spPr>
        <p:txBody>
          <a:bodyPr wrap="none" lIns="72000" tIns="36000" rIns="72000" bIns="36000" rtlCol="0" anchor="t">
            <a:spAutoFit/>
          </a:bodyPr>
          <a:lstStyle/>
          <a:p>
            <a:pPr fontAlgn="auto">
              <a:lnSpc>
                <a:spcPct val="120000"/>
              </a:lnSpc>
              <a:spcBef>
                <a:spcPts val="300"/>
              </a:spcBef>
              <a:spcAft>
                <a:spcPts val="0"/>
              </a:spcAft>
            </a:pPr>
            <a:r>
              <a:rPr kumimoji="1" lang="ja-JP" altLang="en-US" sz="1050" b="1" kern="0">
                <a:solidFill>
                  <a:prstClr val="black"/>
                </a:solidFill>
                <a:latin typeface="Yu Gothic UI" panose="020B0500000000000000" pitchFamily="50" charset="-128"/>
                <a:ea typeface="Yu Gothic UI" panose="020B0500000000000000" pitchFamily="50" charset="-128"/>
              </a:rPr>
              <a:t>■オーバーツーリズムの未然防止・抑制すべき事象</a:t>
            </a:r>
          </a:p>
        </p:txBody>
      </p:sp>
      <p:sp>
        <p:nvSpPr>
          <p:cNvPr id="5" name="四角形: 角を丸くする 4">
            <a:extLst>
              <a:ext uri="{FF2B5EF4-FFF2-40B4-BE49-F238E27FC236}">
                <a16:creationId xmlns:a16="http://schemas.microsoft.com/office/drawing/2014/main" id="{93085C7E-59AC-D3E0-C8CC-8ED0BF1AA1D0}"/>
              </a:ext>
            </a:extLst>
          </p:cNvPr>
          <p:cNvSpPr/>
          <p:nvPr/>
        </p:nvSpPr>
        <p:spPr bwMode="gray">
          <a:xfrm>
            <a:off x="7054914" y="512689"/>
            <a:ext cx="255272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prstClr val="black"/>
                </a:solidFill>
                <a:effectLst/>
                <a:uLnTx/>
                <a:uFillTx/>
                <a:latin typeface="+mj-ea"/>
                <a:ea typeface="+mj-ea"/>
                <a:cs typeface="+mn-cs"/>
              </a:rPr>
              <a:t>補助対象経費 総額：</a:t>
            </a:r>
            <a:r>
              <a:rPr kumimoji="1" lang="en-US" altLang="ja-JP" sz="1050" b="1" i="0" u="none" strike="noStrike" kern="1200" cap="none" spc="0" normalizeH="0" baseline="0" noProof="0">
                <a:ln>
                  <a:noFill/>
                </a:ln>
                <a:solidFill>
                  <a:prstClr val="black"/>
                </a:solidFill>
                <a:effectLst/>
                <a:uLnTx/>
                <a:uFillTx/>
                <a:latin typeface="+mj-ea"/>
                <a:ea typeface="+mj-ea"/>
                <a:cs typeface="+mn-cs"/>
              </a:rPr>
              <a:t>9,000,000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7" name="四角形: 角を丸くする 6">
            <a:extLst>
              <a:ext uri="{FF2B5EF4-FFF2-40B4-BE49-F238E27FC236}">
                <a16:creationId xmlns:a16="http://schemas.microsoft.com/office/drawing/2014/main" id="{EB052204-E0CB-FF86-6D9A-E3EBE3D85B6B}"/>
              </a:ext>
            </a:extLst>
          </p:cNvPr>
          <p:cNvSpPr/>
          <p:nvPr/>
        </p:nvSpPr>
        <p:spPr bwMode="gray">
          <a:xfrm>
            <a:off x="8411153"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需要の適切な管理</a:t>
            </a:r>
          </a:p>
        </p:txBody>
      </p:sp>
      <p:sp>
        <p:nvSpPr>
          <p:cNvPr id="11" name="四角形: 角を丸くする 10">
            <a:extLst>
              <a:ext uri="{FF2B5EF4-FFF2-40B4-BE49-F238E27FC236}">
                <a16:creationId xmlns:a16="http://schemas.microsoft.com/office/drawing/2014/main" id="{04E2C619-F54E-D230-2B80-2B0F50EF63B9}"/>
              </a:ext>
            </a:extLst>
          </p:cNvPr>
          <p:cNvSpPr/>
          <p:nvPr/>
        </p:nvSpPr>
        <p:spPr bwMode="gray">
          <a:xfrm>
            <a:off x="7159833"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受入環境の整備・増強</a:t>
            </a:r>
          </a:p>
        </p:txBody>
      </p:sp>
      <p:sp>
        <p:nvSpPr>
          <p:cNvPr id="12" name="四角形: 角を丸くする 11">
            <a:extLst>
              <a:ext uri="{FF2B5EF4-FFF2-40B4-BE49-F238E27FC236}">
                <a16:creationId xmlns:a16="http://schemas.microsoft.com/office/drawing/2014/main" id="{C6F238C8-F601-FFDA-6DEF-4CFA0BB49A22}"/>
              </a:ext>
            </a:extLst>
          </p:cNvPr>
          <p:cNvSpPr/>
          <p:nvPr/>
        </p:nvSpPr>
        <p:spPr bwMode="gray">
          <a:xfrm>
            <a:off x="7057490" y="755884"/>
            <a:ext cx="2552727" cy="208265"/>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a:solidFill>
                  <a:prstClr val="black"/>
                </a:solidFill>
                <a:latin typeface="+mj-ea"/>
                <a:ea typeface="+mj-ea"/>
                <a:cs typeface="+mn-cs"/>
              </a:rPr>
              <a:t>申請補助金</a:t>
            </a:r>
            <a:r>
              <a:rPr kumimoji="1" lang="ja-JP" altLang="en-US" sz="1050" b="1" i="0" u="none" strike="noStrike" kern="1200" cap="none" spc="0" normalizeH="0" baseline="0" noProof="0">
                <a:ln>
                  <a:noFill/>
                </a:ln>
                <a:solidFill>
                  <a:prstClr val="black"/>
                </a:solidFill>
                <a:effectLst/>
                <a:uLnTx/>
                <a:uFillTx/>
                <a:latin typeface="+mj-ea"/>
                <a:ea typeface="+mj-ea"/>
                <a:cs typeface="+mn-cs"/>
              </a:rPr>
              <a:t>額 総額：</a:t>
            </a:r>
            <a:r>
              <a:rPr kumimoji="1" lang="en-US" altLang="ja-JP" sz="1050" b="1" i="0" u="none" strike="noStrike" kern="1200" cap="none" spc="0" normalizeH="0" baseline="0" noProof="0">
                <a:ln>
                  <a:noFill/>
                </a:ln>
                <a:solidFill>
                  <a:prstClr val="black"/>
                </a:solidFill>
                <a:effectLst/>
                <a:uLnTx/>
                <a:uFillTx/>
                <a:latin typeface="+mj-ea"/>
                <a:ea typeface="+mj-ea"/>
                <a:cs typeface="+mn-cs"/>
              </a:rPr>
              <a:t>4,500,000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13" name="正方形/長方形 12">
            <a:extLst>
              <a:ext uri="{FF2B5EF4-FFF2-40B4-BE49-F238E27FC236}">
                <a16:creationId xmlns:a16="http://schemas.microsoft.com/office/drawing/2014/main" id="{D7D899FA-4115-E532-0BB8-9E384AFA7D9B}"/>
              </a:ext>
            </a:extLst>
          </p:cNvPr>
          <p:cNvSpPr/>
          <p:nvPr/>
        </p:nvSpPr>
        <p:spPr bwMode="gray">
          <a:xfrm>
            <a:off x="3878336" y="1642120"/>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1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1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3" name="テキスト ボックス 22">
            <a:extLst>
              <a:ext uri="{FF2B5EF4-FFF2-40B4-BE49-F238E27FC236}">
                <a16:creationId xmlns:a16="http://schemas.microsoft.com/office/drawing/2014/main" id="{AA298ACC-DADD-F33E-AEC5-93548B2A8304}"/>
              </a:ext>
            </a:extLst>
          </p:cNvPr>
          <p:cNvSpPr txBox="1"/>
          <p:nvPr/>
        </p:nvSpPr>
        <p:spPr bwMode="gray">
          <a:xfrm>
            <a:off x="3809911" y="2631244"/>
            <a:ext cx="1517355"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29" name="テキスト ボックス 28">
            <a:extLst>
              <a:ext uri="{FF2B5EF4-FFF2-40B4-BE49-F238E27FC236}">
                <a16:creationId xmlns:a16="http://schemas.microsoft.com/office/drawing/2014/main" id="{5A6C613E-5ABE-BBD5-C683-5BB9F1B4B3B5}"/>
              </a:ext>
            </a:extLst>
          </p:cNvPr>
          <p:cNvSpPr txBox="1"/>
          <p:nvPr/>
        </p:nvSpPr>
        <p:spPr bwMode="gray">
          <a:xfrm>
            <a:off x="5362352" y="2610251"/>
            <a:ext cx="4112387" cy="318924"/>
          </a:xfrm>
          <a:prstGeom prst="rect">
            <a:avLst/>
          </a:prstGeom>
          <a:ln w="6350">
            <a:noFill/>
          </a:ln>
        </p:spPr>
        <p:txBody>
          <a:bodyPr wrap="square" lIns="72000" tIns="36000" rIns="72000" bIns="36000" rtlCol="0">
            <a:spAutoFit/>
          </a:bodyPr>
          <a:lstStyle/>
          <a:p>
            <a:pPr algn="just"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endParaRPr kumimoji="1" lang="en-US" altLang="ja-JP" sz="800" kern="0">
              <a:solidFill>
                <a:prstClr val="black"/>
              </a:solidFill>
              <a:latin typeface="Yu Gothic UI" panose="020B0500000000000000" pitchFamily="50" charset="-128"/>
              <a:ea typeface="Yu Gothic UI" panose="020B0500000000000000" pitchFamily="50" charset="-128"/>
            </a:endParaRPr>
          </a:p>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出展：</a:t>
            </a:r>
            <a:r>
              <a:rPr kumimoji="1" lang="en-US" altLang="ja-JP" sz="800" kern="0">
                <a:solidFill>
                  <a:prstClr val="black"/>
                </a:solidFill>
                <a:latin typeface="Yu Gothic UI" panose="020B0500000000000000" pitchFamily="50" charset="-128"/>
                <a:ea typeface="Yu Gothic UI" panose="020B0500000000000000" pitchFamily="50" charset="-128"/>
              </a:rPr>
              <a:t>XXXXXX</a:t>
            </a:r>
            <a:r>
              <a:rPr kumimoji="1" lang="ja-JP" altLang="en-US" sz="800" kern="0">
                <a:solidFill>
                  <a:prstClr val="black"/>
                </a:solidFill>
                <a:latin typeface="Yu Gothic UI" panose="020B0500000000000000" pitchFamily="50" charset="-128"/>
                <a:ea typeface="Yu Gothic UI" panose="020B0500000000000000" pitchFamily="50" charset="-128"/>
              </a:rPr>
              <a:t>観光協会</a:t>
            </a:r>
            <a:r>
              <a:rPr kumimoji="1" lang="en-US" altLang="ja-JP" sz="800" kern="0">
                <a:solidFill>
                  <a:prstClr val="black"/>
                </a:solidFill>
                <a:latin typeface="Yu Gothic UI" panose="020B0500000000000000" pitchFamily="50" charset="-128"/>
                <a:ea typeface="Yu Gothic UI" panose="020B0500000000000000" pitchFamily="50" charset="-128"/>
              </a:rPr>
              <a:t>HP</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35" name="角丸四角形 11">
            <a:extLst>
              <a:ext uri="{FF2B5EF4-FFF2-40B4-BE49-F238E27FC236}">
                <a16:creationId xmlns:a16="http://schemas.microsoft.com/office/drawing/2014/main" id="{F2B7ECCD-C947-E9E8-B11D-767E70D8ABCB}"/>
              </a:ext>
            </a:extLst>
          </p:cNvPr>
          <p:cNvSpPr/>
          <p:nvPr/>
        </p:nvSpPr>
        <p:spPr bwMode="gray">
          <a:xfrm>
            <a:off x="114553"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現状の分析</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cxnSp>
        <p:nvCxnSpPr>
          <p:cNvPr id="38" name="直線コネクタ 37">
            <a:extLst>
              <a:ext uri="{FF2B5EF4-FFF2-40B4-BE49-F238E27FC236}">
                <a16:creationId xmlns:a16="http://schemas.microsoft.com/office/drawing/2014/main" id="{7984BDDD-C922-E2DF-B56D-7D825B0F8674}"/>
              </a:ext>
            </a:extLst>
          </p:cNvPr>
          <p:cNvCxnSpPr>
            <a:cxnSpLocks/>
          </p:cNvCxnSpPr>
          <p:nvPr/>
        </p:nvCxnSpPr>
        <p:spPr>
          <a:xfrm>
            <a:off x="5955490" y="3144471"/>
            <a:ext cx="3752558" cy="0"/>
          </a:xfrm>
          <a:prstGeom prst="line">
            <a:avLst/>
          </a:prstGeom>
          <a:ln w="76200">
            <a:solidFill>
              <a:srgbClr val="EEF6D6"/>
            </a:solidFill>
          </a:ln>
        </p:spPr>
        <p:style>
          <a:lnRef idx="1">
            <a:schemeClr val="accent1"/>
          </a:lnRef>
          <a:fillRef idx="0">
            <a:schemeClr val="accent1"/>
          </a:fillRef>
          <a:effectRef idx="0">
            <a:schemeClr val="accent1"/>
          </a:effectRef>
          <a:fontRef idx="minor">
            <a:schemeClr val="tx1"/>
          </a:fontRef>
        </p:style>
      </p:cxnSp>
      <p:sp>
        <p:nvSpPr>
          <p:cNvPr id="44" name="角丸四角形 11">
            <a:extLst>
              <a:ext uri="{FF2B5EF4-FFF2-40B4-BE49-F238E27FC236}">
                <a16:creationId xmlns:a16="http://schemas.microsoft.com/office/drawing/2014/main" id="{06DDE3DD-266C-C88B-FE73-4459097CD349}"/>
              </a:ext>
            </a:extLst>
          </p:cNvPr>
          <p:cNvSpPr/>
          <p:nvPr/>
        </p:nvSpPr>
        <p:spPr bwMode="gray">
          <a:xfrm>
            <a:off x="5032942" y="3028588"/>
            <a:ext cx="1505455" cy="216000"/>
          </a:xfrm>
          <a:prstGeom prst="roundRect">
            <a:avLst>
              <a:gd name="adj" fmla="val 5000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事業概要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graphicFrame>
        <p:nvGraphicFramePr>
          <p:cNvPr id="53" name="表 52">
            <a:extLst>
              <a:ext uri="{FF2B5EF4-FFF2-40B4-BE49-F238E27FC236}">
                <a16:creationId xmlns:a16="http://schemas.microsoft.com/office/drawing/2014/main" id="{041A2BEC-5572-6AA9-CDBA-E9CC31342194}"/>
              </a:ext>
            </a:extLst>
          </p:cNvPr>
          <p:cNvGraphicFramePr>
            <a:graphicFrameLocks noGrp="1"/>
          </p:cNvGraphicFramePr>
          <p:nvPr/>
        </p:nvGraphicFramePr>
        <p:xfrm>
          <a:off x="190524" y="3501163"/>
          <a:ext cx="4583090" cy="1080480"/>
        </p:xfrm>
        <a:graphic>
          <a:graphicData uri="http://schemas.openxmlformats.org/drawingml/2006/table">
            <a:tbl>
              <a:tblPr firstRow="1" bandRow="1">
                <a:tableStyleId>{5C22544A-7EE6-4342-B048-85BDC9FD1C3A}</a:tableStyleId>
              </a:tblPr>
              <a:tblGrid>
                <a:gridCol w="879141">
                  <a:extLst>
                    <a:ext uri="{9D8B030D-6E8A-4147-A177-3AD203B41FA5}">
                      <a16:colId xmlns:a16="http://schemas.microsoft.com/office/drawing/2014/main" val="3559197824"/>
                    </a:ext>
                  </a:extLst>
                </a:gridCol>
                <a:gridCol w="2808652">
                  <a:extLst>
                    <a:ext uri="{9D8B030D-6E8A-4147-A177-3AD203B41FA5}">
                      <a16:colId xmlns:a16="http://schemas.microsoft.com/office/drawing/2014/main" val="2726071596"/>
                    </a:ext>
                  </a:extLst>
                </a:gridCol>
                <a:gridCol w="895297">
                  <a:extLst>
                    <a:ext uri="{9D8B030D-6E8A-4147-A177-3AD203B41FA5}">
                      <a16:colId xmlns:a16="http://schemas.microsoft.com/office/drawing/2014/main" val="2393010626"/>
                    </a:ext>
                  </a:extLst>
                </a:gridCol>
              </a:tblGrid>
              <a:tr h="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公共交通機関内の混雑</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観光客・住民</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道路混雑</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観光客・住民</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マナー問題</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dirty="0">
                          <a:solidFill>
                            <a:schemeClr val="tx1"/>
                          </a:solidFill>
                          <a:latin typeface="Yu Gothic UI" panose="020B0500000000000000" pitchFamily="50" charset="-128"/>
                          <a:ea typeface="Yu Gothic UI" panose="020B0500000000000000" pitchFamily="50" charset="-128"/>
                        </a:rPr>
                        <a:t>住民</a:t>
                      </a:r>
                    </a:p>
                  </a:txBody>
                  <a:tcPr marL="36000" marR="36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54" name="正方形/長方形 53">
            <a:extLst>
              <a:ext uri="{FF2B5EF4-FFF2-40B4-BE49-F238E27FC236}">
                <a16:creationId xmlns:a16="http://schemas.microsoft.com/office/drawing/2014/main" id="{0C4E0726-0619-D7D1-9A6B-39A7C2B603B8}"/>
              </a:ext>
            </a:extLst>
          </p:cNvPr>
          <p:cNvSpPr/>
          <p:nvPr/>
        </p:nvSpPr>
        <p:spPr bwMode="gray">
          <a:xfrm>
            <a:off x="188914" y="5716635"/>
            <a:ext cx="4584700" cy="868416"/>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20XX</a:t>
            </a:r>
            <a:r>
              <a:rPr kumimoji="1" lang="ja-JP" altLang="en-US" sz="1000">
                <a:latin typeface="Yu Gothic UI" panose="020B0500000000000000" pitchFamily="50" charset="-128"/>
                <a:ea typeface="Yu Gothic UI" panose="020B0500000000000000" pitchFamily="50" charset="-128"/>
              </a:rPr>
              <a:t>年度に、特段渋滞が顕著な</a:t>
            </a:r>
            <a:r>
              <a:rPr kumimoji="1" lang="en-US" altLang="ja-JP" sz="1000">
                <a:latin typeface="Yu Gothic UI" panose="020B0500000000000000" pitchFamily="50" charset="-128"/>
                <a:ea typeface="Yu Gothic UI" panose="020B0500000000000000" pitchFamily="50" charset="-128"/>
              </a:rPr>
              <a:t>AM8:00-9:30</a:t>
            </a:r>
            <a:r>
              <a:rPr kumimoji="1" lang="ja-JP" altLang="en-US" sz="1000">
                <a:latin typeface="Yu Gothic UI" panose="020B0500000000000000" pitchFamily="50" charset="-128"/>
                <a:ea typeface="Yu Gothic UI" panose="020B0500000000000000" pitchFamily="50" charset="-128"/>
              </a:rPr>
              <a:t>の時間帯で、</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を実施。一定の成果はあったものの、</a:t>
            </a:r>
            <a:r>
              <a:rPr kumimoji="1" lang="en-US" altLang="ja-JP" sz="1000">
                <a:latin typeface="Yu Gothic UI" panose="020B0500000000000000" pitchFamily="50" charset="-128"/>
                <a:ea typeface="Yu Gothic UI" panose="020B0500000000000000" pitchFamily="50" charset="-128"/>
              </a:rPr>
              <a:t>XXXXX</a:t>
            </a:r>
            <a:r>
              <a:rPr kumimoji="1" lang="ja-JP" altLang="en-US" sz="1000">
                <a:latin typeface="Yu Gothic UI" panose="020B0500000000000000" pitchFamily="50" charset="-128"/>
                <a:ea typeface="Yu Gothic UI" panose="020B0500000000000000" pitchFamily="50" charset="-128"/>
              </a:rPr>
              <a:t>の課題が上がる（参考：過去に観光庁補助金事業を活用して取組を実施していることがあれば、当該補助金事業の名称を記載）</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endParaRPr kumimoji="1" lang="ja-JP" altLang="ja-JP" sz="1000">
              <a:latin typeface="Yu Gothic UI" panose="020B0500000000000000" pitchFamily="50" charset="-128"/>
              <a:ea typeface="Yu Gothic UI" panose="020B0500000000000000" pitchFamily="50" charset="-128"/>
            </a:endParaRPr>
          </a:p>
        </p:txBody>
      </p:sp>
      <p:sp>
        <p:nvSpPr>
          <p:cNvPr id="55" name="テキスト ボックス 54">
            <a:extLst>
              <a:ext uri="{FF2B5EF4-FFF2-40B4-BE49-F238E27FC236}">
                <a16:creationId xmlns:a16="http://schemas.microsoft.com/office/drawing/2014/main" id="{86F831EB-5AD6-0172-CB52-8446F5372294}"/>
              </a:ext>
            </a:extLst>
          </p:cNvPr>
          <p:cNvSpPr txBox="1"/>
          <p:nvPr/>
        </p:nvSpPr>
        <p:spPr bwMode="gray">
          <a:xfrm>
            <a:off x="76350" y="5487934"/>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050" b="1" kern="0">
                <a:latin typeface="Yu Gothic UI" panose="020B0500000000000000" pitchFamily="50" charset="-128"/>
                <a:ea typeface="Yu Gothic UI" panose="020B0500000000000000" pitchFamily="50" charset="-128"/>
              </a:rPr>
              <a:t>■ 過年度の取組概要</a:t>
            </a:r>
          </a:p>
        </p:txBody>
      </p:sp>
      <p:sp>
        <p:nvSpPr>
          <p:cNvPr id="56" name="正方形/長方形 55">
            <a:extLst>
              <a:ext uri="{FF2B5EF4-FFF2-40B4-BE49-F238E27FC236}">
                <a16:creationId xmlns:a16="http://schemas.microsoft.com/office/drawing/2014/main" id="{C527C158-DCF3-F9A3-FCB1-9984F4F387D7}"/>
              </a:ext>
            </a:extLst>
          </p:cNvPr>
          <p:cNvSpPr/>
          <p:nvPr/>
        </p:nvSpPr>
        <p:spPr bwMode="gray">
          <a:xfrm>
            <a:off x="2305545" y="4622695"/>
            <a:ext cx="1206131" cy="782361"/>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7" name="正方形/長方形 56">
            <a:extLst>
              <a:ext uri="{FF2B5EF4-FFF2-40B4-BE49-F238E27FC236}">
                <a16:creationId xmlns:a16="http://schemas.microsoft.com/office/drawing/2014/main" id="{662BA6BE-AD75-5BD8-CFF8-24DC5C1D22FB}"/>
              </a:ext>
            </a:extLst>
          </p:cNvPr>
          <p:cNvSpPr/>
          <p:nvPr/>
        </p:nvSpPr>
        <p:spPr bwMode="gray">
          <a:xfrm>
            <a:off x="3561317" y="4622695"/>
            <a:ext cx="1206131" cy="782361"/>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9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8" name="テキスト ボックス 57">
            <a:extLst>
              <a:ext uri="{FF2B5EF4-FFF2-40B4-BE49-F238E27FC236}">
                <a16:creationId xmlns:a16="http://schemas.microsoft.com/office/drawing/2014/main" id="{8BB9942C-49EF-8187-A449-B8909B96810D}"/>
              </a:ext>
            </a:extLst>
          </p:cNvPr>
          <p:cNvSpPr txBox="1"/>
          <p:nvPr/>
        </p:nvSpPr>
        <p:spPr bwMode="gray">
          <a:xfrm>
            <a:off x="322107" y="5118692"/>
            <a:ext cx="2003937" cy="318924"/>
          </a:xfrm>
          <a:prstGeom prst="rect">
            <a:avLst/>
          </a:prstGeom>
          <a:ln w="6350">
            <a:noFill/>
          </a:ln>
        </p:spPr>
        <p:txBody>
          <a:bodyPr wrap="square" lIns="72000" tIns="36000" rIns="72000" bIns="36000" rtlCol="0" anchor="b">
            <a:spAutoFit/>
          </a:bodyPr>
          <a:lstStyle/>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写真右：写真の説明</a:t>
            </a:r>
            <a:r>
              <a:rPr kumimoji="1" lang="en-US" altLang="ja-JP" sz="800" kern="0">
                <a:latin typeface="Yu Gothic UI" panose="020B0500000000000000" pitchFamily="50" charset="-128"/>
                <a:ea typeface="Yu Gothic UI" panose="020B0500000000000000" pitchFamily="50" charset="-128"/>
              </a:rPr>
              <a:t>XXXXXXX</a:t>
            </a:r>
            <a:endParaRPr kumimoji="1" lang="ja-JP" altLang="en-US" sz="800" kern="0">
              <a:latin typeface="Yu Gothic UI" panose="020B0500000000000000" pitchFamily="50" charset="-128"/>
              <a:ea typeface="Yu Gothic UI" panose="020B0500000000000000" pitchFamily="50" charset="-128"/>
            </a:endParaRPr>
          </a:p>
        </p:txBody>
      </p:sp>
      <p:sp>
        <p:nvSpPr>
          <p:cNvPr id="61" name="正方形/長方形 60">
            <a:extLst>
              <a:ext uri="{FF2B5EF4-FFF2-40B4-BE49-F238E27FC236}">
                <a16:creationId xmlns:a16="http://schemas.microsoft.com/office/drawing/2014/main" id="{FCA4B730-F252-BE9D-1E70-CB897DC3B16F}"/>
              </a:ext>
            </a:extLst>
          </p:cNvPr>
          <p:cNvSpPr/>
          <p:nvPr/>
        </p:nvSpPr>
        <p:spPr bwMode="gray">
          <a:xfrm>
            <a:off x="5132885" y="3271421"/>
            <a:ext cx="4538496" cy="3309360"/>
          </a:xfrm>
          <a:prstGeom prst="rect">
            <a:avLst/>
          </a:prstGeom>
          <a:solidFill>
            <a:schemeClr val="bg1">
              <a:lumMod val="95000"/>
            </a:schemeClr>
          </a:solid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fontAlgn="ctr">
              <a:spcBef>
                <a:spcPts val="300"/>
              </a:spcBef>
              <a:spcAft>
                <a:spcPts val="0"/>
              </a:spcAft>
            </a:pPr>
            <a:endParaRPr kumimoji="1" lang="en-US" altLang="ja-JP" sz="1000" b="1">
              <a:solidFill>
                <a:srgbClr val="FF0000"/>
              </a:solidFill>
              <a:latin typeface="Yu Gothic UI" panose="020B0500000000000000" pitchFamily="50" charset="-128"/>
              <a:ea typeface="Yu Gothic UI" panose="020B0500000000000000" pitchFamily="50" charset="-128"/>
            </a:endParaRPr>
          </a:p>
        </p:txBody>
      </p:sp>
      <p:sp>
        <p:nvSpPr>
          <p:cNvPr id="68" name="正方形/長方形 67">
            <a:extLst>
              <a:ext uri="{FF2B5EF4-FFF2-40B4-BE49-F238E27FC236}">
                <a16:creationId xmlns:a16="http://schemas.microsoft.com/office/drawing/2014/main" id="{36D6EF64-43B3-C696-0EF7-4CE390EFD5AB}"/>
              </a:ext>
            </a:extLst>
          </p:cNvPr>
          <p:cNvSpPr/>
          <p:nvPr/>
        </p:nvSpPr>
        <p:spPr bwMode="gray">
          <a:xfrm>
            <a:off x="8005025" y="5096971"/>
            <a:ext cx="1605360" cy="118697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事業イメージを示す</a:t>
            </a:r>
            <a:br>
              <a:rPr kumimoji="1" lang="en-US" altLang="ja-JP" sz="10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写真などを張り付け</a:t>
            </a:r>
          </a:p>
        </p:txBody>
      </p:sp>
      <p:sp>
        <p:nvSpPr>
          <p:cNvPr id="71" name="テキスト ボックス 70">
            <a:extLst>
              <a:ext uri="{FF2B5EF4-FFF2-40B4-BE49-F238E27FC236}">
                <a16:creationId xmlns:a16="http://schemas.microsoft.com/office/drawing/2014/main" id="{2752D1C4-CFC9-7DAD-80D9-407C83AA542F}"/>
              </a:ext>
            </a:extLst>
          </p:cNvPr>
          <p:cNvSpPr txBox="1"/>
          <p:nvPr/>
        </p:nvSpPr>
        <p:spPr bwMode="gray">
          <a:xfrm>
            <a:off x="7944029" y="6298023"/>
            <a:ext cx="1379414" cy="236935"/>
          </a:xfrm>
          <a:prstGeom prst="rect">
            <a:avLst/>
          </a:prstGeom>
          <a:ln w="6350">
            <a:noFill/>
          </a:ln>
        </p:spPr>
        <p:txBody>
          <a:bodyPr wrap="square" lIns="72000" tIns="36000" rIns="72000" bIns="36000" rtlCol="0">
            <a:spAutoFit/>
          </a:bodyPr>
          <a:lstStyle/>
          <a:p>
            <a:pPr algn="just"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80" name="正方形/長方形 79">
            <a:extLst>
              <a:ext uri="{FF2B5EF4-FFF2-40B4-BE49-F238E27FC236}">
                <a16:creationId xmlns:a16="http://schemas.microsoft.com/office/drawing/2014/main" id="{A2B14AB0-12BE-2898-A008-FE63E9CC92E5}"/>
              </a:ext>
            </a:extLst>
          </p:cNvPr>
          <p:cNvSpPr/>
          <p:nvPr/>
        </p:nvSpPr>
        <p:spPr bwMode="gray">
          <a:xfrm>
            <a:off x="-3087876" y="5715368"/>
            <a:ext cx="3002051" cy="936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オーバーツーリズムの未然防止に係る取組は、継続的な取組が必要とされる</a:t>
            </a:r>
            <a:endParaRPr kumimoji="1" lang="en-US" altLang="ja-JP" sz="1050" b="1">
              <a:solidFill>
                <a:prstClr val="black"/>
              </a:solidFill>
              <a:latin typeface="+mj-ea"/>
              <a:ea typeface="+mj-ea"/>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本事業に限らず、過年度で実施してきた取組があれば、記載すること</a:t>
            </a:r>
          </a:p>
        </p:txBody>
      </p:sp>
      <p:cxnSp>
        <p:nvCxnSpPr>
          <p:cNvPr id="81" name="直線コネクタ 80">
            <a:extLst>
              <a:ext uri="{FF2B5EF4-FFF2-40B4-BE49-F238E27FC236}">
                <a16:creationId xmlns:a16="http://schemas.microsoft.com/office/drawing/2014/main" id="{2F9D65CF-8153-F167-2B80-8D430E84DA67}"/>
              </a:ext>
            </a:extLst>
          </p:cNvPr>
          <p:cNvCxnSpPr>
            <a:cxnSpLocks/>
            <a:stCxn id="80" idx="3"/>
          </p:cNvCxnSpPr>
          <p:nvPr/>
        </p:nvCxnSpPr>
        <p:spPr bwMode="gray">
          <a:xfrm flipV="1">
            <a:off x="-85825" y="6150440"/>
            <a:ext cx="268425" cy="3292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CD8DC887-A22B-DCA8-D346-81D8867E11F4}"/>
              </a:ext>
            </a:extLst>
          </p:cNvPr>
          <p:cNvSpPr/>
          <p:nvPr/>
        </p:nvSpPr>
        <p:spPr bwMode="gray">
          <a:xfrm>
            <a:off x="5178030" y="3501418"/>
            <a:ext cx="4455628" cy="464380"/>
          </a:xfrm>
          <a:prstGeom prst="rect">
            <a:avLst/>
          </a:prstGeom>
          <a:solidFill>
            <a:schemeClr val="bg1"/>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rtl="0" eaLnBrk="1" fontAlgn="ctr" latinLnBrk="0" hangingPunct="1">
              <a:spcBef>
                <a:spcPts val="300"/>
              </a:spcBef>
              <a:spcAft>
                <a:spcPts val="0"/>
              </a:spcAft>
            </a:pPr>
            <a: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t>XXXXXXXXXXXXXXXXXXXXXXXXXXXXXXXXXXXXXXXXXXXXXXXXXX</a:t>
            </a:r>
            <a:b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br>
            <a:r>
              <a:rPr kumimoji="1" lang="en-US" altLang="ja-JP" sz="1050" b="1" i="0" u="none" strike="noStrike" kern="1200">
                <a:solidFill>
                  <a:srgbClr val="000000"/>
                </a:solidFill>
                <a:effectLst/>
                <a:latin typeface="Yu Gothic UI" panose="020B0500000000000000" pitchFamily="50" charset="-128"/>
                <a:ea typeface="Yu Gothic UI" panose="020B0500000000000000" pitchFamily="50" charset="-128"/>
              </a:rPr>
              <a:t>XXXXXXXXXXXX</a:t>
            </a:r>
            <a:endParaRPr lang="ja-JP" altLang="ja-JP" sz="1050" b="1" i="0" u="none" strike="noStrike">
              <a:effectLst/>
              <a:latin typeface="Yu Gothic UI" panose="020B0500000000000000" pitchFamily="50" charset="-128"/>
              <a:ea typeface="Yu Gothic UI" panose="020B0500000000000000" pitchFamily="50" charset="-128"/>
            </a:endParaRPr>
          </a:p>
        </p:txBody>
      </p:sp>
      <p:sp>
        <p:nvSpPr>
          <p:cNvPr id="10" name="正方形/長方形 9">
            <a:extLst>
              <a:ext uri="{FF2B5EF4-FFF2-40B4-BE49-F238E27FC236}">
                <a16:creationId xmlns:a16="http://schemas.microsoft.com/office/drawing/2014/main" id="{D60E5B77-827B-4496-E2A6-F82B0365A42B}"/>
              </a:ext>
            </a:extLst>
          </p:cNvPr>
          <p:cNvSpPr/>
          <p:nvPr/>
        </p:nvSpPr>
        <p:spPr bwMode="gray">
          <a:xfrm>
            <a:off x="-3114902" y="744053"/>
            <a:ext cx="3029077" cy="271947"/>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補助事業を総括する事業計画名を記載</a:t>
            </a:r>
            <a:endParaRPr kumimoji="1" lang="en-US" altLang="ja-JP" sz="1050" b="1">
              <a:solidFill>
                <a:prstClr val="black"/>
              </a:solidFill>
              <a:latin typeface="+mj-ea"/>
              <a:ea typeface="+mj-ea"/>
              <a:cs typeface="+mn-cs"/>
            </a:endParaRPr>
          </a:p>
        </p:txBody>
      </p:sp>
      <p:cxnSp>
        <p:nvCxnSpPr>
          <p:cNvPr id="18" name="直線コネクタ 17">
            <a:extLst>
              <a:ext uri="{FF2B5EF4-FFF2-40B4-BE49-F238E27FC236}">
                <a16:creationId xmlns:a16="http://schemas.microsoft.com/office/drawing/2014/main" id="{333F70A4-B28E-8C96-6270-060FE9143FD8}"/>
              </a:ext>
            </a:extLst>
          </p:cNvPr>
          <p:cNvCxnSpPr>
            <a:cxnSpLocks/>
            <a:stCxn id="10" idx="3"/>
          </p:cNvCxnSpPr>
          <p:nvPr/>
        </p:nvCxnSpPr>
        <p:spPr bwMode="gray">
          <a:xfrm flipV="1">
            <a:off x="-85825" y="826851"/>
            <a:ext cx="533297" cy="5317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074B12D0-C6CE-2A57-5377-7645289CF13F}"/>
              </a:ext>
            </a:extLst>
          </p:cNvPr>
          <p:cNvSpPr/>
          <p:nvPr/>
        </p:nvSpPr>
        <p:spPr bwMode="gray">
          <a:xfrm>
            <a:off x="1257" y="-614978"/>
            <a:ext cx="4766191" cy="52234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当該様式は、申請主体が代表して記載すること</a:t>
            </a:r>
          </a:p>
        </p:txBody>
      </p:sp>
      <p:pic>
        <p:nvPicPr>
          <p:cNvPr id="27" name="図 26">
            <a:extLst>
              <a:ext uri="{FF2B5EF4-FFF2-40B4-BE49-F238E27FC236}">
                <a16:creationId xmlns:a16="http://schemas.microsoft.com/office/drawing/2014/main" id="{11329C77-5AEB-7AF7-9F1D-05938ABC7936}"/>
              </a:ext>
            </a:extLst>
          </p:cNvPr>
          <p:cNvPicPr>
            <a:picLocks noChangeAspect="1"/>
          </p:cNvPicPr>
          <p:nvPr/>
        </p:nvPicPr>
        <p:blipFill rotWithShape="1">
          <a:blip r:embed="rId2"/>
          <a:srcRect l="940" t="7681" r="-940" b="4173"/>
          <a:stretch/>
        </p:blipFill>
        <p:spPr>
          <a:xfrm>
            <a:off x="9970094" y="1943632"/>
            <a:ext cx="4258277" cy="3043607"/>
          </a:xfrm>
          <a:prstGeom prst="rect">
            <a:avLst/>
          </a:prstGeom>
        </p:spPr>
      </p:pic>
      <p:grpSp>
        <p:nvGrpSpPr>
          <p:cNvPr id="37" name="グループ化 36">
            <a:extLst>
              <a:ext uri="{FF2B5EF4-FFF2-40B4-BE49-F238E27FC236}">
                <a16:creationId xmlns:a16="http://schemas.microsoft.com/office/drawing/2014/main" id="{FA3B0B8A-8C91-C7E8-1655-11D079AC5F1E}"/>
              </a:ext>
            </a:extLst>
          </p:cNvPr>
          <p:cNvGrpSpPr/>
          <p:nvPr/>
        </p:nvGrpSpPr>
        <p:grpSpPr>
          <a:xfrm>
            <a:off x="9601236" y="-7112"/>
            <a:ext cx="3567360" cy="1890263"/>
            <a:chOff x="9601236" y="-7112"/>
            <a:chExt cx="3567360" cy="1890263"/>
          </a:xfrm>
        </p:grpSpPr>
        <p:sp>
          <p:nvSpPr>
            <p:cNvPr id="26" name="正方形/長方形 25">
              <a:extLst>
                <a:ext uri="{FF2B5EF4-FFF2-40B4-BE49-F238E27FC236}">
                  <a16:creationId xmlns:a16="http://schemas.microsoft.com/office/drawing/2014/main" id="{8FFEC666-020D-5110-890C-D62AC7C592C3}"/>
                </a:ext>
              </a:extLst>
            </p:cNvPr>
            <p:cNvSpPr/>
            <p:nvPr/>
          </p:nvSpPr>
          <p:spPr bwMode="gray">
            <a:xfrm>
              <a:off x="9970094" y="-7112"/>
              <a:ext cx="3198502" cy="189026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対応テーマを記入すること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以下から選択のこと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・受入環境の整備・増強</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・需要の適切な管理</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・マナー違反行為の防止・抑制</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・地域住民と協働した観光振興</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・需要の分散・平準化</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・その他</a:t>
              </a:r>
              <a:r>
                <a:rPr kumimoji="1" lang="en-US" altLang="ja-JP" sz="1000" b="1">
                  <a:solidFill>
                    <a:schemeClr val="accent2"/>
                  </a:solidFill>
                  <a:latin typeface="Yu Gothic UI" panose="020B0500000000000000" pitchFamily="50" charset="-128"/>
                  <a:ea typeface="Yu Gothic UI" panose="020B0500000000000000" pitchFamily="50" charset="-128"/>
                  <a:cs typeface="+mn-cs"/>
                </a:rPr>
                <a:t>※</a:t>
              </a:r>
            </a:p>
            <a:p>
              <a:pPr marL="354013" indent="-177800" defTabSz="990564" fontAlgn="auto">
                <a:lnSpc>
                  <a:spcPct val="120000"/>
                </a:lnSpc>
                <a:spcBef>
                  <a:spcPts val="0"/>
                </a:spcBef>
                <a:spcAft>
                  <a:spcPts val="0"/>
                </a:spcAft>
                <a:buSzPct val="100000"/>
                <a:tabLst>
                  <a:tab pos="354013" algn="l"/>
                </a:tabLst>
              </a:pPr>
              <a:r>
                <a:rPr kumimoji="1" lang="en-US" altLang="ja-JP" sz="1000" b="1">
                  <a:solidFill>
                    <a:schemeClr val="accent2"/>
                  </a:solidFill>
                  <a:latin typeface="Yu Gothic UI" panose="020B0500000000000000" pitchFamily="50" charset="-128"/>
                  <a:ea typeface="Yu Gothic UI" panose="020B0500000000000000" pitchFamily="50" charset="-128"/>
                  <a:cs typeface="+mn-cs"/>
                </a:rPr>
                <a:t>※	</a:t>
              </a:r>
              <a:r>
                <a:rPr kumimoji="1" lang="ja-JP" altLang="en-US" sz="1000" b="1">
                  <a:solidFill>
                    <a:schemeClr val="accent2"/>
                  </a:solidFill>
                  <a:latin typeface="Yu Gothic UI" panose="020B0500000000000000" pitchFamily="50" charset="-128"/>
                  <a:ea typeface="Yu Gothic UI" panose="020B0500000000000000" pitchFamily="50" charset="-128"/>
                  <a:cs typeface="+mn-cs"/>
                </a:rPr>
                <a:t>該当するテーマがなかった場合、独自にテーマ名を設定の上で記載</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p:txBody>
        </p:sp>
        <p:cxnSp>
          <p:nvCxnSpPr>
            <p:cNvPr id="30" name="直線コネクタ 29">
              <a:extLst>
                <a:ext uri="{FF2B5EF4-FFF2-40B4-BE49-F238E27FC236}">
                  <a16:creationId xmlns:a16="http://schemas.microsoft.com/office/drawing/2014/main" id="{AD633116-A059-6F36-4069-79E7ECD89215}"/>
                </a:ext>
              </a:extLst>
            </p:cNvPr>
            <p:cNvCxnSpPr>
              <a:stCxn id="7" idx="3"/>
              <a:endCxn id="26" idx="1"/>
            </p:cNvCxnSpPr>
            <p:nvPr/>
          </p:nvCxnSpPr>
          <p:spPr bwMode="gray">
            <a:xfrm>
              <a:off x="9601236" y="340842"/>
              <a:ext cx="368858" cy="59717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9" name="正方形/長方形 38">
            <a:extLst>
              <a:ext uri="{FF2B5EF4-FFF2-40B4-BE49-F238E27FC236}">
                <a16:creationId xmlns:a16="http://schemas.microsoft.com/office/drawing/2014/main" id="{00BBA6AC-011C-9946-29FF-C0D0F9113948}"/>
              </a:ext>
            </a:extLst>
          </p:cNvPr>
          <p:cNvSpPr/>
          <p:nvPr/>
        </p:nvSpPr>
        <p:spPr bwMode="gray">
          <a:xfrm>
            <a:off x="-3123768" y="3494552"/>
            <a:ext cx="3037943" cy="936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b="1">
                <a:latin typeface="Yu Gothic UI" panose="020B0500000000000000" pitchFamily="50" charset="-128"/>
                <a:ea typeface="Yu Gothic UI" panose="020B0500000000000000" pitchFamily="50" charset="-128"/>
                <a:cs typeface="+mn-cs"/>
              </a:rPr>
              <a:t>以下を参考に記載</a:t>
            </a:r>
            <a:endParaRPr kumimoji="1" lang="en-US" altLang="ja-JP" sz="1050" b="1">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latin typeface="Yu Gothic UI" panose="020B0500000000000000" pitchFamily="50" charset="-128"/>
                <a:ea typeface="Yu Gothic UI" panose="020B0500000000000000" pitchFamily="50" charset="-128"/>
                <a:cs typeface="+mn-cs"/>
              </a:rPr>
              <a:t>公共交通の混雑、道路渋滞・混雑、マナー問題、観光地の混雑、観光資源の悪化、人手不足、特定の時間帯への集中、特定の場所への集中 等</a:t>
            </a:r>
            <a:endParaRPr kumimoji="1" lang="en-US" altLang="ja-JP" sz="1050" b="1">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en-US" altLang="ja-JP" sz="1050" b="1">
                <a:latin typeface="Yu Gothic UI" panose="020B0500000000000000" pitchFamily="50" charset="-128"/>
                <a:ea typeface="Yu Gothic UI" panose="020B0500000000000000" pitchFamily="50" charset="-128"/>
                <a:cs typeface="+mn-cs"/>
              </a:rPr>
              <a:t>※ </a:t>
            </a:r>
            <a:r>
              <a:rPr kumimoji="1" lang="ja-JP" altLang="en-US" sz="1050" b="1">
                <a:latin typeface="Yu Gothic UI" panose="020B0500000000000000" pitchFamily="50" charset="-128"/>
                <a:ea typeface="Yu Gothic UI" panose="020B0500000000000000" pitchFamily="50" charset="-128"/>
                <a:cs typeface="+mn-cs"/>
              </a:rPr>
              <a:t>独自に設定しても構わない</a:t>
            </a:r>
            <a:endParaRPr kumimoji="1" lang="en-US" altLang="ja-JP" sz="1050" b="1">
              <a:latin typeface="Yu Gothic UI" panose="020B0500000000000000" pitchFamily="50" charset="-128"/>
              <a:ea typeface="Yu Gothic UI" panose="020B0500000000000000" pitchFamily="50" charset="-128"/>
              <a:cs typeface="+mn-cs"/>
            </a:endParaRPr>
          </a:p>
        </p:txBody>
      </p:sp>
      <p:sp>
        <p:nvSpPr>
          <p:cNvPr id="41" name="正方形/長方形 40">
            <a:extLst>
              <a:ext uri="{FF2B5EF4-FFF2-40B4-BE49-F238E27FC236}">
                <a16:creationId xmlns:a16="http://schemas.microsoft.com/office/drawing/2014/main" id="{73BAD880-F34D-1B73-320F-28DBC7AE28B0}"/>
              </a:ext>
            </a:extLst>
          </p:cNvPr>
          <p:cNvSpPr/>
          <p:nvPr/>
        </p:nvSpPr>
        <p:spPr bwMode="gray">
          <a:xfrm>
            <a:off x="6824190" y="2140662"/>
            <a:ext cx="2883857" cy="432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latin typeface="Yu Gothic UI" panose="020B0500000000000000" pitchFamily="50" charset="-128"/>
                <a:ea typeface="Yu Gothic UI" panose="020B0500000000000000" pitchFamily="50" charset="-128"/>
                <a:cs typeface="+mn-cs"/>
              </a:rPr>
              <a:t>把握している最新動向を記載すること</a:t>
            </a:r>
            <a:endParaRPr kumimoji="1" lang="en-US" altLang="ja-JP" sz="1050" b="1">
              <a:latin typeface="Yu Gothic UI" panose="020B0500000000000000" pitchFamily="50" charset="-128"/>
              <a:ea typeface="Yu Gothic UI" panose="020B0500000000000000" pitchFamily="50" charset="-128"/>
              <a:cs typeface="+mn-cs"/>
            </a:endParaRPr>
          </a:p>
          <a:p>
            <a:pPr marR="0" defTabSz="990564" rtl="0" eaLnBrk="1" fontAlgn="auto" latinLnBrk="0" hangingPunct="1">
              <a:lnSpc>
                <a:spcPct val="100000"/>
              </a:lnSpc>
              <a:spcBef>
                <a:spcPts val="0"/>
              </a:spcBef>
              <a:spcAft>
                <a:spcPts val="0"/>
              </a:spcAft>
              <a:buClrTx/>
              <a:buSzPct val="100000"/>
              <a:tabLst/>
            </a:pPr>
            <a:r>
              <a:rPr kumimoji="1" lang="en-US" altLang="ja-JP" sz="1050" b="1">
                <a:latin typeface="Yu Gothic UI" panose="020B0500000000000000" pitchFamily="50" charset="-128"/>
                <a:ea typeface="Yu Gothic UI" panose="020B0500000000000000" pitchFamily="50" charset="-128"/>
                <a:cs typeface="+mn-cs"/>
              </a:rPr>
              <a:t>※</a:t>
            </a:r>
            <a:r>
              <a:rPr kumimoji="1" lang="ja-JP" altLang="en-US" sz="1050" b="1">
                <a:latin typeface="Yu Gothic UI" panose="020B0500000000000000" pitchFamily="50" charset="-128"/>
                <a:ea typeface="Yu Gothic UI" panose="020B0500000000000000" pitchFamily="50" charset="-128"/>
                <a:cs typeface="+mn-cs"/>
              </a:rPr>
              <a:t>記載年は変更して構わない</a:t>
            </a:r>
            <a:endParaRPr kumimoji="1" lang="en-US" altLang="ja-JP" sz="1050" b="1">
              <a:latin typeface="Yu Gothic UI" panose="020B0500000000000000" pitchFamily="50" charset="-128"/>
              <a:ea typeface="Yu Gothic UI" panose="020B0500000000000000" pitchFamily="50" charset="-128"/>
              <a:cs typeface="+mn-cs"/>
            </a:endParaRPr>
          </a:p>
        </p:txBody>
      </p:sp>
      <p:graphicFrame>
        <p:nvGraphicFramePr>
          <p:cNvPr id="48" name="表 47">
            <a:extLst>
              <a:ext uri="{FF2B5EF4-FFF2-40B4-BE49-F238E27FC236}">
                <a16:creationId xmlns:a16="http://schemas.microsoft.com/office/drawing/2014/main" id="{B7716650-3D66-602B-8BB8-A71B5CCB4ED7}"/>
              </a:ext>
            </a:extLst>
          </p:cNvPr>
          <p:cNvGraphicFramePr>
            <a:graphicFrameLocks noGrp="1"/>
          </p:cNvGraphicFramePr>
          <p:nvPr>
            <p:extLst>
              <p:ext uri="{D42A27DB-BD31-4B8C-83A1-F6EECF244321}">
                <p14:modId xmlns:p14="http://schemas.microsoft.com/office/powerpoint/2010/main" val="1581947810"/>
              </p:ext>
            </p:extLst>
          </p:nvPr>
        </p:nvGraphicFramePr>
        <p:xfrm>
          <a:off x="5178030" y="4218842"/>
          <a:ext cx="4455628" cy="738073"/>
        </p:xfrm>
        <a:graphic>
          <a:graphicData uri="http://schemas.openxmlformats.org/drawingml/2006/table">
            <a:tbl>
              <a:tblPr firstRow="1" bandRow="1">
                <a:tableStyleId>{5C22544A-7EE6-4342-B048-85BDC9FD1C3A}</a:tableStyleId>
              </a:tblPr>
              <a:tblGrid>
                <a:gridCol w="2131753">
                  <a:extLst>
                    <a:ext uri="{9D8B030D-6E8A-4147-A177-3AD203B41FA5}">
                      <a16:colId xmlns:a16="http://schemas.microsoft.com/office/drawing/2014/main" val="799764245"/>
                    </a:ext>
                  </a:extLst>
                </a:gridCol>
                <a:gridCol w="1211944">
                  <a:extLst>
                    <a:ext uri="{9D8B030D-6E8A-4147-A177-3AD203B41FA5}">
                      <a16:colId xmlns:a16="http://schemas.microsoft.com/office/drawing/2014/main" val="11572482"/>
                    </a:ext>
                  </a:extLst>
                </a:gridCol>
                <a:gridCol w="1111931">
                  <a:extLst>
                    <a:ext uri="{9D8B030D-6E8A-4147-A177-3AD203B41FA5}">
                      <a16:colId xmlns:a16="http://schemas.microsoft.com/office/drawing/2014/main" val="1419687965"/>
                    </a:ext>
                  </a:extLst>
                </a:gridCol>
              </a:tblGrid>
              <a:tr h="235555">
                <a:tc>
                  <a:txBody>
                    <a:bodyPr/>
                    <a:lstStyle/>
                    <a:p>
                      <a:pPr algn="ctr"/>
                      <a:r>
                        <a:rPr kumimoji="1" lang="ja-JP" altLang="en-US" sz="90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251259">
                <a:tc>
                  <a:txBody>
                    <a:bodyPr/>
                    <a:lstStyle/>
                    <a:p>
                      <a:pPr algn="ctr"/>
                      <a:r>
                        <a:rPr kumimoji="1" lang="ja-JP" altLang="en-US" sz="1000" b="1">
                          <a:latin typeface="+mj-ea"/>
                          <a:ea typeface="+mj-ea"/>
                        </a:rPr>
                        <a:t>市民の観光客の受入意向率</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j-ea"/>
                          <a:ea typeface="+mj-ea"/>
                        </a:rPr>
                        <a:t>65%</a:t>
                      </a:r>
                      <a:r>
                        <a:rPr kumimoji="1" lang="ja-JP" altLang="en-US" sz="1000">
                          <a:latin typeface="+mj-ea"/>
                          <a:ea typeface="+mj-ea"/>
                        </a:rPr>
                        <a:t>（</a:t>
                      </a:r>
                      <a:r>
                        <a:rPr kumimoji="1" lang="en-US" altLang="ja-JP" sz="1000">
                          <a:latin typeface="+mj-ea"/>
                          <a:ea typeface="+mj-ea"/>
                        </a:rPr>
                        <a:t>2024</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a:latin typeface="+mj-ea"/>
                          <a:ea typeface="+mj-ea"/>
                        </a:rPr>
                        <a:t>75%</a:t>
                      </a:r>
                      <a:r>
                        <a:rPr kumimoji="1" lang="ja-JP" altLang="en-US" sz="1000">
                          <a:latin typeface="+mj-ea"/>
                          <a:ea typeface="+mj-ea"/>
                        </a:rPr>
                        <a:t>（</a:t>
                      </a:r>
                      <a:r>
                        <a:rPr kumimoji="1" lang="en-US" altLang="ja-JP" sz="1000">
                          <a:latin typeface="+mj-ea"/>
                          <a:ea typeface="+mj-ea"/>
                        </a:rPr>
                        <a:t>2027</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r h="251259">
                <a:tc gridSpan="3">
                  <a:txBody>
                    <a:bodyPr/>
                    <a:lstStyle/>
                    <a:p>
                      <a:pPr algn="l"/>
                      <a:r>
                        <a:rPr kumimoji="1" lang="ja-JP" altLang="en-US" sz="900" b="0" dirty="0">
                          <a:latin typeface="+mj-ea"/>
                          <a:ea typeface="+mj-ea"/>
                        </a:rPr>
                        <a:t>効果測定手法：</a:t>
                      </a:r>
                      <a:r>
                        <a:rPr kumimoji="1" lang="en-US" altLang="ja-JP" sz="900" b="0" dirty="0">
                          <a:latin typeface="+mj-ea"/>
                          <a:ea typeface="+mj-ea"/>
                        </a:rPr>
                        <a:t>XXX</a:t>
                      </a:r>
                      <a:endParaRPr kumimoji="1" lang="ja-JP" altLang="en-US" sz="1000" b="0" dirty="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hMerge="1">
                  <a:txBody>
                    <a:bodyPr/>
                    <a:lstStyle/>
                    <a:p>
                      <a:pPr algn="ctr"/>
                      <a:endParaRPr kumimoji="1" lang="ja-JP" altLang="en-US" sz="1000">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14382832"/>
                  </a:ext>
                </a:extLst>
              </a:tr>
            </a:tbl>
          </a:graphicData>
        </a:graphic>
      </p:graphicFrame>
      <p:sp>
        <p:nvSpPr>
          <p:cNvPr id="49" name="正方形/長方形 48">
            <a:extLst>
              <a:ext uri="{FF2B5EF4-FFF2-40B4-BE49-F238E27FC236}">
                <a16:creationId xmlns:a16="http://schemas.microsoft.com/office/drawing/2014/main" id="{D0CE12BA-EAE7-B828-A637-702991EACA9A}"/>
              </a:ext>
            </a:extLst>
          </p:cNvPr>
          <p:cNvSpPr/>
          <p:nvPr/>
        </p:nvSpPr>
        <p:spPr bwMode="gray">
          <a:xfrm>
            <a:off x="5178030" y="3271514"/>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事業目的</a:t>
            </a:r>
          </a:p>
        </p:txBody>
      </p:sp>
      <p:sp>
        <p:nvSpPr>
          <p:cNvPr id="59" name="正方形/長方形 58">
            <a:extLst>
              <a:ext uri="{FF2B5EF4-FFF2-40B4-BE49-F238E27FC236}">
                <a16:creationId xmlns:a16="http://schemas.microsoft.com/office/drawing/2014/main" id="{43625FE8-0176-DA8A-00AF-62658BBC5B70}"/>
              </a:ext>
            </a:extLst>
          </p:cNvPr>
          <p:cNvSpPr/>
          <p:nvPr/>
        </p:nvSpPr>
        <p:spPr bwMode="gray">
          <a:xfrm>
            <a:off x="5178030" y="3976155"/>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a:t>
            </a:r>
            <a:r>
              <a:rPr kumimoji="1" lang="en-US" altLang="ja-JP" sz="1050" b="1">
                <a:latin typeface="Yu Gothic UI" panose="020B0500000000000000" pitchFamily="50" charset="-128"/>
                <a:ea typeface="Yu Gothic UI" panose="020B0500000000000000" pitchFamily="50" charset="-128"/>
              </a:rPr>
              <a:t>KGI</a:t>
            </a:r>
            <a:endParaRPr kumimoji="1" lang="ja-JP" altLang="en-US" sz="1050" b="1">
              <a:latin typeface="Yu Gothic UI" panose="020B0500000000000000" pitchFamily="50" charset="-128"/>
              <a:ea typeface="Yu Gothic UI" panose="020B0500000000000000" pitchFamily="50" charset="-128"/>
            </a:endParaRPr>
          </a:p>
        </p:txBody>
      </p:sp>
      <p:sp>
        <p:nvSpPr>
          <p:cNvPr id="60" name="正方形/長方形 59">
            <a:extLst>
              <a:ext uri="{FF2B5EF4-FFF2-40B4-BE49-F238E27FC236}">
                <a16:creationId xmlns:a16="http://schemas.microsoft.com/office/drawing/2014/main" id="{EE0D66B9-593E-6EE3-85F4-F49C7173316D}"/>
              </a:ext>
            </a:extLst>
          </p:cNvPr>
          <p:cNvSpPr/>
          <p:nvPr/>
        </p:nvSpPr>
        <p:spPr bwMode="gray">
          <a:xfrm>
            <a:off x="5178030" y="4987519"/>
            <a:ext cx="1206131" cy="216000"/>
          </a:xfrm>
          <a:prstGeom prst="rect">
            <a:avLst/>
          </a:prstGeom>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buFont typeface="Wingdings 2" pitchFamily="18" charset="2"/>
              <a:buNone/>
            </a:pPr>
            <a:r>
              <a:rPr kumimoji="1" lang="ja-JP" altLang="en-US" sz="1050" b="1">
                <a:latin typeface="Yu Gothic UI" panose="020B0500000000000000" pitchFamily="50" charset="-128"/>
                <a:ea typeface="Yu Gothic UI" panose="020B0500000000000000" pitchFamily="50" charset="-128"/>
              </a:rPr>
              <a:t>■ 事業概要</a:t>
            </a:r>
          </a:p>
        </p:txBody>
      </p:sp>
      <p:sp>
        <p:nvSpPr>
          <p:cNvPr id="62" name="正方形/長方形 61">
            <a:extLst>
              <a:ext uri="{FF2B5EF4-FFF2-40B4-BE49-F238E27FC236}">
                <a16:creationId xmlns:a16="http://schemas.microsoft.com/office/drawing/2014/main" id="{D13E066D-5338-3806-4F2D-2555A568C1EC}"/>
              </a:ext>
            </a:extLst>
          </p:cNvPr>
          <p:cNvSpPr/>
          <p:nvPr/>
        </p:nvSpPr>
        <p:spPr bwMode="gray">
          <a:xfrm>
            <a:off x="5178930" y="5181814"/>
            <a:ext cx="2765100" cy="1363165"/>
          </a:xfrm>
          <a:prstGeom prst="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a:t>
            </a:r>
            <a:br>
              <a:rPr kumimoji="1" lang="en-US" altLang="ja-JP" sz="1000">
                <a:latin typeface="Yu Gothic UI" panose="020B0500000000000000" pitchFamily="50" charset="-128"/>
                <a:ea typeface="Yu Gothic UI" panose="020B0500000000000000" pitchFamily="50" charset="-128"/>
              </a:rPr>
            </a:br>
            <a:r>
              <a:rPr kumimoji="1" lang="en-US" altLang="ja-JP" sz="1000" err="1">
                <a:latin typeface="Yu Gothic UI" panose="020B0500000000000000" pitchFamily="50" charset="-128"/>
                <a:ea typeface="Yu Gothic UI" panose="020B0500000000000000" pitchFamily="50" charset="-128"/>
              </a:rPr>
              <a:t>XXXXXX</a:t>
            </a:r>
            <a:endParaRPr kumimoji="1" lang="ja-JP" altLang="ja-JP" sz="1000">
              <a:latin typeface="Yu Gothic UI" panose="020B0500000000000000" pitchFamily="50" charset="-128"/>
              <a:ea typeface="Yu Gothic UI" panose="020B0500000000000000" pitchFamily="50" charset="-128"/>
            </a:endParaRPr>
          </a:p>
        </p:txBody>
      </p:sp>
      <p:sp>
        <p:nvSpPr>
          <p:cNvPr id="64" name="正方形/長方形 63">
            <a:extLst>
              <a:ext uri="{FF2B5EF4-FFF2-40B4-BE49-F238E27FC236}">
                <a16:creationId xmlns:a16="http://schemas.microsoft.com/office/drawing/2014/main" id="{7C120001-FEF7-BD91-2177-C1B9A1D14F67}"/>
              </a:ext>
            </a:extLst>
          </p:cNvPr>
          <p:cNvSpPr/>
          <p:nvPr/>
        </p:nvSpPr>
        <p:spPr bwMode="gray">
          <a:xfrm>
            <a:off x="5973456" y="5278485"/>
            <a:ext cx="2869780" cy="79104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mj-ea"/>
                <a:ea typeface="+mj-ea"/>
                <a:cs typeface="+mn-cs"/>
              </a:rPr>
              <a:t>複数の補助事業を総括して、実施する事業概要を説明すること</a:t>
            </a:r>
          </a:p>
        </p:txBody>
      </p:sp>
      <p:grpSp>
        <p:nvGrpSpPr>
          <p:cNvPr id="14" name="グループ化 13">
            <a:extLst>
              <a:ext uri="{FF2B5EF4-FFF2-40B4-BE49-F238E27FC236}">
                <a16:creationId xmlns:a16="http://schemas.microsoft.com/office/drawing/2014/main" id="{A3C0A500-CC70-4E0A-26FE-280BDDCFF6A9}"/>
              </a:ext>
            </a:extLst>
          </p:cNvPr>
          <p:cNvGrpSpPr/>
          <p:nvPr/>
        </p:nvGrpSpPr>
        <p:grpSpPr>
          <a:xfrm>
            <a:off x="9633658" y="4587878"/>
            <a:ext cx="3534938" cy="1897345"/>
            <a:chOff x="9633658" y="4587878"/>
            <a:chExt cx="3534938" cy="1897345"/>
          </a:xfrm>
        </p:grpSpPr>
        <p:sp>
          <p:nvSpPr>
            <p:cNvPr id="74" name="正方形/長方形 73">
              <a:extLst>
                <a:ext uri="{FF2B5EF4-FFF2-40B4-BE49-F238E27FC236}">
                  <a16:creationId xmlns:a16="http://schemas.microsoft.com/office/drawing/2014/main" id="{CF1B00B7-D306-0139-8C77-CE0A1DEE85B3}"/>
                </a:ext>
              </a:extLst>
            </p:cNvPr>
            <p:cNvSpPr/>
            <p:nvPr/>
          </p:nvSpPr>
          <p:spPr bwMode="gray">
            <a:xfrm>
              <a:off x="9970094" y="5290090"/>
              <a:ext cx="3198502" cy="119513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i="0" u="none" strike="noStrike" kern="1200" cap="none" spc="0" normalizeH="0" baseline="0" noProof="0">
                  <a:ln>
                    <a:noFill/>
                  </a:ln>
                  <a:solidFill>
                    <a:prstClr val="black"/>
                  </a:solidFill>
                  <a:effectLst/>
                  <a:uLnTx/>
                  <a:uFillTx/>
                  <a:latin typeface="+mj-ea"/>
                  <a:ea typeface="+mj-ea"/>
                  <a:cs typeface="+mn-cs"/>
                </a:rPr>
                <a:t>事業目的に即して、地域としてオーバーツーリズムの未然防止・抑制の成果を測る</a:t>
              </a:r>
              <a:r>
                <a:rPr kumimoji="1" lang="en-US" altLang="ja-JP" sz="1050" b="1" i="0" u="none" strike="noStrike" kern="1200" cap="none" spc="0" normalizeH="0" baseline="0" noProof="0">
                  <a:ln>
                    <a:noFill/>
                  </a:ln>
                  <a:solidFill>
                    <a:prstClr val="black"/>
                  </a:solidFill>
                  <a:effectLst/>
                  <a:uLnTx/>
                  <a:uFillTx/>
                  <a:latin typeface="+mj-ea"/>
                  <a:ea typeface="+mj-ea"/>
                  <a:cs typeface="+mn-cs"/>
                </a:rPr>
                <a:t>KGI</a:t>
              </a:r>
              <a:r>
                <a:rPr kumimoji="1" lang="ja-JP" altLang="en-US" sz="1050" b="1" i="0" u="none" strike="noStrike" kern="1200" cap="none" spc="0" normalizeH="0" baseline="0" noProof="0">
                  <a:ln>
                    <a:noFill/>
                  </a:ln>
                  <a:solidFill>
                    <a:prstClr val="black"/>
                  </a:solidFill>
                  <a:effectLst/>
                  <a:uLnTx/>
                  <a:uFillTx/>
                  <a:latin typeface="+mj-ea"/>
                  <a:ea typeface="+mj-ea"/>
                  <a:cs typeface="+mn-cs"/>
                </a:rPr>
                <a:t>を設定し、各補助事業の</a:t>
              </a:r>
              <a:r>
                <a:rPr kumimoji="1" lang="en-US" altLang="ja-JP" sz="1050" b="1" i="0" u="none" strike="noStrike" kern="1200" cap="none" spc="0" normalizeH="0" baseline="0" noProof="0">
                  <a:ln>
                    <a:noFill/>
                  </a:ln>
                  <a:solidFill>
                    <a:prstClr val="black"/>
                  </a:solidFill>
                  <a:effectLst/>
                  <a:uLnTx/>
                  <a:uFillTx/>
                  <a:latin typeface="+mj-ea"/>
                  <a:ea typeface="+mj-ea"/>
                  <a:cs typeface="+mn-cs"/>
                </a:rPr>
                <a:t>KPI</a:t>
              </a:r>
              <a:r>
                <a:rPr kumimoji="1" lang="ja-JP" altLang="en-US" sz="1050" b="1" i="0" u="none" strike="noStrike" kern="1200" cap="none" spc="0" normalizeH="0" baseline="0" noProof="0">
                  <a:ln>
                    <a:noFill/>
                  </a:ln>
                  <a:solidFill>
                    <a:prstClr val="black"/>
                  </a:solidFill>
                  <a:effectLst/>
                  <a:uLnTx/>
                  <a:uFillTx/>
                  <a:latin typeface="+mj-ea"/>
                  <a:ea typeface="+mj-ea"/>
                  <a:cs typeface="+mn-cs"/>
                </a:rPr>
                <a:t>を達成することで、到達する総括的な指標を設定すること</a:t>
              </a:r>
              <a:r>
                <a:rPr kumimoji="1" lang="ja-JP" altLang="en-US" sz="1050">
                  <a:solidFill>
                    <a:prstClr val="black"/>
                  </a:solidFill>
                  <a:latin typeface="+mj-ea"/>
                  <a:ea typeface="+mj-ea"/>
                  <a:cs typeface="+mn-cs"/>
                </a:rPr>
                <a:t>。</a:t>
              </a:r>
              <a:r>
                <a:rPr kumimoji="1" lang="ja-JP" altLang="en-US" sz="1050" b="1">
                  <a:solidFill>
                    <a:prstClr val="black"/>
                  </a:solidFill>
                  <a:latin typeface="+mj-ea"/>
                  <a:ea typeface="+mj-ea"/>
                  <a:cs typeface="+mn-cs"/>
                </a:rPr>
                <a:t>また、定量的な数値を記載すること</a:t>
              </a:r>
              <a:endParaRPr kumimoji="1" lang="en-US" altLang="ja-JP" sz="1050" b="1">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中期の目標でも構わない。達成年と目標値を明記すること</a:t>
              </a:r>
              <a:endParaRPr kumimoji="1" lang="en-US" altLang="ja-JP" sz="1050" b="1">
                <a:solidFill>
                  <a:prstClr val="black"/>
                </a:solidFill>
                <a:latin typeface="+mj-ea"/>
                <a:ea typeface="+mj-ea"/>
                <a:cs typeface="+mn-cs"/>
              </a:endParaRPr>
            </a:p>
          </p:txBody>
        </p:sp>
        <p:cxnSp>
          <p:nvCxnSpPr>
            <p:cNvPr id="75" name="直線コネクタ 74">
              <a:extLst>
                <a:ext uri="{FF2B5EF4-FFF2-40B4-BE49-F238E27FC236}">
                  <a16:creationId xmlns:a16="http://schemas.microsoft.com/office/drawing/2014/main" id="{F6FCA438-69DB-2DE5-2D80-EC706A7A0138}"/>
                </a:ext>
              </a:extLst>
            </p:cNvPr>
            <p:cNvCxnSpPr>
              <a:cxnSpLocks/>
              <a:stCxn id="74" idx="1"/>
              <a:endCxn id="48" idx="3"/>
            </p:cNvCxnSpPr>
            <p:nvPr/>
          </p:nvCxnSpPr>
          <p:spPr bwMode="gray">
            <a:xfrm flipH="1" flipV="1">
              <a:off x="9633658" y="4587878"/>
              <a:ext cx="336436" cy="129977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83" name="正方形/長方形 82">
            <a:extLst>
              <a:ext uri="{FF2B5EF4-FFF2-40B4-BE49-F238E27FC236}">
                <a16:creationId xmlns:a16="http://schemas.microsoft.com/office/drawing/2014/main" id="{5C4E8638-31C4-5CC8-0BCF-4FB6C9B9C096}"/>
              </a:ext>
            </a:extLst>
          </p:cNvPr>
          <p:cNvSpPr/>
          <p:nvPr/>
        </p:nvSpPr>
        <p:spPr bwMode="gray">
          <a:xfrm>
            <a:off x="6824191" y="-628651"/>
            <a:ext cx="2891408" cy="540291"/>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関連する対応テーマを記載</a:t>
            </a:r>
            <a:endParaRPr kumimoji="1" lang="en-US" altLang="ja-JP" sz="1050" b="1">
              <a:solidFill>
                <a:prstClr val="black"/>
              </a:solidFill>
              <a:latin typeface="+mj-ea"/>
              <a:ea typeface="+mj-ea"/>
              <a:cs typeface="+mn-cs"/>
            </a:endParaRPr>
          </a:p>
        </p:txBody>
      </p:sp>
      <p:cxnSp>
        <p:nvCxnSpPr>
          <p:cNvPr id="86" name="直線コネクタ 85">
            <a:extLst>
              <a:ext uri="{FF2B5EF4-FFF2-40B4-BE49-F238E27FC236}">
                <a16:creationId xmlns:a16="http://schemas.microsoft.com/office/drawing/2014/main" id="{9AD3E8BD-35AE-4DE1-C45B-3078E81EA643}"/>
              </a:ext>
            </a:extLst>
          </p:cNvPr>
          <p:cNvCxnSpPr>
            <a:cxnSpLocks/>
            <a:stCxn id="83" idx="2"/>
            <a:endCxn id="7" idx="1"/>
          </p:cNvCxnSpPr>
          <p:nvPr/>
        </p:nvCxnSpPr>
        <p:spPr bwMode="gray">
          <a:xfrm>
            <a:off x="8269895" y="-88360"/>
            <a:ext cx="141258" cy="42920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B67A1D65-9E6A-76A9-2296-17683B68307A}"/>
              </a:ext>
            </a:extLst>
          </p:cNvPr>
          <p:cNvCxnSpPr>
            <a:cxnSpLocks/>
            <a:stCxn id="39" idx="3"/>
          </p:cNvCxnSpPr>
          <p:nvPr/>
        </p:nvCxnSpPr>
        <p:spPr bwMode="gray">
          <a:xfrm>
            <a:off x="-85825" y="3962552"/>
            <a:ext cx="286623" cy="2411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9DDB1A0D-F425-0A75-118A-7C8D7F6B7D0E}"/>
              </a:ext>
            </a:extLst>
          </p:cNvPr>
          <p:cNvSpPr/>
          <p:nvPr/>
        </p:nvSpPr>
        <p:spPr bwMode="gray">
          <a:xfrm>
            <a:off x="6824190" y="1055925"/>
            <a:ext cx="2869780" cy="432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当該補助事業の補助対象経費の総額、</a:t>
            </a:r>
            <a:br>
              <a:rPr kumimoji="1" lang="en-US" altLang="ja-JP" sz="1050" b="1">
                <a:solidFill>
                  <a:prstClr val="black"/>
                </a:solidFill>
                <a:latin typeface="+mj-ea"/>
                <a:ea typeface="+mj-ea"/>
                <a:cs typeface="+mn-cs"/>
              </a:rPr>
            </a:br>
            <a:r>
              <a:rPr kumimoji="1" lang="ja-JP" altLang="en-US" sz="1050" b="1">
                <a:solidFill>
                  <a:prstClr val="black"/>
                </a:solidFill>
                <a:latin typeface="+mj-ea"/>
                <a:ea typeface="+mj-ea"/>
                <a:cs typeface="+mn-cs"/>
              </a:rPr>
              <a:t>申請する補助金額の総額を記載</a:t>
            </a:r>
            <a:endParaRPr kumimoji="1" lang="en-US" altLang="ja-JP" sz="1050" b="1">
              <a:solidFill>
                <a:prstClr val="black"/>
              </a:solidFill>
              <a:latin typeface="+mj-ea"/>
              <a:ea typeface="+mj-ea"/>
              <a:cs typeface="+mn-cs"/>
            </a:endParaRPr>
          </a:p>
        </p:txBody>
      </p:sp>
      <p:sp>
        <p:nvSpPr>
          <p:cNvPr id="24" name="四角形: 角を丸くする 23">
            <a:extLst>
              <a:ext uri="{FF2B5EF4-FFF2-40B4-BE49-F238E27FC236}">
                <a16:creationId xmlns:a16="http://schemas.microsoft.com/office/drawing/2014/main" id="{1199F123-FEB7-1979-4A46-C80ED00B5ACA}"/>
              </a:ext>
            </a:extLst>
          </p:cNvPr>
          <p:cNvSpPr/>
          <p:nvPr/>
        </p:nvSpPr>
        <p:spPr bwMode="gray">
          <a:xfrm>
            <a:off x="5905766" y="236709"/>
            <a:ext cx="1190083"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1" i="0" u="none" strike="noStrike" kern="1200" cap="none" spc="0" normalizeH="0" baseline="0" noProof="0">
                <a:ln>
                  <a:noFill/>
                </a:ln>
                <a:solidFill>
                  <a:prstClr val="black"/>
                </a:solidFill>
                <a:effectLst/>
                <a:uLnTx/>
                <a:uFillTx/>
                <a:latin typeface="+mj-ea"/>
                <a:ea typeface="+mj-ea"/>
                <a:cs typeface="+mn-cs"/>
              </a:rPr>
              <a:t>対応テーマ</a:t>
            </a:r>
          </a:p>
        </p:txBody>
      </p:sp>
      <p:sp>
        <p:nvSpPr>
          <p:cNvPr id="19" name="正方形/長方形 18">
            <a:extLst>
              <a:ext uri="{FF2B5EF4-FFF2-40B4-BE49-F238E27FC236}">
                <a16:creationId xmlns:a16="http://schemas.microsoft.com/office/drawing/2014/main" id="{3E0FE48D-91E8-0D4E-AEEF-E8192BF8B6CA}"/>
              </a:ext>
            </a:extLst>
          </p:cNvPr>
          <p:cNvSpPr/>
          <p:nvPr/>
        </p:nvSpPr>
        <p:spPr bwMode="gray">
          <a:xfrm>
            <a:off x="197618" y="147780"/>
            <a:ext cx="9497117" cy="868220"/>
          </a:xfrm>
          <a:prstGeom prst="rect">
            <a:avLst/>
          </a:prstGeom>
          <a:solidFill>
            <a:schemeClr val="accent1">
              <a:lumMod val="20000"/>
              <a:lumOff val="80000"/>
              <a:alpha val="19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j-ea"/>
              <a:ea typeface="+mj-ea"/>
              <a:cs typeface="+mn-cs"/>
            </a:endParaRPr>
          </a:p>
        </p:txBody>
      </p:sp>
      <p:sp>
        <p:nvSpPr>
          <p:cNvPr id="22" name="テキスト ボックス 21">
            <a:extLst>
              <a:ext uri="{FF2B5EF4-FFF2-40B4-BE49-F238E27FC236}">
                <a16:creationId xmlns:a16="http://schemas.microsoft.com/office/drawing/2014/main" id="{BFCF4936-9BF0-B1D5-1CC0-F9D384AB150C}"/>
              </a:ext>
            </a:extLst>
          </p:cNvPr>
          <p:cNvSpPr txBox="1"/>
          <p:nvPr/>
        </p:nvSpPr>
        <p:spPr bwMode="gray">
          <a:xfrm>
            <a:off x="523895" y="434336"/>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申請主体： </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｜対象地域：</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県</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市</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エリア</a:t>
            </a:r>
            <a:r>
              <a:rPr kumimoji="1" lang="en-US" altLang="ja-JP" sz="1400" b="1">
                <a:solidFill>
                  <a:schemeClr val="tx1">
                    <a:lumMod val="75000"/>
                    <a:lumOff val="25000"/>
                  </a:schemeClr>
                </a:solidFill>
                <a:latin typeface="+mj-ea"/>
                <a:ea typeface="+mj-ea"/>
              </a:rPr>
              <a:t> </a:t>
            </a:r>
            <a:endParaRPr kumimoji="1" lang="ja-JP" altLang="en-US" sz="1400" b="1">
              <a:solidFill>
                <a:schemeClr val="tx1">
                  <a:lumMod val="75000"/>
                  <a:lumOff val="25000"/>
                </a:schemeClr>
              </a:solidFill>
              <a:latin typeface="+mj-ea"/>
              <a:ea typeface="+mj-ea"/>
            </a:endParaRPr>
          </a:p>
        </p:txBody>
      </p:sp>
      <p:sp>
        <p:nvSpPr>
          <p:cNvPr id="25" name="テキスト ボックス 24">
            <a:extLst>
              <a:ext uri="{FF2B5EF4-FFF2-40B4-BE49-F238E27FC236}">
                <a16:creationId xmlns:a16="http://schemas.microsoft.com/office/drawing/2014/main" id="{84B5596D-D9FB-D7AE-0297-B0E663229F0E}"/>
              </a:ext>
            </a:extLst>
          </p:cNvPr>
          <p:cNvSpPr txBox="1"/>
          <p:nvPr/>
        </p:nvSpPr>
        <p:spPr bwMode="gray">
          <a:xfrm>
            <a:off x="523895" y="665860"/>
            <a:ext cx="723333" cy="320492"/>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事業計画名：</a:t>
            </a:r>
            <a:r>
              <a:rPr kumimoji="1" lang="en-US" altLang="ja-JP" sz="1400" b="1">
                <a:solidFill>
                  <a:schemeClr val="tx1">
                    <a:lumMod val="75000"/>
                    <a:lumOff val="25000"/>
                  </a:schemeClr>
                </a:solidFill>
                <a:latin typeface="+mj-ea"/>
                <a:ea typeface="+mj-ea"/>
              </a:rPr>
              <a:t>XXXXXXXXXXXXXXXXXXXXXXXXXXXXXXXX</a:t>
            </a:r>
            <a:endParaRPr kumimoji="1" lang="ja-JP" altLang="en-US" sz="1400" b="1">
              <a:solidFill>
                <a:schemeClr val="tx1">
                  <a:lumMod val="75000"/>
                  <a:lumOff val="25000"/>
                </a:schemeClr>
              </a:solidFill>
              <a:latin typeface="+mj-ea"/>
              <a:ea typeface="+mj-ea"/>
            </a:endParaRPr>
          </a:p>
        </p:txBody>
      </p:sp>
      <p:sp>
        <p:nvSpPr>
          <p:cNvPr id="28" name="テキスト ボックス 27">
            <a:extLst>
              <a:ext uri="{FF2B5EF4-FFF2-40B4-BE49-F238E27FC236}">
                <a16:creationId xmlns:a16="http://schemas.microsoft.com/office/drawing/2014/main" id="{E51D0B37-1583-B705-DEB0-1F9677FF6CB9}"/>
              </a:ext>
            </a:extLst>
          </p:cNvPr>
          <p:cNvSpPr txBox="1"/>
          <p:nvPr/>
        </p:nvSpPr>
        <p:spPr bwMode="gray">
          <a:xfrm>
            <a:off x="332516" y="224840"/>
            <a:ext cx="2589926" cy="218900"/>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100" b="1">
                <a:solidFill>
                  <a:schemeClr val="bg1"/>
                </a:solidFill>
                <a:latin typeface="+mj-ea"/>
                <a:ea typeface="+mj-ea"/>
                <a:cs typeface="Arial"/>
              </a:rPr>
              <a:t>【</a:t>
            </a:r>
            <a:r>
              <a:rPr kumimoji="1" lang="ja-JP" altLang="en-US" sz="1100" b="1">
                <a:solidFill>
                  <a:schemeClr val="bg1"/>
                </a:solidFill>
                <a:latin typeface="+mj-ea"/>
                <a:ea typeface="+mj-ea"/>
                <a:cs typeface="Arial"/>
              </a:rPr>
              <a:t>実証・個別型</a:t>
            </a:r>
            <a:r>
              <a:rPr kumimoji="1" lang="en-US" altLang="ja-JP" sz="1100" b="1">
                <a:solidFill>
                  <a:schemeClr val="bg1"/>
                </a:solidFill>
                <a:latin typeface="+mj-ea"/>
                <a:ea typeface="+mj-ea"/>
                <a:cs typeface="Arial"/>
              </a:rPr>
              <a:t>】様式2_</a:t>
            </a:r>
            <a:r>
              <a:rPr kumimoji="1" lang="ja-JP" altLang="en-US" sz="1100" b="1">
                <a:solidFill>
                  <a:schemeClr val="bg1"/>
                </a:solidFill>
                <a:latin typeface="+mj-ea"/>
                <a:ea typeface="+mj-ea"/>
                <a:cs typeface="Arial"/>
              </a:rPr>
              <a:t>事業概要</a:t>
            </a:r>
          </a:p>
        </p:txBody>
      </p:sp>
      <p:sp>
        <p:nvSpPr>
          <p:cNvPr id="2" name="正方形/長方形 1">
            <a:extLst>
              <a:ext uri="{FF2B5EF4-FFF2-40B4-BE49-F238E27FC236}">
                <a16:creationId xmlns:a16="http://schemas.microsoft.com/office/drawing/2014/main" id="{A5AD57EB-FCE5-CF68-02E0-973A2032662C}"/>
              </a:ext>
            </a:extLst>
          </p:cNvPr>
          <p:cNvSpPr/>
          <p:nvPr/>
        </p:nvSpPr>
        <p:spPr bwMode="gray">
          <a:xfrm>
            <a:off x="64758" y="56928"/>
            <a:ext cx="2702866" cy="383909"/>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1800" b="1">
                <a:solidFill>
                  <a:schemeClr val="bg1"/>
                </a:solidFill>
                <a:latin typeface="Yu Gothic UI" panose="020B0500000000000000" pitchFamily="50" charset="-128"/>
                <a:ea typeface="Yu Gothic UI" panose="020B0500000000000000" pitchFamily="50" charset="-128"/>
              </a:rPr>
              <a:t>記入例・留意事項</a:t>
            </a:r>
          </a:p>
        </p:txBody>
      </p:sp>
    </p:spTree>
    <p:extLst>
      <p:ext uri="{BB962C8B-B14F-4D97-AF65-F5344CB8AC3E}">
        <p14:creationId xmlns:p14="http://schemas.microsoft.com/office/powerpoint/2010/main" val="31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201">
  <a:themeElements>
    <a:clrScheme name="DT-niina">
      <a:dk1>
        <a:srgbClr val="000000"/>
      </a:dk1>
      <a:lt1>
        <a:sysClr val="window" lastClr="FFFFFF"/>
      </a:lt1>
      <a:dk2>
        <a:srgbClr val="53565A"/>
      </a:dk2>
      <a:lt2>
        <a:srgbClr val="D0D0CE"/>
      </a:lt2>
      <a:accent1>
        <a:srgbClr val="86BC25"/>
      </a:accent1>
      <a:accent2>
        <a:srgbClr val="046A38"/>
      </a:accent2>
      <a:accent3>
        <a:srgbClr val="3E4D60"/>
      </a:accent3>
      <a:accent4>
        <a:srgbClr val="012169"/>
      </a:accent4>
      <a:accent5>
        <a:srgbClr val="336699"/>
      </a:accent5>
      <a:accent6>
        <a:srgbClr val="DA6B6B"/>
      </a:accent6>
      <a:hlink>
        <a:srgbClr val="62B5E5"/>
      </a:hlink>
      <a:folHlink>
        <a:srgbClr val="75787B"/>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bodyPr vert="horz" wrap="square" lIns="0" tIns="0" rIns="0" bIns="0" rtlCol="0" anchor="ctr">
        <a:noAutofit/>
      </a:bodyPr>
      <a:lstStyle>
        <a:defPPr algn="l">
          <a:defRPr sz="1200" dirty="0" smtClean="0">
            <a:solidFill>
              <a:schemeClr val="tx1">
                <a:lumMod val="75000"/>
                <a:lumOff val="25000"/>
              </a:schemeClr>
            </a:solidFill>
            <a:latin typeface="+mj-ea"/>
            <a:ea typeface="+mj-ea"/>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9F05E10C4A60A44996A845E1755B5BC" ma:contentTypeVersion="12" ma:contentTypeDescription="新しいドキュメントを作成します。" ma:contentTypeScope="" ma:versionID="8c93d765f5e2dd7ba24c531504450686">
  <xsd:schema xmlns:xsd="http://www.w3.org/2001/XMLSchema" xmlns:xs="http://www.w3.org/2001/XMLSchema" xmlns:p="http://schemas.microsoft.com/office/2006/metadata/properties" xmlns:ns2="696c315d-fd52-4ee6-a281-cf8a4c3da848" xmlns:ns3="7ba5315f-df62-43e7-9278-e63b66b73b81" targetNamespace="http://schemas.microsoft.com/office/2006/metadata/properties" ma:root="true" ma:fieldsID="4fafc08c146faf15991162774229ec08" ns2:_="" ns3:_="">
    <xsd:import namespace="696c315d-fd52-4ee6-a281-cf8a4c3da848"/>
    <xsd:import namespace="7ba5315f-df62-43e7-9278-e63b66b73b8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6c315d-fd52-4ee6-a281-cf8a4c3da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40495dbf-c790-4553-8539-553daef3872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5315f-df62-43e7-9278-e63b66b73b8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d6fc190-4166-412a-bb23-51ba56d45b33}" ma:internalName="TaxCatchAll" ma:showField="CatchAllData" ma:web="7ba5315f-df62-43e7-9278-e63b66b73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6c315d-fd52-4ee6-a281-cf8a4c3da848">
      <Terms xmlns="http://schemas.microsoft.com/office/infopath/2007/PartnerControls"/>
    </lcf76f155ced4ddcb4097134ff3c332f>
    <TaxCatchAll xmlns="7ba5315f-df62-43e7-9278-e63b66b73b81" xsi:nil="true"/>
  </documentManagement>
</p:properties>
</file>

<file path=customXml/itemProps1.xml><?xml version="1.0" encoding="utf-8"?>
<ds:datastoreItem xmlns:ds="http://schemas.openxmlformats.org/officeDocument/2006/customXml" ds:itemID="{94310AC7-D595-440C-8F89-34EC20E8151E}"/>
</file>

<file path=customXml/itemProps2.xml><?xml version="1.0" encoding="utf-8"?>
<ds:datastoreItem xmlns:ds="http://schemas.openxmlformats.org/officeDocument/2006/customXml" ds:itemID="{76BBEA12-2461-4293-8358-25F99588AADC}"/>
</file>

<file path=customXml/itemProps3.xml><?xml version="1.0" encoding="utf-8"?>
<ds:datastoreItem xmlns:ds="http://schemas.openxmlformats.org/officeDocument/2006/customXml" ds:itemID="{1E77636E-0168-44F9-B28F-83E35D4FFF65}"/>
</file>

<file path=docProps/app.xml><?xml version="1.0" encoding="utf-8"?>
<Properties xmlns="http://schemas.openxmlformats.org/officeDocument/2006/extended-properties" xmlns:vt="http://schemas.openxmlformats.org/officeDocument/2006/docPropsVTypes">
  <Template>DT Template_A4_J</Template>
  <TotalTime>0</TotalTime>
  <Words>1029</Words>
  <Application>Microsoft Office PowerPoint</Application>
  <PresentationFormat>A4 210 x 297 mm</PresentationFormat>
  <Paragraphs>170</Paragraphs>
  <Slides>2</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1" baseType="lpstr">
      <vt:lpstr>Yu Gothic UI</vt:lpstr>
      <vt:lpstr>Arial</vt:lpstr>
      <vt:lpstr>Calibri</vt:lpstr>
      <vt:lpstr>Calibri Light</vt:lpstr>
      <vt:lpstr>Verdana</vt:lpstr>
      <vt:lpstr>Wingdings</vt:lpstr>
      <vt:lpstr>Wingdings 2</vt:lpstr>
      <vt:lpstr>DT Template_A4_J_202201</vt:lpstr>
      <vt:lpstr>think-cell スライド</vt:lpstr>
      <vt:lpstr>PowerPoint プレゼンテーション</vt:lpstr>
      <vt:lpstr>PowerPoint プレゼンテーション</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keywords/>
  <dc:description/>
  <cp:revision>1</cp:revision>
  <dcterms:created xsi:type="dcterms:W3CDTF">2025-02-13T11:26:09Z</dcterms:created>
  <dcterms:modified xsi:type="dcterms:W3CDTF">2025-02-13T11:26:22Z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2025-02-13T11:26:22Z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447a4b57-8272-42fe-9aed-1f8758bf5dba</vt:lpwstr>
  </property>
  <property fmtid="{D5CDD505-2E9C-101B-9397-08002B2CF9AE}" pid="8" name="MSIP_Label_ea60d57e-af5b-4752-ac57-3e4f28ca11dc_ContentBits">
    <vt:lpwstr>0</vt:lpwstr>
  </property>
  <property fmtid="{D5CDD505-2E9C-101B-9397-08002B2CF9AE}" pid="9" name="MSIP_Label_ef683064-e914-40cc-b246-2b5927a3a354_Enabled">
    <vt:lpwstr>true</vt:lpwstr>
  </property>
  <property fmtid="{D5CDD505-2E9C-101B-9397-08002B2CF9AE}" pid="10" name="MSIP_Label_ef683064-e914-40cc-b246-2b5927a3a354_ActionId">
    <vt:lpwstr>0d7465c8-7c63-4dd6-87b4-f1733ec11ff5</vt:lpwstr>
  </property>
  <property fmtid="{D5CDD505-2E9C-101B-9397-08002B2CF9AE}" pid="11" name="MediaServiceImageTags">
    <vt:lpwstr/>
  </property>
  <property fmtid="{D5CDD505-2E9C-101B-9397-08002B2CF9AE}" pid="12" name="ContentTypeId">
    <vt:lpwstr>0x01010049F05E10C4A60A44996A845E1755B5BC</vt:lpwstr>
  </property>
  <property fmtid="{D5CDD505-2E9C-101B-9397-08002B2CF9AE}" pid="13" name="MSIP_Label_ef683064-e914-40cc-b246-2b5927a3a354_SetDate">
    <vt:lpwstr>2025-02-05T05:07:32Z</vt:lpwstr>
  </property>
  <property fmtid="{D5CDD505-2E9C-101B-9397-08002B2CF9AE}" pid="14" name="MSIP_Label_ef683064-e914-40cc-b246-2b5927a3a354_SiteId">
    <vt:lpwstr>a629ef32-67ba-47a6-8eb3-ec43935644fc</vt:lpwstr>
  </property>
  <property fmtid="{D5CDD505-2E9C-101B-9397-08002B2CF9AE}" pid="15" name="MSIP_Label_ef683064-e914-40cc-b246-2b5927a3a354_Method">
    <vt:lpwstr>Privileged</vt:lpwstr>
  </property>
  <property fmtid="{D5CDD505-2E9C-101B-9397-08002B2CF9AE}" pid="16" name="MSIP_Label_ef683064-e914-40cc-b246-2b5927a3a354_ContentBits">
    <vt:lpwstr>0</vt:lpwstr>
  </property>
  <property fmtid="{D5CDD505-2E9C-101B-9397-08002B2CF9AE}" pid="17" name="MSIP_Label_ef683064-e914-40cc-b246-2b5927a3a354_Name">
    <vt:lpwstr>ef683064-e914-40cc-b246-2b5927a3a354</vt:lpwstr>
  </property>
</Properties>
</file>