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908" r:id="rId1"/>
  </p:sldMasterIdLst>
  <p:notesMasterIdLst>
    <p:notesMasterId r:id="rId4"/>
  </p:notesMasterIdLst>
  <p:sldIdLst>
    <p:sldId id="495" r:id="rId2"/>
    <p:sldId id="496" r:id="rId3"/>
  </p:sldIdLst>
  <p:sldSz cx="9906000" cy="6858000" type="A4"/>
  <p:notesSz cx="6807200" cy="9939338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29768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59536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89304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19072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148840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578608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008376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438144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3" orient="horz" pos="2092" userDrawn="1">
          <p15:clr>
            <a:srgbClr val="A4A3A4"/>
          </p15:clr>
        </p15:guide>
        <p15:guide id="4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EEF6D6"/>
    <a:srgbClr val="90CA28"/>
    <a:srgbClr val="B3D955"/>
    <a:srgbClr val="C1E072"/>
    <a:srgbClr val="CAE587"/>
    <a:srgbClr val="E5F2C4"/>
    <a:srgbClr val="FBFDF6"/>
    <a:srgbClr val="DA6B6B"/>
    <a:srgbClr val="F3F9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A0F111-C611-4411-8B13-5A1804223C38}" v="3" dt="2025-02-12T13:28:33.702"/>
    <p1510:client id="{A9D92FAD-E109-4524-A2E0-E3586E8BD959}" v="4" dt="2025-02-13T11:26:57.43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25" autoAdjust="0"/>
  </p:normalViewPr>
  <p:slideViewPr>
    <p:cSldViewPr snapToGrid="0">
      <p:cViewPr varScale="1">
        <p:scale>
          <a:sx n="123" d="100"/>
          <a:sy n="123" d="100"/>
        </p:scale>
        <p:origin x="102" y="108"/>
      </p:cViewPr>
      <p:guideLst>
        <p:guide orient="horz" pos="2092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fld id="{AAE2C4BB-DD5D-4EF0-8811-528209874544}" type="datetimeFigureOut">
              <a:rPr kumimoji="1" lang="ja-JP" altLang="en-US" smtClean="0"/>
              <a:pPr/>
              <a:t>2025/2/13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3013"/>
            <a:ext cx="48418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83357"/>
            <a:ext cx="5446723" cy="3913364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fld id="{24DE13BB-FCB6-4491-A87D-1E9BA7500F8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852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998323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1pPr>
            <a:lvl2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2pPr>
            <a:lvl3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3pPr>
            <a:lvl4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1pPr>
            <a:lvl2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2pPr>
            <a:lvl3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3pPr>
            <a:lvl4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 bwMode="gray"/>
        <p:txBody>
          <a:bodyPr vert="horz"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B9C3DF5-C67D-4DBB-BF27-5DC6E0FF5B0E}"/>
              </a:ext>
            </a:extLst>
          </p:cNvPr>
          <p:cNvSpPr txBox="1"/>
          <p:nvPr userDrawn="1"/>
        </p:nvSpPr>
        <p:spPr bwMode="gray">
          <a:xfrm>
            <a:off x="4669114" y="6609225"/>
            <a:ext cx="567771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fld id="{AA5FCFE5-FE56-4EF1-80A8-07776887C2A1}" type="slidenum">
              <a:rPr lang="ja-JP" altLang="en-US" sz="1000" smtClean="0"/>
              <a:pPr marL="0" marR="0" indent="0" algn="ctr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None/>
                <a:tabLst/>
              </a:pPr>
              <a:t>‹#›</a:t>
            </a:fld>
            <a:endParaRPr kumimoji="1" lang="ja-JP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2903191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367591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1029599" y="2232000"/>
            <a:ext cx="5184000" cy="432000"/>
          </a:xfrm>
          <a:prstGeom prst="rect">
            <a:avLst/>
          </a:prstGeom>
          <a:noFill/>
        </p:spPr>
        <p:txBody>
          <a:bodyPr wrap="square" lIns="0" r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+mj-lt"/>
                <a:ea typeface="+mj-ea"/>
                <a:cs typeface="+mn-cs"/>
                <a:sym typeface="+mn-lt"/>
              </a:defRPr>
            </a:lvl1pPr>
          </a:lstStyle>
          <a:p>
            <a:pPr lvl="0"/>
            <a:r>
              <a:rPr lang="ja-JP" altLang="en-US"/>
              <a:t>中表紙タイトル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F0480B1-ED1F-4DEE-8C11-A97406C72081}"/>
              </a:ext>
            </a:extLst>
          </p:cNvPr>
          <p:cNvSpPr txBox="1"/>
          <p:nvPr userDrawn="1"/>
        </p:nvSpPr>
        <p:spPr bwMode="gray">
          <a:xfrm>
            <a:off x="4669114" y="6609225"/>
            <a:ext cx="567771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fld id="{AA5FCFE5-FE56-4EF1-80A8-07776887C2A1}" type="slidenum">
              <a:rPr lang="ja-JP" altLang="en-US" sz="1000" smtClean="0"/>
              <a:pPr marL="0" marR="0" indent="0" algn="ctr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None/>
                <a:tabLst/>
              </a:pPr>
              <a:t>‹#›</a:t>
            </a:fld>
            <a:endParaRPr kumimoji="1" lang="ja-JP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3268474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一般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9083022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テキスト プレースホルダ 5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17600" y="1009580"/>
            <a:ext cx="9072000" cy="46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ja-JP" altLang="en-US" sz="1400" baseline="0" dirty="0"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>
              <a:spcBef>
                <a:spcPts val="0"/>
              </a:spcBef>
            </a:pPr>
            <a:r>
              <a:rPr kumimoji="1" lang="ja-JP" altLang="en-US"/>
              <a:t>補足文を入力（キーメッセージを補足する内容＜</a:t>
            </a:r>
            <a:r>
              <a:rPr kumimoji="1" lang="en-US" altLang="ja-JP"/>
              <a:t>2</a:t>
            </a:r>
            <a:r>
              <a:rPr kumimoji="1" lang="ja-JP" altLang="en-US"/>
              <a:t>行以内＞）</a:t>
            </a:r>
            <a:endParaRPr kumimoji="1" lang="en-US" altLang="ja-JP"/>
          </a:p>
          <a:p>
            <a:pPr lvl="0">
              <a:spcBef>
                <a:spcPts val="0"/>
              </a:spcBef>
            </a:pPr>
            <a:endParaRPr kumimoji="1" lang="ja-JP" altLang="en-US"/>
          </a:p>
        </p:txBody>
      </p:sp>
      <p:sp>
        <p:nvSpPr>
          <p:cNvPr id="11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600" y="1944000"/>
            <a:ext cx="4356000" cy="4356000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 baseline="0">
                <a:latin typeface="+mn-lt"/>
                <a:ea typeface="+mn-ea"/>
                <a:cs typeface="+mn-cs"/>
                <a:sym typeface="+mn-lt"/>
              </a:defRPr>
            </a:lvl1pPr>
            <a:lvl2pPr>
              <a:lnSpc>
                <a:spcPct val="110000"/>
              </a:lnSpc>
              <a:spcBef>
                <a:spcPts val="600"/>
              </a:spcBef>
              <a:defRPr baseline="0">
                <a:latin typeface="+mn-lt"/>
                <a:ea typeface="+mn-ea"/>
                <a:cs typeface="+mn-cs"/>
                <a:sym typeface="+mn-lt"/>
              </a:defRPr>
            </a:lvl2pPr>
            <a:lvl3pPr>
              <a:lnSpc>
                <a:spcPct val="110000"/>
              </a:lnSpc>
              <a:spcBef>
                <a:spcPts val="600"/>
              </a:spcBef>
              <a:defRPr baseline="0">
                <a:latin typeface="+mn-lt"/>
                <a:ea typeface="+mn-ea"/>
                <a:cs typeface="+mn-cs"/>
                <a:sym typeface="+mn-lt"/>
              </a:defRPr>
            </a:lvl3pPr>
            <a:lvl4pPr>
              <a:lnSpc>
                <a:spcPct val="110000"/>
              </a:lnSpc>
              <a:spcBef>
                <a:spcPts val="600"/>
              </a:spcBef>
              <a:defRPr baseline="0">
                <a:latin typeface="+mn-lt"/>
                <a:ea typeface="+mn-ea"/>
                <a:cs typeface="+mn-cs"/>
                <a:sym typeface="+mn-lt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1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600" y="1476000"/>
            <a:ext cx="4356000" cy="468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600" b="1" baseline="0">
                <a:solidFill>
                  <a:schemeClr val="accent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en-US" altLang="ja-JP"/>
              <a:t>Header</a:t>
            </a:r>
            <a:r>
              <a:rPr kumimoji="1" lang="ja-JP" altLang="en-US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/>
        <p:txBody>
          <a:bodyPr vert="horz"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 noProof="0"/>
              <a:t>キーメッセージを入力（本スライドで一番伝えたいこと＜名詞止め・体言止め不可＞）</a:t>
            </a:r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F3FC2AD-BF00-46AC-B946-5F7E49814FA8}"/>
              </a:ext>
            </a:extLst>
          </p:cNvPr>
          <p:cNvSpPr txBox="1"/>
          <p:nvPr userDrawn="1"/>
        </p:nvSpPr>
        <p:spPr bwMode="gray">
          <a:xfrm>
            <a:off x="4669114" y="6609225"/>
            <a:ext cx="567771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fld id="{AA5FCFE5-FE56-4EF1-80A8-07776887C2A1}" type="slidenum">
              <a:rPr lang="ja-JP" altLang="en-US" sz="1000" smtClean="0"/>
              <a:pPr marL="0" marR="0" indent="0" algn="ctr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None/>
                <a:tabLst/>
              </a:pPr>
              <a:t>‹#›</a:t>
            </a:fld>
            <a:endParaRPr kumimoji="1" lang="ja-JP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5032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43592380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6" imgW="563" imgH="564" progId="TCLayout.ActiveDocument.1">
                  <p:embed/>
                </p:oleObj>
              </mc:Choice>
              <mc:Fallback>
                <p:oleObj name="think-cell スライド" r:id="rId6" imgW="563" imgH="564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80000"/>
            <a:ext cx="9072000" cy="615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/>
              <a:t>キーメッセージを入力（本スライドで一番伝えたいこと＜名詞止め・体言止め不可＞）</a:t>
            </a:r>
            <a:endParaRPr lang="en-US" noProof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6999" y="1476000"/>
            <a:ext cx="9073075" cy="4824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1 </a:t>
            </a:r>
            <a:r>
              <a:rPr kumimoji="1" lang="ja-JP" altLang="en-US"/>
              <a:t>レベル</a:t>
            </a:r>
            <a:endParaRPr kumimoji="1" lang="en-US" altLang="ja-JP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en-US" altLang="ja-JP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en-US" altLang="ja-JP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ED5BDA0-42C6-DAA2-BCF6-3232FE339B53}"/>
              </a:ext>
            </a:extLst>
          </p:cNvPr>
          <p:cNvSpPr txBox="1"/>
          <p:nvPr userDrawn="1"/>
        </p:nvSpPr>
        <p:spPr bwMode="gray">
          <a:xfrm>
            <a:off x="4669114" y="6609225"/>
            <a:ext cx="567771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fld id="{AA5FCFE5-FE56-4EF1-80A8-07776887C2A1}" type="slidenum">
              <a:rPr lang="ja-JP" altLang="en-US" sz="1000" smtClean="0"/>
              <a:pPr marL="0" marR="0" indent="0" algn="ctr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None/>
                <a:tabLst/>
              </a:pPr>
              <a:t>‹#›</a:t>
            </a:fld>
            <a:endParaRPr kumimoji="1" lang="ja-JP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765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34" r:id="rId2"/>
    <p:sldLayoutId id="2147483961" r:id="rId3"/>
  </p:sldLayoutIdLst>
  <p:hf hdr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 baseline="0">
          <a:solidFill>
            <a:schemeClr val="tx1"/>
          </a:solidFill>
          <a:latin typeface="+mj-lt"/>
          <a:ea typeface="+mj-ea"/>
          <a:cs typeface="+mj-cs"/>
          <a:sym typeface="+mj-lt"/>
        </a:defRPr>
      </a:lvl1pPr>
    </p:titleStyle>
    <p:bodyStyle>
      <a:lvl1pPr marL="0" marR="0" indent="0" algn="l" defTabSz="990564" rtl="0" eaLnBrk="1" fontAlgn="auto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  <a:sym typeface="+mn-lt"/>
        </a:defRPr>
      </a:lvl1pPr>
      <a:lvl2pPr marL="180000" marR="0" indent="-180000" algn="l" defTabSz="990564" rtl="0" eaLnBrk="1" fontAlgn="auto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2pPr>
      <a:lvl3pPr marL="360000" marR="0" indent="-180000" algn="l" defTabSz="990564" rtl="0" eaLnBrk="1" fontAlgn="auto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3pPr>
      <a:lvl4pPr marL="504000" marR="0" indent="-144000" algn="l" defTabSz="990564" rtl="0" eaLnBrk="1" fontAlgn="auto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4pPr>
      <a:lvl5pPr marL="684000" indent="-180000" algn="l" defTabSz="86502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Verdana" panose="020B0604030504040204" pitchFamily="34" charset="0"/>
        <a:buChar char="−"/>
        <a:tabLst/>
        <a:defRPr kumimoji="1"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864000" indent="-180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Font typeface="Wingdings" panose="05000000000000000000" pitchFamily="2" charset="2"/>
        <a:buChar char="ü"/>
        <a:defRPr kumimoji="1"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120">
          <p15:clr>
            <a:srgbClr val="A4A3A4"/>
          </p15:clr>
        </p15:guide>
        <p15:guide id="1" orient="horz" pos="96">
          <p15:clr>
            <a:srgbClr val="A4A3A4"/>
          </p15:clr>
        </p15:guide>
        <p15:guide id="2" pos="3007">
          <p15:clr>
            <a:srgbClr val="A4A3A4"/>
          </p15:clr>
        </p15:guide>
        <p15:guide id="3" pos="3233">
          <p15:clr>
            <a:srgbClr val="A4A3A4"/>
          </p15:clr>
        </p15:guide>
        <p15:guide id="4" pos="5978">
          <p15:clr>
            <a:srgbClr val="A4A3A4"/>
          </p15:clr>
        </p15:guide>
        <p15:guide id="5" pos="262">
          <p15:clr>
            <a:srgbClr val="A4A3A4"/>
          </p15:clr>
        </p15:guide>
        <p15:guide id="6" orient="horz" pos="504">
          <p15:clr>
            <a:srgbClr val="A4A3A4"/>
          </p15:clr>
        </p15:guide>
        <p15:guide id="7" orient="horz" pos="640">
          <p15:clr>
            <a:srgbClr val="A4A3A4"/>
          </p15:clr>
        </p15:guide>
        <p15:guide id="8" orient="horz" pos="935">
          <p15:clr>
            <a:srgbClr val="A4A3A4"/>
          </p15:clr>
        </p15:guide>
        <p15:guide id="9" orient="horz" pos="3974">
          <p15:clr>
            <a:srgbClr val="A4A3A4"/>
          </p15:clr>
        </p15:guide>
        <p15:guide id="10" orient="horz" pos="4156">
          <p15:clr>
            <a:srgbClr val="A4A3A4"/>
          </p15:clr>
        </p15:guide>
        <p15:guide id="11" orient="horz" pos="426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B30E44-DD77-4857-C0C5-81335EF202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6D9C119-84B7-8013-B1E4-52A8794C860D}"/>
              </a:ext>
            </a:extLst>
          </p:cNvPr>
          <p:cNvSpPr/>
          <p:nvPr/>
        </p:nvSpPr>
        <p:spPr bwMode="gray">
          <a:xfrm>
            <a:off x="197618" y="1283760"/>
            <a:ext cx="4668296" cy="738074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en-US" altLang="ja-JP" sz="1200" b="1">
                <a:solidFill>
                  <a:prstClr val="black"/>
                </a:solidFill>
                <a:latin typeface="+mj-ea"/>
                <a:ea typeface="+mj-ea"/>
                <a:cs typeface="+mn-cs"/>
              </a:rPr>
              <a:t>XXXXXXXXXXXXXXXXXXXXXXXXXXXXXXXXXXXXXXXXXXXXXXX</a:t>
            </a:r>
            <a:br>
              <a:rPr kumimoji="1" lang="en-US" altLang="ja-JP" sz="1200" b="1">
                <a:solidFill>
                  <a:prstClr val="black"/>
                </a:solidFill>
                <a:latin typeface="+mj-ea"/>
                <a:ea typeface="+mj-ea"/>
                <a:cs typeface="+mn-cs"/>
              </a:rPr>
            </a:br>
            <a:r>
              <a:rPr kumimoji="1" lang="en-US" altLang="ja-JP" sz="1200" b="1">
                <a:solidFill>
                  <a:prstClr val="black"/>
                </a:solidFill>
                <a:latin typeface="+mj-ea"/>
                <a:ea typeface="+mj-ea"/>
                <a:cs typeface="+mn-cs"/>
              </a:rPr>
              <a:t>XXXXXXXXXXXXXXXXXXXXXXXXXXXXXXXX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ABCF18-6A50-AA62-CCA1-E3543085735E}"/>
              </a:ext>
            </a:extLst>
          </p:cNvPr>
          <p:cNvSpPr txBox="1"/>
          <p:nvPr/>
        </p:nvSpPr>
        <p:spPr bwMode="gray">
          <a:xfrm>
            <a:off x="191068" y="1054621"/>
            <a:ext cx="3598804" cy="2520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/>
          <a:p>
            <a:pPr algn="l"/>
            <a:r>
              <a:rPr kumimoji="1" lang="ja-JP" altLang="en-US" sz="1200" b="1" dirty="0">
                <a:solidFill>
                  <a:schemeClr val="accent2"/>
                </a:solidFill>
                <a:latin typeface="+mj-ea"/>
                <a:ea typeface="+mj-ea"/>
              </a:rPr>
              <a:t>■ 事業目的（事業概要で記載した事業目的を記載）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09E21F6-8F47-F738-DA1D-6E81CD8D41AA}"/>
              </a:ext>
            </a:extLst>
          </p:cNvPr>
          <p:cNvSpPr txBox="1"/>
          <p:nvPr/>
        </p:nvSpPr>
        <p:spPr bwMode="gray">
          <a:xfrm>
            <a:off x="5028115" y="1054621"/>
            <a:ext cx="4654646" cy="2520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/>
          <a:p>
            <a:pPr algn="l"/>
            <a:r>
              <a:rPr kumimoji="1" lang="ja-JP" altLang="en-US" sz="1200" b="1" dirty="0">
                <a:solidFill>
                  <a:schemeClr val="accent2"/>
                </a:solidFill>
                <a:latin typeface="+mj-ea"/>
                <a:ea typeface="+mj-ea"/>
              </a:rPr>
              <a:t>■ </a:t>
            </a:r>
            <a:r>
              <a:rPr kumimoji="1" lang="en-US" altLang="ja-JP" sz="1200" b="1" dirty="0">
                <a:solidFill>
                  <a:schemeClr val="accent2"/>
                </a:solidFill>
                <a:latin typeface="+mj-ea"/>
                <a:ea typeface="+mj-ea"/>
              </a:rPr>
              <a:t>KGI</a:t>
            </a:r>
            <a:r>
              <a:rPr kumimoji="1" lang="ja-JP" altLang="en-US" sz="1200" b="1" dirty="0">
                <a:solidFill>
                  <a:schemeClr val="accent2"/>
                </a:solidFill>
                <a:latin typeface="+mj-ea"/>
                <a:ea typeface="+mj-ea"/>
              </a:rPr>
              <a:t>（事業概要で記載した</a:t>
            </a:r>
            <a:r>
              <a:rPr kumimoji="1" lang="en-US" altLang="ja-JP" sz="1200" b="1" dirty="0">
                <a:solidFill>
                  <a:schemeClr val="accent2"/>
                </a:solidFill>
                <a:latin typeface="+mj-ea"/>
                <a:ea typeface="+mj-ea"/>
              </a:rPr>
              <a:t>KGI</a:t>
            </a:r>
            <a:r>
              <a:rPr kumimoji="1" lang="ja-JP" altLang="en-US" sz="1200" b="1" dirty="0">
                <a:solidFill>
                  <a:schemeClr val="accent2"/>
                </a:solidFill>
                <a:latin typeface="+mj-ea"/>
                <a:ea typeface="+mj-ea"/>
              </a:rPr>
              <a:t>を記載）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EE9F67CC-4C9C-1E7C-9A4B-77DB6B0827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642516"/>
              </p:ext>
            </p:extLst>
          </p:nvPr>
        </p:nvGraphicFramePr>
        <p:xfrm>
          <a:off x="5040088" y="1290313"/>
          <a:ext cx="4654646" cy="7380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6972">
                  <a:extLst>
                    <a:ext uri="{9D8B030D-6E8A-4147-A177-3AD203B41FA5}">
                      <a16:colId xmlns:a16="http://schemas.microsoft.com/office/drawing/2014/main" val="799764245"/>
                    </a:ext>
                  </a:extLst>
                </a:gridCol>
                <a:gridCol w="1266077">
                  <a:extLst>
                    <a:ext uri="{9D8B030D-6E8A-4147-A177-3AD203B41FA5}">
                      <a16:colId xmlns:a16="http://schemas.microsoft.com/office/drawing/2014/main" val="11572482"/>
                    </a:ext>
                  </a:extLst>
                </a:gridCol>
                <a:gridCol w="1161597">
                  <a:extLst>
                    <a:ext uri="{9D8B030D-6E8A-4147-A177-3AD203B41FA5}">
                      <a16:colId xmlns:a16="http://schemas.microsoft.com/office/drawing/2014/main" val="1419687965"/>
                    </a:ext>
                  </a:extLst>
                </a:gridCol>
              </a:tblGrid>
              <a:tr h="2355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+mj-ea"/>
                          <a:ea typeface="+mj-ea"/>
                        </a:rPr>
                        <a:t>指標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>
                          <a:latin typeface="+mj-ea"/>
                          <a:ea typeface="+mj-ea"/>
                        </a:rPr>
                        <a:t>現状値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>
                          <a:latin typeface="+mj-ea"/>
                          <a:ea typeface="+mj-ea"/>
                        </a:rPr>
                        <a:t>目標値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890300"/>
                  </a:ext>
                </a:extLst>
              </a:tr>
              <a:tr h="25125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>
                          <a:latin typeface="+mj-ea"/>
                          <a:ea typeface="+mj-ea"/>
                        </a:rPr>
                        <a:t>XXX</a:t>
                      </a:r>
                      <a:endParaRPr kumimoji="1" lang="ja-JP" altLang="en-US" sz="1000" b="1" dirty="0">
                        <a:latin typeface="+mj-ea"/>
                        <a:ea typeface="+mj-ea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+mj-ea"/>
                          <a:ea typeface="+mj-ea"/>
                        </a:rPr>
                        <a:t>XX</a:t>
                      </a:r>
                      <a:r>
                        <a:rPr kumimoji="1" lang="ja-JP" altLang="en-US" sz="1000" dirty="0"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en-US" altLang="ja-JP" sz="1000" dirty="0">
                          <a:latin typeface="+mj-ea"/>
                          <a:ea typeface="+mj-ea"/>
                        </a:rPr>
                        <a:t>20XX</a:t>
                      </a:r>
                      <a:r>
                        <a:rPr kumimoji="1" lang="ja-JP" altLang="en-US" sz="1000" dirty="0">
                          <a:latin typeface="+mj-ea"/>
                          <a:ea typeface="+mj-ea"/>
                        </a:rPr>
                        <a:t>年）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+mj-ea"/>
                          <a:ea typeface="+mj-ea"/>
                        </a:rPr>
                        <a:t>XX</a:t>
                      </a:r>
                      <a:r>
                        <a:rPr kumimoji="1" lang="ja-JP" altLang="en-US" sz="1000" dirty="0"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en-US" altLang="ja-JP" sz="1000" dirty="0">
                          <a:latin typeface="+mj-ea"/>
                          <a:ea typeface="+mj-ea"/>
                        </a:rPr>
                        <a:t>20XX</a:t>
                      </a:r>
                      <a:r>
                        <a:rPr kumimoji="1" lang="ja-JP" altLang="en-US" sz="1000" dirty="0">
                          <a:latin typeface="+mj-ea"/>
                          <a:ea typeface="+mj-ea"/>
                        </a:rPr>
                        <a:t>年）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016575"/>
                  </a:ext>
                </a:extLst>
              </a:tr>
              <a:tr h="251259"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900" b="0" dirty="0">
                          <a:latin typeface="+mj-ea"/>
                          <a:ea typeface="+mj-ea"/>
                        </a:rPr>
                        <a:t>効果測定手法：</a:t>
                      </a:r>
                      <a:r>
                        <a:rPr kumimoji="1" lang="en-US" altLang="ja-JP" sz="900" b="0" dirty="0">
                          <a:latin typeface="+mj-ea"/>
                          <a:ea typeface="+mj-ea"/>
                        </a:rPr>
                        <a:t>XXXXX</a:t>
                      </a:r>
                      <a:endParaRPr kumimoji="1" lang="ja-JP" altLang="en-US" sz="1000" b="0" dirty="0">
                        <a:latin typeface="+mj-ea"/>
                        <a:ea typeface="+mj-ea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>
                        <a:latin typeface="+mj-ea"/>
                        <a:ea typeface="+mj-ea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>
                        <a:latin typeface="+mj-ea"/>
                        <a:ea typeface="+mj-ea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382832"/>
                  </a:ext>
                </a:extLst>
              </a:tr>
            </a:tbl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FDCEB41-6293-1D75-7A2B-7512DD96E5D5}"/>
              </a:ext>
            </a:extLst>
          </p:cNvPr>
          <p:cNvSpPr/>
          <p:nvPr/>
        </p:nvSpPr>
        <p:spPr bwMode="gray">
          <a:xfrm>
            <a:off x="197618" y="147780"/>
            <a:ext cx="9497117" cy="868220"/>
          </a:xfrm>
          <a:prstGeom prst="rect">
            <a:avLst/>
          </a:prstGeom>
          <a:solidFill>
            <a:schemeClr val="accent1">
              <a:lumMod val="20000"/>
              <a:lumOff val="80000"/>
              <a:alpha val="19000"/>
            </a:schemeClr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A96A57-4BB9-9EA5-A531-4CC03BC104E5}"/>
              </a:ext>
            </a:extLst>
          </p:cNvPr>
          <p:cNvSpPr txBox="1"/>
          <p:nvPr/>
        </p:nvSpPr>
        <p:spPr bwMode="gray">
          <a:xfrm>
            <a:off x="523895" y="412034"/>
            <a:ext cx="723333" cy="320492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/>
          <a:p>
            <a:pPr algn="l"/>
            <a:endParaRPr kumimoji="1" lang="ja-JP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E48C58DB-0927-B44C-D351-51ED4A861C6D}"/>
              </a:ext>
            </a:extLst>
          </p:cNvPr>
          <p:cNvGrpSpPr/>
          <p:nvPr/>
        </p:nvGrpSpPr>
        <p:grpSpPr>
          <a:xfrm>
            <a:off x="6796649" y="288887"/>
            <a:ext cx="2810576" cy="600894"/>
            <a:chOff x="6796649" y="512689"/>
            <a:chExt cx="2810576" cy="451460"/>
          </a:xfrm>
        </p:grpSpPr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470270C1-00D8-6C27-14A2-FAD951A05249}"/>
                </a:ext>
              </a:extLst>
            </p:cNvPr>
            <p:cNvSpPr/>
            <p:nvPr/>
          </p:nvSpPr>
          <p:spPr bwMode="gray">
            <a:xfrm>
              <a:off x="6796649" y="512689"/>
              <a:ext cx="2808000" cy="208265"/>
            </a:xfrm>
            <a:prstGeom prst="roundRect">
              <a:avLst/>
            </a:prstGeom>
            <a:solidFill>
              <a:schemeClr val="bg1"/>
            </a:solidFill>
            <a:ln w="12700" algn="ctr">
              <a:solidFill>
                <a:srgbClr val="BBBCBC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r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None/>
                <a:tabLst/>
              </a:pPr>
              <a:r>
                <a:rPr kumimoji="1" lang="ja-JP" altLang="en-US" sz="1050" b="1" dirty="0">
                  <a:solidFill>
                    <a:prstClr val="black"/>
                  </a:solidFill>
                  <a:latin typeface="+mj-ea"/>
                  <a:ea typeface="+mj-ea"/>
                  <a:cs typeface="+mn-cs"/>
                </a:rPr>
                <a:t>補助対象経費</a:t>
              </a:r>
              <a:r>
                <a:rPr kumimoji="1" lang="ja-JP" altLang="en-US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rPr>
                <a:t>：</a:t>
              </a:r>
              <a:r>
                <a:rPr kumimoji="1" lang="en-US" altLang="ja-JP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rPr>
                <a:t>X,000,000 </a:t>
              </a:r>
              <a:r>
                <a:rPr kumimoji="1" lang="ja-JP" altLang="en-US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rPr>
                <a:t>円</a:t>
              </a:r>
            </a:p>
          </p:txBody>
        </p:sp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CB0EC54C-6A03-8A46-4D1C-7ADE9F7EC66B}"/>
                </a:ext>
              </a:extLst>
            </p:cNvPr>
            <p:cNvSpPr/>
            <p:nvPr/>
          </p:nvSpPr>
          <p:spPr bwMode="gray">
            <a:xfrm>
              <a:off x="6799225" y="755884"/>
              <a:ext cx="2808000" cy="208265"/>
            </a:xfrm>
            <a:prstGeom prst="roundRect">
              <a:avLst/>
            </a:prstGeom>
            <a:solidFill>
              <a:schemeClr val="bg1"/>
            </a:solidFill>
            <a:ln w="12700" algn="ctr">
              <a:solidFill>
                <a:srgbClr val="BBBCBC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r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None/>
                <a:tabLst/>
              </a:pPr>
              <a:r>
                <a:rPr kumimoji="1" lang="ja-JP" altLang="en-US" sz="1050" b="1" dirty="0">
                  <a:solidFill>
                    <a:prstClr val="black"/>
                  </a:solidFill>
                  <a:latin typeface="+mj-ea"/>
                  <a:ea typeface="+mj-ea"/>
                  <a:cs typeface="+mn-cs"/>
                </a:rPr>
                <a:t>申請補助金</a:t>
              </a:r>
              <a:r>
                <a:rPr kumimoji="1" lang="ja-JP" altLang="en-US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rPr>
                <a:t>額：</a:t>
              </a:r>
              <a:r>
                <a:rPr kumimoji="1" lang="en-US" altLang="ja-JP" sz="1050" b="1" dirty="0">
                  <a:solidFill>
                    <a:prstClr val="black"/>
                  </a:solidFill>
                  <a:latin typeface="+mj-ea"/>
                  <a:ea typeface="+mj-ea"/>
                  <a:cs typeface="+mn-cs"/>
                </a:rPr>
                <a:t>X</a:t>
              </a:r>
              <a:r>
                <a:rPr kumimoji="1" lang="en-US" altLang="ja-JP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rPr>
                <a:t>,000,000 </a:t>
              </a:r>
              <a:r>
                <a:rPr kumimoji="1" lang="ja-JP" altLang="en-US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rPr>
                <a:t>円</a:t>
              </a:r>
            </a:p>
          </p:txBody>
        </p:sp>
      </p:grp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7A9CC12F-369E-4926-0A9D-0F66B277ED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666891"/>
              </p:ext>
            </p:extLst>
          </p:nvPr>
        </p:nvGraphicFramePr>
        <p:xfrm>
          <a:off x="197617" y="2268595"/>
          <a:ext cx="9497117" cy="4274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1424">
                  <a:extLst>
                    <a:ext uri="{9D8B030D-6E8A-4147-A177-3AD203B41FA5}">
                      <a16:colId xmlns:a16="http://schemas.microsoft.com/office/drawing/2014/main" val="591654474"/>
                    </a:ext>
                  </a:extLst>
                </a:gridCol>
                <a:gridCol w="417330">
                  <a:extLst>
                    <a:ext uri="{9D8B030D-6E8A-4147-A177-3AD203B41FA5}">
                      <a16:colId xmlns:a16="http://schemas.microsoft.com/office/drawing/2014/main" val="1177612696"/>
                    </a:ext>
                  </a:extLst>
                </a:gridCol>
                <a:gridCol w="3077261">
                  <a:extLst>
                    <a:ext uri="{9D8B030D-6E8A-4147-A177-3AD203B41FA5}">
                      <a16:colId xmlns:a16="http://schemas.microsoft.com/office/drawing/2014/main" val="1504089348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1367511844"/>
                    </a:ext>
                  </a:extLst>
                </a:gridCol>
                <a:gridCol w="3878749">
                  <a:extLst>
                    <a:ext uri="{9D8B030D-6E8A-4147-A177-3AD203B41FA5}">
                      <a16:colId xmlns:a16="http://schemas.microsoft.com/office/drawing/2014/main" val="3723551697"/>
                    </a:ext>
                  </a:extLst>
                </a:gridCol>
                <a:gridCol w="1673753">
                  <a:extLst>
                    <a:ext uri="{9D8B030D-6E8A-4147-A177-3AD203B41FA5}">
                      <a16:colId xmlns:a16="http://schemas.microsoft.com/office/drawing/2014/main" val="1401146224"/>
                    </a:ext>
                  </a:extLst>
                </a:gridCol>
              </a:tblGrid>
              <a:tr h="486000">
                <a:tc gridSpan="6">
                  <a:txBody>
                    <a:bodyPr/>
                    <a:lstStyle/>
                    <a:p>
                      <a:pPr algn="l" fontAlgn="ctr">
                        <a:tabLst>
                          <a:tab pos="9329738" algn="r"/>
                        </a:tabLst>
                      </a:pPr>
                      <a:r>
                        <a:rPr kumimoji="1" lang="ja-JP" altLang="en-US" sz="1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補助事業</a:t>
                      </a:r>
                      <a:r>
                        <a:rPr lang="ja-JP" alt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名：</a:t>
                      </a:r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XXXXXXXXXXXXXXXXXXXXXXXXXXXXXXXXXXXXXXX</a:t>
                      </a:r>
                      <a:r>
                        <a:rPr lang="en-US" altLang="ja-JP" sz="1000" b="1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XXXXXX	</a:t>
                      </a: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92354" marR="92354" marT="41564" marB="4156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507857"/>
                  </a:ext>
                </a:extLst>
              </a:tr>
              <a:tr h="540000">
                <a:tc rowSpan="7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事業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目的</a:t>
                      </a: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XXXXXXXXXXXXX</a:t>
                      </a:r>
                      <a:endParaRPr lang="ja-JP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028097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テーマ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XX</a:t>
                      </a: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概要</a:t>
                      </a: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XXXXXXXXXXXXXXXXXX</a:t>
                      </a:r>
                      <a:b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</a:br>
                      <a:r>
                        <a:rPr kumimoji="1" lang="en-US" altLang="ja-JP" sz="1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XXXXXXXXXXXXXXXXXX</a:t>
                      </a:r>
                      <a:endParaRPr kumimoji="1" lang="en-US" altLang="ja-JP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XXXXXXXXXXXXXXXXXX</a:t>
                      </a:r>
                    </a:p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XXXXXXXXXXXXXXXXXX</a:t>
                      </a:r>
                      <a:endParaRPr kumimoji="1" lang="ja-JP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846253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KPI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指標：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XX</a:t>
                      </a: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908487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現状値：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XX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（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20XX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年測定値）</a:t>
                      </a: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58196116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6177" marR="4617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目標値：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XXXXXX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（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2025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年度）、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XXXXXX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（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XXXX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年度）</a:t>
                      </a: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904398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実施場所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XXXXX</a:t>
                      </a:r>
                      <a:endParaRPr kumimoji="1" lang="ja-JP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617958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期間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補助事業実施期間： 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2025 / X 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月～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202X / 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月</a:t>
                      </a:r>
                      <a:endParaRPr kumimoji="1" lang="en-US" altLang="ja-JP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9056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実証期間：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2025 / X 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月～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202X/ 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月</a:t>
                      </a:r>
                      <a:endParaRPr kumimoji="1" lang="en-US" altLang="ja-JP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9056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実証予定があれば、実証期間を追記すること</a:t>
                      </a: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938660"/>
                  </a:ext>
                </a:extLst>
              </a:tr>
            </a:tbl>
          </a:graphicData>
        </a:graphic>
      </p:graphicFrame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3A91FEBB-29E2-F245-1A77-BD96F4A83DBE}"/>
              </a:ext>
            </a:extLst>
          </p:cNvPr>
          <p:cNvGrpSpPr/>
          <p:nvPr/>
        </p:nvGrpSpPr>
        <p:grpSpPr>
          <a:xfrm>
            <a:off x="8081339" y="4919762"/>
            <a:ext cx="1556562" cy="1376105"/>
            <a:chOff x="8225426" y="4914842"/>
            <a:chExt cx="1556562" cy="1376105"/>
          </a:xfrm>
        </p:grpSpPr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9EAA70AC-E7D4-3EAC-47E4-59C5A944943E}"/>
                </a:ext>
              </a:extLst>
            </p:cNvPr>
            <p:cNvSpPr/>
            <p:nvPr/>
          </p:nvSpPr>
          <p:spPr bwMode="gray">
            <a:xfrm>
              <a:off x="8225426" y="4914842"/>
              <a:ext cx="1556562" cy="108187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algn="ctr">
              <a:solidFill>
                <a:srgbClr val="BBBCBC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None/>
                <a:tabLst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rPr>
                <a:t>写真</a:t>
              </a: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38DDF3D0-B932-F616-8AB3-BE0B1BB36583}"/>
                </a:ext>
              </a:extLst>
            </p:cNvPr>
            <p:cNvSpPr txBox="1"/>
            <p:nvPr/>
          </p:nvSpPr>
          <p:spPr bwMode="gray">
            <a:xfrm>
              <a:off x="8300377" y="6026078"/>
              <a:ext cx="1379340" cy="264869"/>
            </a:xfrm>
            <a:prstGeom prst="rect">
              <a:avLst/>
            </a:prstGeom>
          </p:spPr>
          <p:txBody>
            <a:bodyPr vert="horz" wrap="square" lIns="0" tIns="0" rIns="0" bIns="0" rtlCol="0" anchor="ctr">
              <a:noAutofit/>
            </a:bodyPr>
            <a:lstStyle/>
            <a:p>
              <a:pPr algn="ctr"/>
              <a:r>
                <a:rPr kumimoji="1" lang="ja-JP" altLang="en-US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イメージ写真の説明</a:t>
              </a:r>
              <a:r>
                <a:rPr kumimoji="1" lang="en-US" altLang="ja-JP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XXXXXXXXXXXXXXXX</a:t>
              </a:r>
              <a:endPara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</p:grp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C5330D01-8AB6-C935-4668-CEC1D0B66101}"/>
              </a:ext>
            </a:extLst>
          </p:cNvPr>
          <p:cNvSpPr txBox="1"/>
          <p:nvPr/>
        </p:nvSpPr>
        <p:spPr bwMode="gray">
          <a:xfrm>
            <a:off x="191068" y="2039456"/>
            <a:ext cx="914400" cy="2520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/>
          <a:p>
            <a:pPr algn="l"/>
            <a:r>
              <a:rPr kumimoji="1" lang="ja-JP" altLang="en-US" sz="1200" b="1" dirty="0">
                <a:solidFill>
                  <a:schemeClr val="accent2"/>
                </a:solidFill>
                <a:latin typeface="+mj-ea"/>
                <a:ea typeface="+mj-ea"/>
              </a:rPr>
              <a:t>■ 補助事業</a:t>
            </a: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F9584A1B-9CE1-D887-6BE3-6B68442E3CB6}"/>
              </a:ext>
            </a:extLst>
          </p:cNvPr>
          <p:cNvGrpSpPr/>
          <p:nvPr/>
        </p:nvGrpSpPr>
        <p:grpSpPr>
          <a:xfrm>
            <a:off x="8081339" y="3468756"/>
            <a:ext cx="1556562" cy="1376105"/>
            <a:chOff x="8225426" y="4914842"/>
            <a:chExt cx="1556562" cy="137610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9E811A0A-21FF-0569-2718-38F85E5EC1C7}"/>
                </a:ext>
              </a:extLst>
            </p:cNvPr>
            <p:cNvSpPr/>
            <p:nvPr/>
          </p:nvSpPr>
          <p:spPr bwMode="gray">
            <a:xfrm>
              <a:off x="8225426" y="4914842"/>
              <a:ext cx="1556562" cy="108187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algn="ctr">
              <a:solidFill>
                <a:srgbClr val="BBBCBC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None/>
                <a:tabLst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rPr>
                <a:t>写真</a:t>
              </a: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602C4810-2D2D-F712-95A9-EA2978682A04}"/>
                </a:ext>
              </a:extLst>
            </p:cNvPr>
            <p:cNvSpPr txBox="1"/>
            <p:nvPr/>
          </p:nvSpPr>
          <p:spPr bwMode="gray">
            <a:xfrm>
              <a:off x="8300377" y="6026078"/>
              <a:ext cx="1379340" cy="264869"/>
            </a:xfrm>
            <a:prstGeom prst="rect">
              <a:avLst/>
            </a:prstGeom>
          </p:spPr>
          <p:txBody>
            <a:bodyPr vert="horz" wrap="square" lIns="0" tIns="0" rIns="0" bIns="0" rtlCol="0" anchor="ctr">
              <a:noAutofit/>
            </a:bodyPr>
            <a:lstStyle/>
            <a:p>
              <a:pPr algn="ctr"/>
              <a:r>
                <a:rPr kumimoji="1" lang="ja-JP" altLang="en-US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イメージ写真の説明</a:t>
              </a:r>
              <a:r>
                <a:rPr kumimoji="1" lang="en-US" altLang="ja-JP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XXXXXXXXXXXXXXXX</a:t>
              </a:r>
              <a:endPara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</p:grp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FD03766F-4A34-FBD5-440B-8A5E462B4C53}"/>
              </a:ext>
            </a:extLst>
          </p:cNvPr>
          <p:cNvSpPr/>
          <p:nvPr/>
        </p:nvSpPr>
        <p:spPr bwMode="gray">
          <a:xfrm>
            <a:off x="-9060" y="-459040"/>
            <a:ext cx="2608891" cy="3690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marR="0" indent="-171450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</a:pPr>
            <a:r>
              <a:rPr kumimoji="1" lang="en-US" altLang="ja-JP" sz="1050" b="1" dirty="0">
                <a:solidFill>
                  <a:prstClr val="black"/>
                </a:solidFill>
                <a:latin typeface="+mj-ea"/>
                <a:ea typeface="+mj-ea"/>
                <a:cs typeface="+mn-cs"/>
              </a:rPr>
              <a:t>X</a:t>
            </a:r>
            <a:r>
              <a:rPr kumimoji="1" lang="ja-JP" altLang="en-US" sz="1050" b="1" dirty="0">
                <a:solidFill>
                  <a:prstClr val="black"/>
                </a:solidFill>
                <a:latin typeface="+mj-ea"/>
                <a:ea typeface="+mj-ea"/>
                <a:cs typeface="+mn-cs"/>
              </a:rPr>
              <a:t>が記されている箇所を記入すること</a:t>
            </a:r>
            <a:endParaRPr kumimoji="1" lang="en-US" altLang="ja-JP" sz="1050" b="1" dirty="0">
              <a:solidFill>
                <a:prstClr val="black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AA8FF735-6DE2-3307-2856-D6C73F4D2304}"/>
              </a:ext>
            </a:extLst>
          </p:cNvPr>
          <p:cNvSpPr/>
          <p:nvPr/>
        </p:nvSpPr>
        <p:spPr bwMode="gray">
          <a:xfrm>
            <a:off x="10017002" y="0"/>
            <a:ext cx="3270325" cy="25448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 algn="ctr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 algn="l" fontAlgn="ctr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kumimoji="1" lang="ja-JP" altLang="en-US" sz="1400" b="1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記入例を参照の上、記入を進めること</a:t>
            </a:r>
            <a:endParaRPr kumimoji="1" lang="en-US" altLang="ja-JP" sz="1400" b="1" dirty="0">
              <a:solidFill>
                <a:srgbClr val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285750" indent="-285750" algn="l" fontAlgn="ctr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kumimoji="1" lang="ja-JP" altLang="en-US" sz="1400" b="1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必要に応じて、フォントの大きさや、記載枠を調整しても構わない</a:t>
            </a:r>
            <a:endParaRPr kumimoji="1" lang="en-US" altLang="ja-JP" sz="1400" b="1" dirty="0">
              <a:solidFill>
                <a:srgbClr val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285750" indent="-285750" algn="l" fontAlgn="ctr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kumimoji="1" lang="ja-JP" altLang="en-US" sz="1400" b="1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有識者・ステークホルダーへの説明資料として活用することを前提に、当該フォーマットの項目を記載すること</a:t>
            </a:r>
            <a:endParaRPr kumimoji="1" lang="en-US" altLang="ja-JP" sz="1400" b="1" dirty="0">
              <a:solidFill>
                <a:srgbClr val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285750" indent="-285750" algn="l" fontAlgn="ctr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kumimoji="1" lang="ja-JP" altLang="en-US" sz="1400" b="1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最終的に、記入例を削除して、提出すること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6D6BC68-0CC4-FD25-65E6-6571D359A9B5}"/>
              </a:ext>
            </a:extLst>
          </p:cNvPr>
          <p:cNvSpPr txBox="1"/>
          <p:nvPr/>
        </p:nvSpPr>
        <p:spPr bwMode="gray">
          <a:xfrm>
            <a:off x="310025" y="198893"/>
            <a:ext cx="2497142" cy="18090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kumimoji="1" lang="en-US" altLang="ja-JP" sz="1050" b="1" dirty="0">
                <a:solidFill>
                  <a:schemeClr val="bg1"/>
                </a:solidFill>
                <a:latin typeface="+mj-ea"/>
                <a:ea typeface="+mj-ea"/>
              </a:rPr>
              <a:t>【</a:t>
            </a:r>
            <a:r>
              <a:rPr kumimoji="1" lang="ja-JP" altLang="en-US" sz="1050" b="1" dirty="0">
                <a:solidFill>
                  <a:schemeClr val="bg1"/>
                </a:solidFill>
                <a:latin typeface="+mj-ea"/>
                <a:ea typeface="+mj-ea"/>
              </a:rPr>
              <a:t>実証・個別型</a:t>
            </a:r>
            <a:r>
              <a:rPr kumimoji="1" lang="en-US" altLang="ja-JP" sz="1050" b="1" dirty="0">
                <a:solidFill>
                  <a:schemeClr val="bg1"/>
                </a:solidFill>
                <a:latin typeface="+mj-ea"/>
                <a:ea typeface="+mj-ea"/>
              </a:rPr>
              <a:t>】 </a:t>
            </a:r>
            <a:r>
              <a:rPr kumimoji="1" lang="ja-JP" altLang="en-US" sz="1050" b="1" dirty="0">
                <a:solidFill>
                  <a:schemeClr val="bg1"/>
                </a:solidFill>
                <a:latin typeface="+mj-ea"/>
                <a:ea typeface="+mj-ea"/>
              </a:rPr>
              <a:t>様式</a:t>
            </a:r>
            <a:r>
              <a:rPr kumimoji="1" lang="en-US" altLang="ja-JP" sz="1050" b="1" dirty="0">
                <a:solidFill>
                  <a:schemeClr val="bg1"/>
                </a:solidFill>
                <a:latin typeface="+mj-ea"/>
                <a:ea typeface="+mj-ea"/>
              </a:rPr>
              <a:t>3_</a:t>
            </a:r>
            <a:r>
              <a:rPr kumimoji="1" lang="ja-JP" altLang="en-US" sz="1050" b="1" dirty="0">
                <a:solidFill>
                  <a:schemeClr val="bg1"/>
                </a:solidFill>
                <a:latin typeface="+mj-ea"/>
                <a:ea typeface="+mj-ea"/>
              </a:rPr>
              <a:t>補助事業計画</a:t>
            </a:r>
            <a:endParaRPr kumimoji="1" lang="en-US" altLang="ja-JP" sz="105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0B84095-F98E-2855-D097-BE6249EF61D6}"/>
              </a:ext>
            </a:extLst>
          </p:cNvPr>
          <p:cNvSpPr txBox="1"/>
          <p:nvPr/>
        </p:nvSpPr>
        <p:spPr bwMode="gray">
          <a:xfrm>
            <a:off x="513237" y="737573"/>
            <a:ext cx="5845999" cy="24079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/>
          <a:p>
            <a:pPr algn="l"/>
            <a:r>
              <a:rPr kumimoji="1"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補助対象事業者：</a:t>
            </a:r>
            <a:r>
              <a:rPr kumimoji="1"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XXXX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1978B28-6642-E0E0-F884-56543FC98615}"/>
              </a:ext>
            </a:extLst>
          </p:cNvPr>
          <p:cNvSpPr txBox="1"/>
          <p:nvPr/>
        </p:nvSpPr>
        <p:spPr bwMode="gray">
          <a:xfrm>
            <a:off x="517315" y="415222"/>
            <a:ext cx="3978485" cy="320492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/>
          <a:p>
            <a:pPr algn="l"/>
            <a:r>
              <a:rPr kumimoji="1" lang="ja-JP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申請主体：</a:t>
            </a:r>
            <a:r>
              <a:rPr kumimoji="1" lang="en-US" altLang="ja-JP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XXXXXX</a:t>
            </a:r>
            <a:r>
              <a:rPr kumimoji="1" lang="ja-JP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｜対象地域：</a:t>
            </a:r>
            <a:r>
              <a:rPr kumimoji="1" lang="en-US" altLang="ja-JP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XXXX</a:t>
            </a:r>
            <a:r>
              <a:rPr kumimoji="1" lang="ja-JP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県</a:t>
            </a:r>
            <a:r>
              <a:rPr kumimoji="1" lang="en-US" altLang="ja-JP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XXXX</a:t>
            </a:r>
            <a:r>
              <a:rPr kumimoji="1" lang="ja-JP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市</a:t>
            </a:r>
            <a:r>
              <a:rPr kumimoji="1" lang="en-US" altLang="ja-JP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XXXX</a:t>
            </a:r>
            <a:r>
              <a:rPr kumimoji="1" lang="ja-JP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エリア</a:t>
            </a:r>
            <a:endParaRPr kumimoji="1" lang="en-US" altLang="ja-JP" sz="10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pPr algn="l"/>
            <a:r>
              <a:rPr kumimoji="1" lang="ja-JP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Arial"/>
              </a:rPr>
              <a:t>事業計画名：</a:t>
            </a:r>
            <a:r>
              <a:rPr kumimoji="1" lang="en-US" altLang="ja-JP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Arial"/>
              </a:rPr>
              <a:t>XXXXXXXXXXXXXXXXXXXXXXXXXXXXXXXXXXXXXXX</a:t>
            </a:r>
            <a:endParaRPr kumimoji="1" lang="ja-JP" altLang="en-US" sz="10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6821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B30E44-DD77-4857-C0C5-81335EF202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6D9C119-84B7-8013-B1E4-52A8794C860D}"/>
              </a:ext>
            </a:extLst>
          </p:cNvPr>
          <p:cNvSpPr/>
          <p:nvPr/>
        </p:nvSpPr>
        <p:spPr bwMode="gray">
          <a:xfrm>
            <a:off x="197618" y="1283760"/>
            <a:ext cx="4668296" cy="738074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en-US" altLang="ja-JP" sz="1200" b="1">
                <a:solidFill>
                  <a:prstClr val="black"/>
                </a:solidFill>
                <a:latin typeface="+mj-ea"/>
                <a:ea typeface="+mj-ea"/>
                <a:cs typeface="+mn-cs"/>
              </a:rPr>
              <a:t>XXXXXXXXXXXXXXXXXXXXXXXXXXXXXXXXXXXXXXXXXXXXXXX</a:t>
            </a:r>
            <a:br>
              <a:rPr kumimoji="1" lang="en-US" altLang="ja-JP" sz="1200" b="1">
                <a:solidFill>
                  <a:prstClr val="black"/>
                </a:solidFill>
                <a:latin typeface="+mj-ea"/>
                <a:ea typeface="+mj-ea"/>
                <a:cs typeface="+mn-cs"/>
              </a:rPr>
            </a:br>
            <a:r>
              <a:rPr kumimoji="1" lang="en-US" altLang="ja-JP" sz="1200" b="1">
                <a:solidFill>
                  <a:prstClr val="black"/>
                </a:solidFill>
                <a:latin typeface="+mj-ea"/>
                <a:ea typeface="+mj-ea"/>
                <a:cs typeface="+mn-cs"/>
              </a:rPr>
              <a:t>XXXXXXXXXXXXXXXXXXXXXXXXXXXXXXXX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ABCF18-6A50-AA62-CCA1-E3543085735E}"/>
              </a:ext>
            </a:extLst>
          </p:cNvPr>
          <p:cNvSpPr txBox="1"/>
          <p:nvPr/>
        </p:nvSpPr>
        <p:spPr bwMode="gray">
          <a:xfrm>
            <a:off x="191068" y="1054621"/>
            <a:ext cx="3598804" cy="2520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/>
          <a:p>
            <a:pPr algn="l"/>
            <a:r>
              <a:rPr kumimoji="1" lang="ja-JP" altLang="en-US" sz="1200" b="1" dirty="0">
                <a:solidFill>
                  <a:schemeClr val="accent2"/>
                </a:solidFill>
                <a:latin typeface="+mj-ea"/>
                <a:ea typeface="+mj-ea"/>
              </a:rPr>
              <a:t>■ 事業目的（事業概要で記載した事業目的を記載）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09E21F6-8F47-F738-DA1D-6E81CD8D41AA}"/>
              </a:ext>
            </a:extLst>
          </p:cNvPr>
          <p:cNvSpPr txBox="1"/>
          <p:nvPr/>
        </p:nvSpPr>
        <p:spPr bwMode="gray">
          <a:xfrm>
            <a:off x="5028115" y="1054621"/>
            <a:ext cx="4654646" cy="2520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/>
          <a:p>
            <a:pPr algn="l"/>
            <a:r>
              <a:rPr kumimoji="1" lang="ja-JP" altLang="en-US" sz="1200" b="1" dirty="0">
                <a:solidFill>
                  <a:schemeClr val="accent2"/>
                </a:solidFill>
                <a:latin typeface="+mj-ea"/>
                <a:ea typeface="+mj-ea"/>
              </a:rPr>
              <a:t>■ </a:t>
            </a:r>
            <a:r>
              <a:rPr kumimoji="1" lang="en-US" altLang="ja-JP" sz="1200" b="1" dirty="0">
                <a:solidFill>
                  <a:schemeClr val="accent2"/>
                </a:solidFill>
                <a:latin typeface="+mj-ea"/>
                <a:ea typeface="+mj-ea"/>
              </a:rPr>
              <a:t>KGI</a:t>
            </a:r>
            <a:r>
              <a:rPr kumimoji="1" lang="ja-JP" altLang="en-US" sz="1200" b="1" dirty="0">
                <a:solidFill>
                  <a:schemeClr val="accent2"/>
                </a:solidFill>
                <a:latin typeface="+mj-ea"/>
                <a:ea typeface="+mj-ea"/>
              </a:rPr>
              <a:t>（事業概要で記載した</a:t>
            </a:r>
            <a:r>
              <a:rPr kumimoji="1" lang="en-US" altLang="ja-JP" sz="1200" b="1" dirty="0">
                <a:solidFill>
                  <a:schemeClr val="accent2"/>
                </a:solidFill>
                <a:latin typeface="+mj-ea"/>
                <a:ea typeface="+mj-ea"/>
              </a:rPr>
              <a:t>KGI</a:t>
            </a:r>
            <a:r>
              <a:rPr kumimoji="1" lang="ja-JP" altLang="en-US" sz="1200" b="1" dirty="0">
                <a:solidFill>
                  <a:schemeClr val="accent2"/>
                </a:solidFill>
                <a:latin typeface="+mj-ea"/>
                <a:ea typeface="+mj-ea"/>
              </a:rPr>
              <a:t>を記載）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EE9F67CC-4C9C-1E7C-9A4B-77DB6B0827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991348"/>
              </p:ext>
            </p:extLst>
          </p:nvPr>
        </p:nvGraphicFramePr>
        <p:xfrm>
          <a:off x="5040088" y="1290313"/>
          <a:ext cx="4654646" cy="7380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6972">
                  <a:extLst>
                    <a:ext uri="{9D8B030D-6E8A-4147-A177-3AD203B41FA5}">
                      <a16:colId xmlns:a16="http://schemas.microsoft.com/office/drawing/2014/main" val="799764245"/>
                    </a:ext>
                  </a:extLst>
                </a:gridCol>
                <a:gridCol w="1266077">
                  <a:extLst>
                    <a:ext uri="{9D8B030D-6E8A-4147-A177-3AD203B41FA5}">
                      <a16:colId xmlns:a16="http://schemas.microsoft.com/office/drawing/2014/main" val="11572482"/>
                    </a:ext>
                  </a:extLst>
                </a:gridCol>
                <a:gridCol w="1161597">
                  <a:extLst>
                    <a:ext uri="{9D8B030D-6E8A-4147-A177-3AD203B41FA5}">
                      <a16:colId xmlns:a16="http://schemas.microsoft.com/office/drawing/2014/main" val="1419687965"/>
                    </a:ext>
                  </a:extLst>
                </a:gridCol>
              </a:tblGrid>
              <a:tr h="2355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>
                          <a:latin typeface="+mj-ea"/>
                          <a:ea typeface="+mj-ea"/>
                        </a:rPr>
                        <a:t>指標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>
                          <a:latin typeface="+mj-ea"/>
                          <a:ea typeface="+mj-ea"/>
                        </a:rPr>
                        <a:t>現状値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>
                          <a:latin typeface="+mj-ea"/>
                          <a:ea typeface="+mj-ea"/>
                        </a:rPr>
                        <a:t>目標値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890300"/>
                  </a:ext>
                </a:extLst>
              </a:tr>
              <a:tr h="2512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+mj-ea"/>
                          <a:ea typeface="+mj-ea"/>
                        </a:rPr>
                        <a:t>市民の観光客の受入意向率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>
                          <a:latin typeface="+mj-ea"/>
                          <a:ea typeface="+mj-ea"/>
                        </a:rPr>
                        <a:t>85%</a:t>
                      </a:r>
                      <a:r>
                        <a:rPr kumimoji="1" lang="ja-JP" altLang="en-US" sz="1000"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en-US" altLang="ja-JP" sz="1000">
                          <a:latin typeface="+mj-ea"/>
                          <a:ea typeface="+mj-ea"/>
                        </a:rPr>
                        <a:t>2024</a:t>
                      </a:r>
                      <a:r>
                        <a:rPr kumimoji="1" lang="ja-JP" altLang="en-US" sz="1000">
                          <a:latin typeface="+mj-ea"/>
                          <a:ea typeface="+mj-ea"/>
                        </a:rPr>
                        <a:t>年）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>
                          <a:latin typeface="+mj-ea"/>
                          <a:ea typeface="+mj-ea"/>
                        </a:rPr>
                        <a:t>90%</a:t>
                      </a:r>
                      <a:r>
                        <a:rPr kumimoji="1" lang="ja-JP" altLang="en-US" sz="1000"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en-US" altLang="ja-JP" sz="1000">
                          <a:latin typeface="+mj-ea"/>
                          <a:ea typeface="+mj-ea"/>
                        </a:rPr>
                        <a:t>2027</a:t>
                      </a:r>
                      <a:r>
                        <a:rPr kumimoji="1" lang="ja-JP" altLang="en-US" sz="1000">
                          <a:latin typeface="+mj-ea"/>
                          <a:ea typeface="+mj-ea"/>
                        </a:rPr>
                        <a:t>年）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016575"/>
                  </a:ext>
                </a:extLst>
              </a:tr>
              <a:tr h="251259"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900" b="0" dirty="0">
                          <a:latin typeface="+mj-ea"/>
                          <a:ea typeface="+mj-ea"/>
                        </a:rPr>
                        <a:t>効果測定手法：</a:t>
                      </a:r>
                      <a:r>
                        <a:rPr kumimoji="1" lang="en-US" altLang="ja-JP" sz="900" b="0" dirty="0">
                          <a:latin typeface="+mj-ea"/>
                          <a:ea typeface="+mj-ea"/>
                        </a:rPr>
                        <a:t>XXXX</a:t>
                      </a:r>
                      <a:endParaRPr kumimoji="1" lang="ja-JP" altLang="en-US" sz="1000" b="0" dirty="0">
                        <a:latin typeface="+mj-ea"/>
                        <a:ea typeface="+mj-ea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>
                        <a:latin typeface="+mj-ea"/>
                        <a:ea typeface="+mj-ea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>
                        <a:latin typeface="+mj-ea"/>
                        <a:ea typeface="+mj-ea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382832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A96A57-4BB9-9EA5-A531-4CC03BC104E5}"/>
              </a:ext>
            </a:extLst>
          </p:cNvPr>
          <p:cNvSpPr txBox="1"/>
          <p:nvPr/>
        </p:nvSpPr>
        <p:spPr bwMode="gray">
          <a:xfrm>
            <a:off x="523895" y="412034"/>
            <a:ext cx="723333" cy="320492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/>
          <a:p>
            <a:pPr algn="l"/>
            <a:endParaRPr kumimoji="1" lang="ja-JP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E48C58DB-0927-B44C-D351-51ED4A861C6D}"/>
              </a:ext>
            </a:extLst>
          </p:cNvPr>
          <p:cNvGrpSpPr/>
          <p:nvPr/>
        </p:nvGrpSpPr>
        <p:grpSpPr>
          <a:xfrm>
            <a:off x="6796649" y="288887"/>
            <a:ext cx="2810576" cy="600894"/>
            <a:chOff x="6796649" y="512689"/>
            <a:chExt cx="2810576" cy="451460"/>
          </a:xfrm>
        </p:grpSpPr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470270C1-00D8-6C27-14A2-FAD951A05249}"/>
                </a:ext>
              </a:extLst>
            </p:cNvPr>
            <p:cNvSpPr/>
            <p:nvPr/>
          </p:nvSpPr>
          <p:spPr bwMode="gray">
            <a:xfrm>
              <a:off x="6796649" y="512689"/>
              <a:ext cx="2808000" cy="208265"/>
            </a:xfrm>
            <a:prstGeom prst="roundRect">
              <a:avLst/>
            </a:prstGeom>
            <a:solidFill>
              <a:schemeClr val="bg1"/>
            </a:solidFill>
            <a:ln w="12700" algn="ctr">
              <a:solidFill>
                <a:srgbClr val="BBBCBC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r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None/>
                <a:tabLst/>
              </a:pPr>
              <a:r>
                <a:rPr kumimoji="1" lang="ja-JP" altLang="en-US" sz="1050" b="1" dirty="0">
                  <a:solidFill>
                    <a:prstClr val="black"/>
                  </a:solidFill>
                  <a:latin typeface="+mj-ea"/>
                  <a:ea typeface="+mj-ea"/>
                  <a:cs typeface="+mn-cs"/>
                </a:rPr>
                <a:t>補助対象経費</a:t>
              </a:r>
              <a:r>
                <a:rPr kumimoji="1" lang="ja-JP" altLang="en-US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rPr>
                <a:t>：</a:t>
              </a:r>
              <a:r>
                <a:rPr kumimoji="1" lang="en-US" altLang="ja-JP" sz="1050" b="1" dirty="0">
                  <a:solidFill>
                    <a:prstClr val="black"/>
                  </a:solidFill>
                  <a:latin typeface="+mj-ea"/>
                  <a:ea typeface="+mj-ea"/>
                  <a:cs typeface="+mn-cs"/>
                </a:rPr>
                <a:t>8</a:t>
              </a:r>
              <a:r>
                <a:rPr kumimoji="1" lang="en-US" altLang="ja-JP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rPr>
                <a:t>,000,000 </a:t>
              </a:r>
              <a:r>
                <a:rPr kumimoji="1" lang="ja-JP" altLang="en-US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rPr>
                <a:t>円</a:t>
              </a:r>
            </a:p>
          </p:txBody>
        </p:sp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CB0EC54C-6A03-8A46-4D1C-7ADE9F7EC66B}"/>
                </a:ext>
              </a:extLst>
            </p:cNvPr>
            <p:cNvSpPr/>
            <p:nvPr/>
          </p:nvSpPr>
          <p:spPr bwMode="gray">
            <a:xfrm>
              <a:off x="6799225" y="755884"/>
              <a:ext cx="2808000" cy="208265"/>
            </a:xfrm>
            <a:prstGeom prst="roundRect">
              <a:avLst/>
            </a:prstGeom>
            <a:solidFill>
              <a:schemeClr val="bg1"/>
            </a:solidFill>
            <a:ln w="12700" algn="ctr">
              <a:solidFill>
                <a:srgbClr val="BBBCBC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r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None/>
                <a:tabLst/>
              </a:pPr>
              <a:r>
                <a:rPr kumimoji="1" lang="ja-JP" altLang="en-US" sz="1050" b="1" dirty="0">
                  <a:solidFill>
                    <a:prstClr val="black"/>
                  </a:solidFill>
                  <a:latin typeface="+mj-ea"/>
                  <a:ea typeface="+mj-ea"/>
                  <a:cs typeface="+mn-cs"/>
                </a:rPr>
                <a:t>申請補助金</a:t>
              </a:r>
              <a:r>
                <a:rPr kumimoji="1" lang="ja-JP" altLang="en-US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rPr>
                <a:t>額：</a:t>
              </a:r>
              <a:r>
                <a:rPr kumimoji="1" lang="en-US" altLang="ja-JP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rPr>
                <a:t>4,000,000 </a:t>
              </a:r>
              <a:r>
                <a:rPr kumimoji="1" lang="ja-JP" altLang="en-US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rPr>
                <a:t>円</a:t>
              </a:r>
            </a:p>
          </p:txBody>
        </p:sp>
      </p:grp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7A9CC12F-369E-4926-0A9D-0F66B277ED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625188"/>
              </p:ext>
            </p:extLst>
          </p:nvPr>
        </p:nvGraphicFramePr>
        <p:xfrm>
          <a:off x="197617" y="2268595"/>
          <a:ext cx="9497117" cy="4274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1424">
                  <a:extLst>
                    <a:ext uri="{9D8B030D-6E8A-4147-A177-3AD203B41FA5}">
                      <a16:colId xmlns:a16="http://schemas.microsoft.com/office/drawing/2014/main" val="591654474"/>
                    </a:ext>
                  </a:extLst>
                </a:gridCol>
                <a:gridCol w="417330">
                  <a:extLst>
                    <a:ext uri="{9D8B030D-6E8A-4147-A177-3AD203B41FA5}">
                      <a16:colId xmlns:a16="http://schemas.microsoft.com/office/drawing/2014/main" val="1177612696"/>
                    </a:ext>
                  </a:extLst>
                </a:gridCol>
                <a:gridCol w="3077261">
                  <a:extLst>
                    <a:ext uri="{9D8B030D-6E8A-4147-A177-3AD203B41FA5}">
                      <a16:colId xmlns:a16="http://schemas.microsoft.com/office/drawing/2014/main" val="1504089348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1367511844"/>
                    </a:ext>
                  </a:extLst>
                </a:gridCol>
                <a:gridCol w="3878749">
                  <a:extLst>
                    <a:ext uri="{9D8B030D-6E8A-4147-A177-3AD203B41FA5}">
                      <a16:colId xmlns:a16="http://schemas.microsoft.com/office/drawing/2014/main" val="3723551697"/>
                    </a:ext>
                  </a:extLst>
                </a:gridCol>
                <a:gridCol w="1673753">
                  <a:extLst>
                    <a:ext uri="{9D8B030D-6E8A-4147-A177-3AD203B41FA5}">
                      <a16:colId xmlns:a16="http://schemas.microsoft.com/office/drawing/2014/main" val="1401146224"/>
                    </a:ext>
                  </a:extLst>
                </a:gridCol>
              </a:tblGrid>
              <a:tr h="486000">
                <a:tc gridSpan="6">
                  <a:txBody>
                    <a:bodyPr/>
                    <a:lstStyle/>
                    <a:p>
                      <a:pPr algn="l" fontAlgn="ctr">
                        <a:tabLst>
                          <a:tab pos="9329738" algn="r"/>
                        </a:tabLst>
                      </a:pPr>
                      <a:r>
                        <a:rPr kumimoji="1" lang="ja-JP" altLang="en-US" sz="1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補助事業</a:t>
                      </a:r>
                      <a:r>
                        <a:rPr lang="ja-JP" alt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名：</a:t>
                      </a:r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XXXXXXX</a:t>
                      </a:r>
                      <a:r>
                        <a:rPr lang="en-US" altLang="ja-JP" sz="1000" b="1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	</a:t>
                      </a: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92354" marR="92354" marT="41564" marB="4156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507857"/>
                  </a:ext>
                </a:extLst>
              </a:tr>
              <a:tr h="540000">
                <a:tc rowSpan="7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事業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目的</a:t>
                      </a: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XXXX</a:t>
                      </a:r>
                      <a:r>
                        <a:rPr kumimoji="1" lang="ja-JP" alt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導入を通じた</a:t>
                      </a:r>
                      <a:r>
                        <a:rPr kumimoji="1" lang="en-US" altLang="ja-JP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XXXX</a:t>
                      </a:r>
                      <a:r>
                        <a:rPr kumimoji="1" lang="ja-JP" alt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駅の利用者（観光客・市民）の混雑緩和</a:t>
                      </a: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028097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テーマ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受入環境の整備・増強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概要</a:t>
                      </a: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indent="0" algn="l" fontAlgn="ctr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【</a:t>
                      </a:r>
                      <a:r>
                        <a:rPr kumimoji="1" lang="ja-JP" altLang="en-US" sz="1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事業推進ステップ</a:t>
                      </a:r>
                      <a:r>
                        <a:rPr kumimoji="1" lang="en-US" altLang="ja-JP" sz="1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】</a:t>
                      </a:r>
                    </a:p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XXXXXX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を導入した利用者の混雑を測る</a:t>
                      </a:r>
                      <a:endParaRPr kumimoji="1" lang="en-US" altLang="ja-JP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そのために、以下の対応ステップで推進する</a:t>
                      </a:r>
                      <a:endParaRPr kumimoji="1" lang="en-US" altLang="ja-JP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indent="0" algn="l" fontAlgn="ctr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   - 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月 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XXXX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関係者との協議を通じた状況整理</a:t>
                      </a:r>
                      <a:endParaRPr kumimoji="1" lang="en-US" altLang="ja-JP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indent="0" algn="l" fontAlgn="ctr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   - 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月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XXXX</a:t>
                      </a:r>
                    </a:p>
                    <a:p>
                      <a:pPr marL="0" indent="0" algn="l" fontAlgn="ctr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   - 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月 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XXXX</a:t>
                      </a:r>
                    </a:p>
                    <a:p>
                      <a:pPr marL="0" marR="0" lvl="0" indent="0" algn="l" defTabSz="990564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1000" b="1" i="0" u="none" strike="noStrike" kern="120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【XXX</a:t>
                      </a:r>
                      <a:r>
                        <a:rPr kumimoji="1" lang="ja-JP" altLang="en-US" sz="1000" b="1" i="0" u="none" strike="noStrike" kern="120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の</a:t>
                      </a:r>
                      <a:r>
                        <a:rPr kumimoji="1" lang="ja-JP" altLang="en-US" sz="1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選定理由</a:t>
                      </a:r>
                      <a:r>
                        <a:rPr kumimoji="1" lang="en-US" altLang="ja-JP" sz="1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】</a:t>
                      </a:r>
                    </a:p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XXXXXX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を選定した主な理由は以下の通りである</a:t>
                      </a:r>
                      <a:endParaRPr kumimoji="1" lang="en-US" altLang="ja-JP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indent="0" algn="l" fontAlgn="ctr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   - XXX</a:t>
                      </a:r>
                    </a:p>
                    <a:p>
                      <a:pPr marL="0" indent="0" algn="l" fontAlgn="ctr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   - XXX</a:t>
                      </a:r>
                    </a:p>
                    <a:p>
                      <a:pPr marL="0" indent="0" algn="l" fontAlgn="ctr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   - XXX</a:t>
                      </a:r>
                    </a:p>
                    <a:p>
                      <a:pPr marL="0" marR="0" lvl="0" indent="0" algn="l" defTabSz="990564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1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【</a:t>
                      </a:r>
                      <a:r>
                        <a:rPr kumimoji="1" lang="ja-JP" altLang="en-US" sz="1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推進上のポイント</a:t>
                      </a:r>
                      <a:r>
                        <a:rPr kumimoji="1" lang="en-US" altLang="ja-JP" sz="1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】</a:t>
                      </a:r>
                    </a:p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最終的には実装を想定しているが、本格的な実装に入る前に、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XXXX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の期間で実証する</a:t>
                      </a:r>
                      <a:endParaRPr kumimoji="1" lang="en-US" altLang="ja-JP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その際に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XXXX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を通じた効果検証を実施した上で、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XXXXXX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間で、効果を共有し、最終的な実装に向けた合意形成を図る</a:t>
                      </a:r>
                      <a:endParaRPr kumimoji="1" lang="en-US" altLang="ja-JP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2354" marR="92354" marT="41564" marB="4156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846253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KPI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指標：インバウンドの平均周遊スポット数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908487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現状値：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2.5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（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20XX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年測定値）</a:t>
                      </a: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58196116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6177" marR="4617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目標値：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XXXXXX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（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2025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年度）、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XXXXXX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（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XXXX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年）</a:t>
                      </a: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904398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実施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場所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XXXXX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市〇〇駅前</a:t>
                      </a:r>
                      <a:endParaRPr kumimoji="1" lang="en-US" altLang="ja-JP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617958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期間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補助事業実施期間： 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2025 / X 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月～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202X / 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月</a:t>
                      </a:r>
                      <a:endParaRPr kumimoji="1" lang="en-US" altLang="ja-JP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9056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実証期間：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2025 / X 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月～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202X/ 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月</a:t>
                      </a:r>
                      <a:endParaRPr kumimoji="1" lang="en-US" altLang="ja-JP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9056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実証予定があれば、実証期間を追記すること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endParaRPr kumimoji="1" lang="ja-JP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938660"/>
                  </a:ext>
                </a:extLst>
              </a:tr>
            </a:tbl>
          </a:graphicData>
        </a:graphic>
      </p:graphicFrame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3A91FEBB-29E2-F245-1A77-BD96F4A83DBE}"/>
              </a:ext>
            </a:extLst>
          </p:cNvPr>
          <p:cNvGrpSpPr/>
          <p:nvPr/>
        </p:nvGrpSpPr>
        <p:grpSpPr>
          <a:xfrm>
            <a:off x="8081339" y="4919762"/>
            <a:ext cx="1556562" cy="1376105"/>
            <a:chOff x="8225426" y="4914842"/>
            <a:chExt cx="1556562" cy="1376105"/>
          </a:xfrm>
        </p:grpSpPr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9EAA70AC-E7D4-3EAC-47E4-59C5A944943E}"/>
                </a:ext>
              </a:extLst>
            </p:cNvPr>
            <p:cNvSpPr/>
            <p:nvPr/>
          </p:nvSpPr>
          <p:spPr bwMode="gray">
            <a:xfrm>
              <a:off x="8225426" y="4914842"/>
              <a:ext cx="1556562" cy="108187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algn="ctr">
              <a:solidFill>
                <a:srgbClr val="BBBCBC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None/>
                <a:tabLst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rPr>
                <a:t>写真</a:t>
              </a: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38DDF3D0-B932-F616-8AB3-BE0B1BB36583}"/>
                </a:ext>
              </a:extLst>
            </p:cNvPr>
            <p:cNvSpPr txBox="1"/>
            <p:nvPr/>
          </p:nvSpPr>
          <p:spPr bwMode="gray">
            <a:xfrm>
              <a:off x="8300377" y="6026078"/>
              <a:ext cx="1379340" cy="264869"/>
            </a:xfrm>
            <a:prstGeom prst="rect">
              <a:avLst/>
            </a:prstGeom>
          </p:spPr>
          <p:txBody>
            <a:bodyPr vert="horz" wrap="square" lIns="0" tIns="0" rIns="0" bIns="0" rtlCol="0" anchor="ctr">
              <a:noAutofit/>
            </a:bodyPr>
            <a:lstStyle/>
            <a:p>
              <a:pPr algn="ctr"/>
              <a:r>
                <a:rPr kumimoji="1" lang="ja-JP" altLang="en-US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イメージ写真の説明</a:t>
              </a:r>
              <a:r>
                <a:rPr kumimoji="1" lang="en-US" altLang="ja-JP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XXXXXXXXXXXXXXXX</a:t>
              </a:r>
              <a:endPara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</p:grp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C5330D01-8AB6-C935-4668-CEC1D0B66101}"/>
              </a:ext>
            </a:extLst>
          </p:cNvPr>
          <p:cNvSpPr txBox="1"/>
          <p:nvPr/>
        </p:nvSpPr>
        <p:spPr bwMode="gray">
          <a:xfrm>
            <a:off x="191068" y="2039456"/>
            <a:ext cx="914400" cy="2520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/>
          <a:p>
            <a:pPr algn="l"/>
            <a:r>
              <a:rPr kumimoji="1" lang="ja-JP" altLang="en-US" sz="1200" b="1" dirty="0">
                <a:solidFill>
                  <a:schemeClr val="accent2"/>
                </a:solidFill>
                <a:latin typeface="+mj-ea"/>
                <a:ea typeface="+mj-ea"/>
              </a:rPr>
              <a:t>■ 補助事業</a:t>
            </a: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F9584A1B-9CE1-D887-6BE3-6B68442E3CB6}"/>
              </a:ext>
            </a:extLst>
          </p:cNvPr>
          <p:cNvGrpSpPr/>
          <p:nvPr/>
        </p:nvGrpSpPr>
        <p:grpSpPr>
          <a:xfrm>
            <a:off x="8081339" y="3468756"/>
            <a:ext cx="1556562" cy="1376105"/>
            <a:chOff x="8225426" y="4914842"/>
            <a:chExt cx="1556562" cy="137610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9E811A0A-21FF-0569-2718-38F85E5EC1C7}"/>
                </a:ext>
              </a:extLst>
            </p:cNvPr>
            <p:cNvSpPr/>
            <p:nvPr/>
          </p:nvSpPr>
          <p:spPr bwMode="gray">
            <a:xfrm>
              <a:off x="8225426" y="4914842"/>
              <a:ext cx="1556562" cy="108187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algn="ctr">
              <a:solidFill>
                <a:srgbClr val="BBBCBC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None/>
                <a:tabLst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rPr>
                <a:t>写真</a:t>
              </a: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602C4810-2D2D-F712-95A9-EA2978682A04}"/>
                </a:ext>
              </a:extLst>
            </p:cNvPr>
            <p:cNvSpPr txBox="1"/>
            <p:nvPr/>
          </p:nvSpPr>
          <p:spPr bwMode="gray">
            <a:xfrm>
              <a:off x="8300377" y="6026078"/>
              <a:ext cx="1379340" cy="264869"/>
            </a:xfrm>
            <a:prstGeom prst="rect">
              <a:avLst/>
            </a:prstGeom>
          </p:spPr>
          <p:txBody>
            <a:bodyPr vert="horz" wrap="square" lIns="0" tIns="0" rIns="0" bIns="0" rtlCol="0" anchor="ctr">
              <a:noAutofit/>
            </a:bodyPr>
            <a:lstStyle/>
            <a:p>
              <a:pPr algn="ctr"/>
              <a:r>
                <a:rPr kumimoji="1" lang="ja-JP" altLang="en-US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イメージ写真の説明</a:t>
              </a:r>
              <a:r>
                <a:rPr kumimoji="1" lang="en-US" altLang="ja-JP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XXXXXXXXXXXXXXXX</a:t>
              </a:r>
              <a:endPara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21BDCDE-9FA2-4623-F098-AC068E6EC4CF}"/>
              </a:ext>
            </a:extLst>
          </p:cNvPr>
          <p:cNvSpPr/>
          <p:nvPr/>
        </p:nvSpPr>
        <p:spPr bwMode="gray">
          <a:xfrm>
            <a:off x="-3298844" y="0"/>
            <a:ext cx="3198502" cy="1009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marR="0" indent="-171450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</a:pPr>
            <a:r>
              <a:rPr kumimoji="1" lang="ja-JP" altLang="en-US" sz="1050" b="1" dirty="0">
                <a:solidFill>
                  <a:srgbClr val="C00000"/>
                </a:solidFill>
                <a:latin typeface="+mj-ea"/>
                <a:ea typeface="+mj-ea"/>
                <a:cs typeface="+mn-cs"/>
              </a:rPr>
              <a:t>補助対象事業者が、補助事業ごとに記載</a:t>
            </a:r>
            <a:r>
              <a:rPr kumimoji="1" lang="ja-JP" altLang="en-US" sz="1050" b="1" dirty="0">
                <a:solidFill>
                  <a:prstClr val="black"/>
                </a:solidFill>
                <a:latin typeface="+mj-ea"/>
                <a:ea typeface="+mj-ea"/>
                <a:cs typeface="+mn-cs"/>
              </a:rPr>
              <a:t>。同一の補助対象事業者が、補助事業を複数実施する場合、当該様式は、補助事業ごとに分けて提出する必要</a:t>
            </a:r>
            <a:endParaRPr kumimoji="1" lang="en-US" altLang="ja-JP" sz="1050" b="1" dirty="0">
              <a:solidFill>
                <a:prstClr val="black"/>
              </a:solidFill>
              <a:latin typeface="+mj-ea"/>
              <a:ea typeface="+mj-ea"/>
              <a:cs typeface="+mn-cs"/>
            </a:endParaRP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1ACEC19A-EAC8-DDD8-D549-779E233A99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40" t="7681" r="-940" b="4173"/>
          <a:stretch/>
        </p:blipFill>
        <p:spPr>
          <a:xfrm>
            <a:off x="-3584039" y="4334351"/>
            <a:ext cx="3519237" cy="2515377"/>
          </a:xfrm>
          <a:prstGeom prst="rect">
            <a:avLst/>
          </a:prstGeom>
        </p:spPr>
      </p:pic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E42D7BDB-EDD7-7A3C-B809-93B071605CBE}"/>
              </a:ext>
            </a:extLst>
          </p:cNvPr>
          <p:cNvGrpSpPr/>
          <p:nvPr/>
        </p:nvGrpSpPr>
        <p:grpSpPr>
          <a:xfrm>
            <a:off x="-3301393" y="2280197"/>
            <a:ext cx="3664999" cy="1890263"/>
            <a:chOff x="11052461" y="684389"/>
            <a:chExt cx="3664999" cy="1890263"/>
          </a:xfrm>
        </p:grpSpPr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B97FDBF9-3996-899F-23EF-55774AED4EA0}"/>
                </a:ext>
              </a:extLst>
            </p:cNvPr>
            <p:cNvSpPr/>
            <p:nvPr/>
          </p:nvSpPr>
          <p:spPr bwMode="gray">
            <a:xfrm>
              <a:off x="11052461" y="684389"/>
              <a:ext cx="3198502" cy="189026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algn="ctr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 defTabSz="990564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Wingdings" panose="05000000000000000000" pitchFamily="2" charset="2"/>
                <a:buChar char="Ø"/>
              </a:pPr>
              <a:r>
                <a:rPr kumimoji="1" lang="ja-JP" altLang="en-US" sz="1050" b="1" dirty="0">
                  <a:solidFill>
                    <a:prstClr val="black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対応テーマを記入すること</a:t>
              </a:r>
              <a:endParaRPr kumimoji="1" lang="en-US" altLang="ja-JP" sz="1050" b="1" dirty="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  <a:p>
              <a:pPr marL="171450" indent="-171450" defTabSz="990564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Wingdings" panose="05000000000000000000" pitchFamily="2" charset="2"/>
                <a:buChar char="Ø"/>
              </a:pPr>
              <a:r>
                <a:rPr kumimoji="1" lang="ja-JP" altLang="en-US" sz="1050" b="1" dirty="0">
                  <a:solidFill>
                    <a:prstClr val="black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以下から選択のこと</a:t>
              </a:r>
              <a:endParaRPr kumimoji="1" lang="en-US" altLang="ja-JP" sz="1050" b="1" dirty="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  <a:p>
              <a:pPr marL="176213" defTabSz="990564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SzPct val="100000"/>
              </a:pPr>
              <a:r>
                <a:rPr kumimoji="1" lang="ja-JP" altLang="en-US" sz="1000" b="1" dirty="0">
                  <a:solidFill>
                    <a:schemeClr val="accent2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・受入環境の整備・増強</a:t>
              </a:r>
              <a:endParaRPr kumimoji="1" lang="en-US" altLang="ja-JP" sz="1000" b="1" dirty="0">
                <a:solidFill>
                  <a:schemeClr val="accent2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  <a:p>
              <a:pPr marL="176213" defTabSz="990564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SzPct val="100000"/>
              </a:pPr>
              <a:r>
                <a:rPr kumimoji="1" lang="ja-JP" altLang="en-US" sz="1000" b="1" dirty="0">
                  <a:solidFill>
                    <a:schemeClr val="accent2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・需要の適切な管理</a:t>
              </a:r>
              <a:endParaRPr kumimoji="1" lang="en-US" altLang="ja-JP" sz="1000" b="1" dirty="0">
                <a:solidFill>
                  <a:schemeClr val="accent2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  <a:p>
              <a:pPr marL="176213" defTabSz="990564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SzPct val="100000"/>
              </a:pPr>
              <a:r>
                <a:rPr kumimoji="1" lang="ja-JP" altLang="en-US" sz="1000" b="1" dirty="0">
                  <a:solidFill>
                    <a:schemeClr val="accent2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・マナー違反行為の防止・抑制</a:t>
              </a:r>
              <a:endParaRPr kumimoji="1" lang="en-US" altLang="ja-JP" sz="1000" b="1" dirty="0">
                <a:solidFill>
                  <a:schemeClr val="accent2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  <a:p>
              <a:pPr marL="176213" defTabSz="990564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SzPct val="100000"/>
              </a:pPr>
              <a:r>
                <a:rPr kumimoji="1" lang="ja-JP" altLang="en-US" sz="1000" b="1" dirty="0">
                  <a:solidFill>
                    <a:schemeClr val="accent2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・地域住民と協働した観光振興</a:t>
              </a:r>
              <a:endParaRPr kumimoji="1" lang="en-US" altLang="ja-JP" sz="1000" b="1" dirty="0">
                <a:solidFill>
                  <a:schemeClr val="accent2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  <a:p>
              <a:pPr marL="176213" defTabSz="990564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SzPct val="100000"/>
              </a:pPr>
              <a:r>
                <a:rPr kumimoji="1" lang="ja-JP" altLang="en-US" sz="1000" b="1" dirty="0">
                  <a:solidFill>
                    <a:schemeClr val="accent2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・需要の分散・平準化</a:t>
              </a:r>
              <a:endParaRPr kumimoji="1" lang="en-US" altLang="ja-JP" sz="1000" b="1" dirty="0">
                <a:solidFill>
                  <a:schemeClr val="accent2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  <a:p>
              <a:pPr marL="176213" defTabSz="990564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SzPct val="100000"/>
              </a:pPr>
              <a:r>
                <a:rPr kumimoji="1" lang="ja-JP" altLang="en-US" sz="1000" b="1" dirty="0">
                  <a:solidFill>
                    <a:schemeClr val="accent2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・その他</a:t>
              </a:r>
              <a:r>
                <a:rPr kumimoji="1" lang="en-US" altLang="ja-JP" sz="1000" b="1" dirty="0">
                  <a:solidFill>
                    <a:schemeClr val="accent2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※</a:t>
              </a:r>
            </a:p>
            <a:p>
              <a:pPr marL="354013" indent="-177800" defTabSz="990564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tabLst>
                  <a:tab pos="354013" algn="l"/>
                </a:tabLst>
              </a:pPr>
              <a:r>
                <a:rPr kumimoji="1" lang="en-US" altLang="ja-JP" sz="1000" b="1" dirty="0">
                  <a:solidFill>
                    <a:schemeClr val="accent2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※	</a:t>
              </a:r>
              <a:r>
                <a:rPr kumimoji="1" lang="ja-JP" altLang="en-US" sz="1000" b="1" dirty="0">
                  <a:solidFill>
                    <a:schemeClr val="accent2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該当するテーマがなかった場合、独自にテーマ名を設定の上で記載</a:t>
              </a:r>
              <a:endParaRPr kumimoji="1" lang="en-US" altLang="ja-JP" sz="1000" b="1" dirty="0">
                <a:solidFill>
                  <a:schemeClr val="accent2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</p:txBody>
        </p: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2045BBD8-09E4-1C60-49C8-1950ACE1ACE8}"/>
                </a:ext>
              </a:extLst>
            </p:cNvPr>
            <p:cNvCxnSpPr>
              <a:cxnSpLocks/>
              <a:endCxn id="22" idx="3"/>
            </p:cNvCxnSpPr>
            <p:nvPr/>
          </p:nvCxnSpPr>
          <p:spPr bwMode="gray">
            <a:xfrm flipH="1" flipV="1">
              <a:off x="14250963" y="1629521"/>
              <a:ext cx="466497" cy="376124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1BDBCE8-9A1D-5644-FBC0-D941DD6AB96C}"/>
              </a:ext>
            </a:extLst>
          </p:cNvPr>
          <p:cNvGrpSpPr/>
          <p:nvPr/>
        </p:nvGrpSpPr>
        <p:grpSpPr>
          <a:xfrm>
            <a:off x="7295884" y="-628651"/>
            <a:ext cx="2608891" cy="911712"/>
            <a:chOff x="10116512" y="308031"/>
            <a:chExt cx="2608891" cy="911712"/>
          </a:xfrm>
        </p:grpSpPr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A3A35C6B-0701-8706-2AFF-4D3E890ED500}"/>
                </a:ext>
              </a:extLst>
            </p:cNvPr>
            <p:cNvSpPr/>
            <p:nvPr/>
          </p:nvSpPr>
          <p:spPr bwMode="gray">
            <a:xfrm>
              <a:off x="10116512" y="308031"/>
              <a:ext cx="2608891" cy="54029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algn="ctr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marR="0" indent="-171450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Char char="Ø"/>
                <a:tabLst/>
              </a:pPr>
              <a:r>
                <a:rPr kumimoji="1" lang="ja-JP" altLang="en-US" sz="1050" b="1" dirty="0">
                  <a:solidFill>
                    <a:prstClr val="black"/>
                  </a:solidFill>
                  <a:latin typeface="+mj-ea"/>
                  <a:ea typeface="+mj-ea"/>
                  <a:cs typeface="+mn-cs"/>
                </a:rPr>
                <a:t>当該補助事業の補助対象経費、</a:t>
              </a:r>
              <a:br>
                <a:rPr kumimoji="1" lang="en-US" altLang="ja-JP" sz="1050" b="1" dirty="0">
                  <a:solidFill>
                    <a:prstClr val="black"/>
                  </a:solidFill>
                  <a:latin typeface="+mj-ea"/>
                  <a:ea typeface="+mj-ea"/>
                  <a:cs typeface="+mn-cs"/>
                </a:rPr>
              </a:br>
              <a:r>
                <a:rPr kumimoji="1" lang="ja-JP" altLang="en-US" sz="1050" b="1" dirty="0">
                  <a:solidFill>
                    <a:prstClr val="black"/>
                  </a:solidFill>
                  <a:latin typeface="+mj-ea"/>
                  <a:ea typeface="+mj-ea"/>
                  <a:cs typeface="+mn-cs"/>
                </a:rPr>
                <a:t>補助金額を記載</a:t>
              </a:r>
              <a:endParaRPr kumimoji="1" lang="en-US" altLang="ja-JP" sz="1050" b="1" dirty="0">
                <a:solidFill>
                  <a:prstClr val="black"/>
                </a:solidFill>
                <a:latin typeface="+mj-ea"/>
                <a:ea typeface="+mj-ea"/>
                <a:cs typeface="+mn-cs"/>
              </a:endParaRPr>
            </a:p>
          </p:txBody>
        </p: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BC7F1E9D-D2D3-1AA9-BD13-4459C3C340FC}"/>
                </a:ext>
              </a:extLst>
            </p:cNvPr>
            <p:cNvCxnSpPr>
              <a:cxnSpLocks/>
            </p:cNvCxnSpPr>
            <p:nvPr/>
          </p:nvCxnSpPr>
          <p:spPr bwMode="gray">
            <a:xfrm flipH="1" flipV="1">
              <a:off x="10555958" y="827892"/>
              <a:ext cx="411629" cy="391851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C004AAC4-2D27-1D5A-E76C-3AB034D16E87}"/>
              </a:ext>
            </a:extLst>
          </p:cNvPr>
          <p:cNvSpPr/>
          <p:nvPr/>
        </p:nvSpPr>
        <p:spPr bwMode="gray">
          <a:xfrm>
            <a:off x="-3305473" y="1311929"/>
            <a:ext cx="3198502" cy="653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marR="0" indent="-171450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</a:pPr>
            <a:r>
              <a:rPr kumimoji="1" lang="ja-JP" altLang="en-US" sz="1050" b="1" dirty="0">
                <a:solidFill>
                  <a:prstClr val="black"/>
                </a:solidFill>
                <a:latin typeface="+mj-ea"/>
                <a:ea typeface="+mj-ea"/>
                <a:cs typeface="+mn-cs"/>
              </a:rPr>
              <a:t>事業概要の記載内容と整合させること</a:t>
            </a:r>
            <a:endParaRPr kumimoji="1" lang="en-US" altLang="ja-JP" sz="1050" b="1" dirty="0">
              <a:solidFill>
                <a:prstClr val="black"/>
              </a:solidFill>
              <a:latin typeface="+mj-ea"/>
              <a:ea typeface="+mj-ea"/>
              <a:cs typeface="+mn-cs"/>
            </a:endParaRPr>
          </a:p>
          <a:p>
            <a:pPr marL="171450" marR="0" indent="-171450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</a:pPr>
            <a:r>
              <a:rPr kumimoji="1" lang="ja-JP" altLang="en-US" sz="1050" b="1" dirty="0">
                <a:solidFill>
                  <a:prstClr val="black"/>
                </a:solidFill>
                <a:latin typeface="+mj-ea"/>
                <a:ea typeface="+mj-ea"/>
                <a:cs typeface="+mn-cs"/>
              </a:rPr>
              <a:t>同様の事業概要に紐づく場合は、同様の内容を共通して記載</a:t>
            </a:r>
            <a:endParaRPr kumimoji="1" lang="en-US" altLang="ja-JP" sz="1050" b="1" dirty="0">
              <a:solidFill>
                <a:prstClr val="black"/>
              </a:solidFill>
              <a:latin typeface="+mj-ea"/>
              <a:ea typeface="+mj-ea"/>
              <a:cs typeface="+mn-cs"/>
            </a:endParaRPr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A5E1B497-94D5-3465-445F-B3A58ACE3940}"/>
              </a:ext>
            </a:extLst>
          </p:cNvPr>
          <p:cNvCxnSpPr>
            <a:cxnSpLocks/>
            <a:endCxn id="31" idx="3"/>
          </p:cNvCxnSpPr>
          <p:nvPr/>
        </p:nvCxnSpPr>
        <p:spPr bwMode="gray">
          <a:xfrm flipH="1">
            <a:off x="-106971" y="1435777"/>
            <a:ext cx="318236" cy="203028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76EC35FC-7F72-143C-40CD-EB69778B2A82}"/>
              </a:ext>
            </a:extLst>
          </p:cNvPr>
          <p:cNvSpPr/>
          <p:nvPr/>
        </p:nvSpPr>
        <p:spPr bwMode="gray">
          <a:xfrm>
            <a:off x="917289" y="5300866"/>
            <a:ext cx="2869780" cy="3354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R="0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</a:pPr>
            <a:r>
              <a:rPr kumimoji="1" lang="ja-JP" altLang="en-US" sz="900" b="1">
                <a:solidFill>
                  <a:prstClr val="black"/>
                </a:solidFill>
                <a:latin typeface="+mj-ea"/>
                <a:ea typeface="+mj-ea"/>
                <a:cs typeface="+mn-cs"/>
              </a:rPr>
              <a:t>単年度で目指す目標値、</a:t>
            </a:r>
            <a:endParaRPr kumimoji="1" lang="en-US" altLang="ja-JP" sz="900" b="1">
              <a:solidFill>
                <a:prstClr val="black"/>
              </a:solidFill>
              <a:latin typeface="+mj-ea"/>
              <a:ea typeface="+mj-ea"/>
              <a:cs typeface="+mn-cs"/>
            </a:endParaRPr>
          </a:p>
          <a:p>
            <a:pPr marR="0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</a:pPr>
            <a:r>
              <a:rPr kumimoji="1" lang="en-US" altLang="ja-JP" sz="900" b="1">
                <a:solidFill>
                  <a:prstClr val="black"/>
                </a:solidFill>
                <a:latin typeface="+mj-ea"/>
                <a:ea typeface="+mj-ea"/>
                <a:cs typeface="+mn-cs"/>
              </a:rPr>
              <a:t>KGI</a:t>
            </a:r>
            <a:r>
              <a:rPr kumimoji="1" lang="ja-JP" altLang="en-US" sz="900" b="1">
                <a:solidFill>
                  <a:prstClr val="black"/>
                </a:solidFill>
                <a:latin typeface="+mj-ea"/>
                <a:ea typeface="+mj-ea"/>
                <a:cs typeface="+mn-cs"/>
              </a:rPr>
              <a:t>達成に向けて中期で目指す目標値の双方を記載</a:t>
            </a:r>
            <a:endParaRPr kumimoji="1" lang="en-US" altLang="ja-JP" sz="900" b="1">
              <a:solidFill>
                <a:prstClr val="black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CEB1F52-38C7-A19F-80FA-EA436DAC27E5}"/>
              </a:ext>
            </a:extLst>
          </p:cNvPr>
          <p:cNvSpPr/>
          <p:nvPr/>
        </p:nvSpPr>
        <p:spPr bwMode="gray">
          <a:xfrm>
            <a:off x="197618" y="147780"/>
            <a:ext cx="9497117" cy="868220"/>
          </a:xfrm>
          <a:prstGeom prst="rect">
            <a:avLst/>
          </a:prstGeom>
          <a:solidFill>
            <a:schemeClr val="accent1">
              <a:lumMod val="20000"/>
              <a:lumOff val="80000"/>
              <a:alpha val="19000"/>
            </a:schemeClr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0B4F5264-B6B6-CB8F-8EB9-24835674A8AE}"/>
              </a:ext>
            </a:extLst>
          </p:cNvPr>
          <p:cNvSpPr txBox="1"/>
          <p:nvPr/>
        </p:nvSpPr>
        <p:spPr bwMode="gray">
          <a:xfrm>
            <a:off x="523895" y="412034"/>
            <a:ext cx="723333" cy="320492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/>
          <a:p>
            <a:pPr algn="l"/>
            <a:endParaRPr kumimoji="1" lang="ja-JP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14E0382-22CB-46F6-E493-E9818583F74E}"/>
              </a:ext>
            </a:extLst>
          </p:cNvPr>
          <p:cNvSpPr txBox="1"/>
          <p:nvPr/>
        </p:nvSpPr>
        <p:spPr bwMode="gray">
          <a:xfrm>
            <a:off x="310025" y="198893"/>
            <a:ext cx="2497142" cy="18090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kumimoji="1" lang="en-US" altLang="ja-JP" sz="1050" b="1" dirty="0">
                <a:solidFill>
                  <a:schemeClr val="bg1"/>
                </a:solidFill>
                <a:latin typeface="+mj-ea"/>
                <a:ea typeface="+mj-ea"/>
              </a:rPr>
              <a:t>【</a:t>
            </a:r>
            <a:r>
              <a:rPr kumimoji="1" lang="ja-JP" altLang="en-US" sz="1050" b="1" dirty="0">
                <a:solidFill>
                  <a:schemeClr val="bg1"/>
                </a:solidFill>
                <a:latin typeface="+mj-ea"/>
                <a:ea typeface="+mj-ea"/>
              </a:rPr>
              <a:t>実証・個別型</a:t>
            </a:r>
            <a:r>
              <a:rPr kumimoji="1" lang="en-US" altLang="ja-JP" sz="1050" b="1" dirty="0">
                <a:solidFill>
                  <a:schemeClr val="bg1"/>
                </a:solidFill>
                <a:latin typeface="+mj-ea"/>
                <a:ea typeface="+mj-ea"/>
              </a:rPr>
              <a:t>】 </a:t>
            </a:r>
            <a:r>
              <a:rPr kumimoji="1" lang="ja-JP" altLang="en-US" sz="1050" b="1" dirty="0">
                <a:solidFill>
                  <a:schemeClr val="bg1"/>
                </a:solidFill>
                <a:latin typeface="+mj-ea"/>
                <a:ea typeface="+mj-ea"/>
              </a:rPr>
              <a:t>様式</a:t>
            </a:r>
            <a:r>
              <a:rPr kumimoji="1" lang="en-US" altLang="ja-JP" sz="1050" b="1" dirty="0">
                <a:solidFill>
                  <a:schemeClr val="bg1"/>
                </a:solidFill>
                <a:latin typeface="+mj-ea"/>
                <a:ea typeface="+mj-ea"/>
              </a:rPr>
              <a:t>3_</a:t>
            </a:r>
            <a:r>
              <a:rPr kumimoji="1" lang="ja-JP" altLang="en-US" sz="1050" b="1" dirty="0">
                <a:solidFill>
                  <a:schemeClr val="bg1"/>
                </a:solidFill>
                <a:latin typeface="+mj-ea"/>
                <a:ea typeface="+mj-ea"/>
              </a:rPr>
              <a:t>補助事業計画</a:t>
            </a:r>
            <a:endParaRPr kumimoji="1" lang="en-US" altLang="ja-JP" sz="105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9A835F82-2744-3C67-91A2-69BE414CD606}"/>
              </a:ext>
            </a:extLst>
          </p:cNvPr>
          <p:cNvSpPr txBox="1"/>
          <p:nvPr/>
        </p:nvSpPr>
        <p:spPr bwMode="gray">
          <a:xfrm>
            <a:off x="513237" y="737573"/>
            <a:ext cx="5845999" cy="24079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/>
          <a:p>
            <a:pPr algn="l"/>
            <a:r>
              <a:rPr kumimoji="1"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補助対象事業者：</a:t>
            </a:r>
            <a:r>
              <a:rPr kumimoji="1"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XXXX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1DCB4E86-3C73-31C8-20B9-786F8FE6EEA7}"/>
              </a:ext>
            </a:extLst>
          </p:cNvPr>
          <p:cNvSpPr txBox="1"/>
          <p:nvPr/>
        </p:nvSpPr>
        <p:spPr bwMode="gray">
          <a:xfrm>
            <a:off x="517315" y="415222"/>
            <a:ext cx="3978485" cy="320492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/>
          <a:p>
            <a:pPr algn="l"/>
            <a:r>
              <a:rPr kumimoji="1" lang="ja-JP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申請主体：</a:t>
            </a:r>
            <a:r>
              <a:rPr kumimoji="1" lang="en-US" altLang="ja-JP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XXXXXX</a:t>
            </a:r>
            <a:r>
              <a:rPr kumimoji="1" lang="ja-JP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｜対象地域：</a:t>
            </a:r>
            <a:r>
              <a:rPr kumimoji="1" lang="en-US" altLang="ja-JP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XXXX</a:t>
            </a:r>
            <a:r>
              <a:rPr kumimoji="1" lang="ja-JP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県</a:t>
            </a:r>
            <a:r>
              <a:rPr kumimoji="1" lang="en-US" altLang="ja-JP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XXXX</a:t>
            </a:r>
            <a:r>
              <a:rPr kumimoji="1" lang="ja-JP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市</a:t>
            </a:r>
            <a:r>
              <a:rPr kumimoji="1" lang="en-US" altLang="ja-JP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XXXX</a:t>
            </a:r>
            <a:r>
              <a:rPr kumimoji="1" lang="ja-JP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エリア</a:t>
            </a:r>
            <a:endParaRPr kumimoji="1" lang="en-US" altLang="ja-JP" sz="10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pPr algn="l"/>
            <a:r>
              <a:rPr kumimoji="1" lang="ja-JP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Arial"/>
              </a:rPr>
              <a:t>事業計画名：</a:t>
            </a:r>
            <a:r>
              <a:rPr kumimoji="1" lang="en-US" altLang="ja-JP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Arial"/>
              </a:rPr>
              <a:t>XXXXXXXXXXXXXXXXXXXXXXXXXXXXXXXXXXXXXXX</a:t>
            </a:r>
            <a:endParaRPr kumimoji="1" lang="ja-JP" altLang="en-US" sz="10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  <a:cs typeface="Arial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FEA3325-D606-FEC0-B3AB-0A936EBAD9BC}"/>
              </a:ext>
            </a:extLst>
          </p:cNvPr>
          <p:cNvSpPr/>
          <p:nvPr/>
        </p:nvSpPr>
        <p:spPr bwMode="gray">
          <a:xfrm>
            <a:off x="89940" y="73168"/>
            <a:ext cx="2608891" cy="464530"/>
          </a:xfrm>
          <a:prstGeom prst="rect">
            <a:avLst/>
          </a:prstGeom>
          <a:solidFill>
            <a:srgbClr val="0076A8"/>
          </a:solidFill>
          <a:ln w="3175" algn="ctr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>
              <a:spcBef>
                <a:spcPts val="300"/>
              </a:spcBef>
              <a:spcAft>
                <a:spcPts val="0"/>
              </a:spcAft>
            </a:pPr>
            <a:r>
              <a:rPr kumimoji="1" lang="ja-JP" altLang="en-US" sz="20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記入例・留意事項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8388197-6FA4-1042-3A6D-5EA59399A7FE}"/>
              </a:ext>
            </a:extLst>
          </p:cNvPr>
          <p:cNvSpPr/>
          <p:nvPr/>
        </p:nvSpPr>
        <p:spPr bwMode="gray">
          <a:xfrm>
            <a:off x="6166284" y="3468756"/>
            <a:ext cx="3438365" cy="15882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R="0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</a:pPr>
            <a:r>
              <a:rPr kumimoji="1" lang="ja-JP" altLang="en-US" sz="1050" b="1" dirty="0">
                <a:solidFill>
                  <a:prstClr val="black"/>
                </a:solidFill>
                <a:latin typeface="+mj-ea"/>
                <a:ea typeface="+mj-ea"/>
                <a:cs typeface="+mn-cs"/>
              </a:rPr>
              <a:t>以下の内容を踏まえて記載すること</a:t>
            </a:r>
            <a:endParaRPr kumimoji="1" lang="en-US" altLang="ja-JP" sz="1050" b="1" dirty="0">
              <a:solidFill>
                <a:prstClr val="black"/>
              </a:solidFill>
              <a:latin typeface="+mj-ea"/>
              <a:ea typeface="+mj-ea"/>
              <a:cs typeface="+mn-cs"/>
            </a:endParaRPr>
          </a:p>
          <a:p>
            <a:pPr marL="171450" marR="0" indent="-171450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</a:pPr>
            <a:r>
              <a:rPr kumimoji="1" lang="ja-JP" altLang="en-US" sz="1050" b="1" dirty="0">
                <a:solidFill>
                  <a:prstClr val="black"/>
                </a:solidFill>
                <a:latin typeface="+mj-ea"/>
                <a:ea typeface="+mj-ea"/>
                <a:cs typeface="+mn-cs"/>
              </a:rPr>
              <a:t>補助事業の具体的な内容</a:t>
            </a:r>
            <a:endParaRPr kumimoji="1" lang="en-US" altLang="ja-JP" sz="1050" b="1" dirty="0">
              <a:solidFill>
                <a:prstClr val="black"/>
              </a:solidFill>
              <a:latin typeface="+mj-ea"/>
              <a:ea typeface="+mj-ea"/>
              <a:cs typeface="+mn-cs"/>
            </a:endParaRPr>
          </a:p>
          <a:p>
            <a:pPr marL="171450" marR="0" indent="-171450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</a:pPr>
            <a:r>
              <a:rPr kumimoji="1" lang="ja-JP" altLang="en-US" sz="1050" b="1" dirty="0">
                <a:solidFill>
                  <a:prstClr val="black"/>
                </a:solidFill>
                <a:latin typeface="+mj-ea"/>
                <a:ea typeface="+mj-ea"/>
                <a:cs typeface="+mn-cs"/>
              </a:rPr>
              <a:t>補助事業を効果的・効率的に進めるポイント</a:t>
            </a:r>
            <a:endParaRPr kumimoji="1" lang="en-US" altLang="ja-JP" sz="1050" b="1" dirty="0">
              <a:solidFill>
                <a:prstClr val="black"/>
              </a:solidFill>
              <a:latin typeface="+mj-ea"/>
              <a:ea typeface="+mj-ea"/>
              <a:cs typeface="+mn-cs"/>
            </a:endParaRPr>
          </a:p>
          <a:p>
            <a:pPr marL="171450" marR="0" indent="-171450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</a:pPr>
            <a:r>
              <a:rPr kumimoji="1" lang="ja-JP" altLang="en-US" sz="1050" b="1" dirty="0">
                <a:solidFill>
                  <a:srgbClr val="C00000"/>
                </a:solidFill>
                <a:latin typeface="+mj-ea"/>
                <a:ea typeface="+mj-ea"/>
                <a:cs typeface="+mn-cs"/>
              </a:rPr>
              <a:t>なぜ課題解決のために、その打ち手が有効であると考えたのか、その理由（複数の取組を検討した場合は、今回実施する取組を選択した理由）</a:t>
            </a:r>
            <a:endParaRPr kumimoji="1" lang="en-US" altLang="ja-JP" sz="1050" b="1" dirty="0">
              <a:solidFill>
                <a:prstClr val="black"/>
              </a:solidFill>
              <a:latin typeface="+mj-ea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48853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T Template_A4_J_202201">
  <a:themeElements>
    <a:clrScheme name="DT-niina">
      <a:dk1>
        <a:srgbClr val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3E4D60"/>
      </a:accent3>
      <a:accent4>
        <a:srgbClr val="012169"/>
      </a:accent4>
      <a:accent5>
        <a:srgbClr val="336699"/>
      </a:accent5>
      <a:accent6>
        <a:srgbClr val="DA6B6B"/>
      </a:accent6>
      <a:hlink>
        <a:srgbClr val="62B5E5"/>
      </a:hlink>
      <a:folHlink>
        <a:srgbClr val="75787B"/>
      </a:folHlink>
    </a:clrScheme>
    <a:fontScheme name="DT">
      <a:majorFont>
        <a:latin typeface="Calibri"/>
        <a:ea typeface="Yu Gothic UI"/>
        <a:cs typeface=""/>
      </a:majorFont>
      <a:minorFont>
        <a:latin typeface="Calibri Light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ctr" defTabSz="990564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Pct val="100000"/>
          <a:buFont typeface="Wingdings" panose="05000000000000000000" pitchFamily="2" charset="2"/>
          <a:buNone/>
          <a:tabLst/>
          <a:defRPr kumimoji="1" sz="12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spDef>
    <a:lnDef>
      <a:spPr bwMode="gray"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/>
      <a:bodyPr vert="horz" wrap="square" lIns="0" tIns="0" rIns="0" bIns="0" rtlCol="0" anchor="ctr">
        <a:noAutofit/>
      </a:bodyPr>
      <a:lstStyle>
        <a:defPPr algn="l"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+mj-ea"/>
            <a:ea typeface="+mj-ea"/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DT Template_A4_J.pptx" id="{407FAAAF-3AD3-4981-B736-54FC7A92EC85}" vid="{AD524010-D294-40B7-8934-97601B39A32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9F05E10C4A60A44996A845E1755B5BC" ma:contentTypeVersion="12" ma:contentTypeDescription="新しいドキュメントを作成します。" ma:contentTypeScope="" ma:versionID="8c93d765f5e2dd7ba24c531504450686">
  <xsd:schema xmlns:xsd="http://www.w3.org/2001/XMLSchema" xmlns:xs="http://www.w3.org/2001/XMLSchema" xmlns:p="http://schemas.microsoft.com/office/2006/metadata/properties" xmlns:ns2="696c315d-fd52-4ee6-a281-cf8a4c3da848" xmlns:ns3="7ba5315f-df62-43e7-9278-e63b66b73b81" targetNamespace="http://schemas.microsoft.com/office/2006/metadata/properties" ma:root="true" ma:fieldsID="4fafc08c146faf15991162774229ec08" ns2:_="" ns3:_="">
    <xsd:import namespace="696c315d-fd52-4ee6-a281-cf8a4c3da848"/>
    <xsd:import namespace="7ba5315f-df62-43e7-9278-e63b66b73b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6c315d-fd52-4ee6-a281-cf8a4c3da8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40495dbf-c790-4553-8539-553daef387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a5315f-df62-43e7-9278-e63b66b73b81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cd6fc190-4166-412a-bb23-51ba56d45b33}" ma:internalName="TaxCatchAll" ma:showField="CatchAllData" ma:web="7ba5315f-df62-43e7-9278-e63b66b73b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96c315d-fd52-4ee6-a281-cf8a4c3da848">
      <Terms xmlns="http://schemas.microsoft.com/office/infopath/2007/PartnerControls"/>
    </lcf76f155ced4ddcb4097134ff3c332f>
    <TaxCatchAll xmlns="7ba5315f-df62-43e7-9278-e63b66b73b81" xsi:nil="true"/>
  </documentManagement>
</p:properties>
</file>

<file path=customXml/itemProps1.xml><?xml version="1.0" encoding="utf-8"?>
<ds:datastoreItem xmlns:ds="http://schemas.openxmlformats.org/officeDocument/2006/customXml" ds:itemID="{2E8AC604-0DFC-4F28-BB6E-6E30B29D625F}"/>
</file>

<file path=customXml/itemProps2.xml><?xml version="1.0" encoding="utf-8"?>
<ds:datastoreItem xmlns:ds="http://schemas.openxmlformats.org/officeDocument/2006/customXml" ds:itemID="{4204E742-BF38-4F4E-97F6-BF86234C4CB2}"/>
</file>

<file path=customXml/itemProps3.xml><?xml version="1.0" encoding="utf-8"?>
<ds:datastoreItem xmlns:ds="http://schemas.openxmlformats.org/officeDocument/2006/customXml" ds:itemID="{2BCC0A52-EA69-4BF9-96DB-9F46F5F407A6}"/>
</file>

<file path=docProps/app.xml><?xml version="1.0" encoding="utf-8"?>
<Properties xmlns="http://schemas.openxmlformats.org/officeDocument/2006/extended-properties" xmlns:vt="http://schemas.openxmlformats.org/officeDocument/2006/docPropsVTypes">
  <Template>DT Template_A4_J</Template>
  <TotalTime>0</TotalTime>
  <Words>849</Words>
  <Application>Microsoft Office PowerPoint</Application>
  <PresentationFormat>A4 210 x 297 mm</PresentationFormat>
  <Paragraphs>119</Paragraphs>
  <Slides>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Yu Gothic UI</vt:lpstr>
      <vt:lpstr>Arial</vt:lpstr>
      <vt:lpstr>Calibri</vt:lpstr>
      <vt:lpstr>Calibri Light</vt:lpstr>
      <vt:lpstr>Verdana</vt:lpstr>
      <vt:lpstr>Wingdings</vt:lpstr>
      <vt:lpstr>DT Template_A4_J_202201</vt:lpstr>
      <vt:lpstr>think-cell スライド</vt:lpstr>
      <vt:lpstr>PowerPoint プレゼンテーション</vt:lpstr>
      <vt:lpstr>PowerPoint プレゼンテーション</vt:lpstr>
    </vt:vector>
  </TitlesOfParts>
  <Manager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keywords/>
  <dc:description/>
  <cp:lastModifiedBy/>
  <cp:revision>1</cp:revision>
  <dcterms:created xsi:type="dcterms:W3CDTF">2025-02-13T11:26:57Z</dcterms:created>
  <dcterms:modified xsi:type="dcterms:W3CDTF">2025-02-13T11:27:06Z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60d57e-af5b-4752-ac57-3e4f28ca11dc_Enabled">
    <vt:lpwstr>true</vt:lpwstr>
  </property>
  <property fmtid="{D5CDD505-2E9C-101B-9397-08002B2CF9AE}" pid="3" name="MSIP_Label_ea60d57e-af5b-4752-ac57-3e4f28ca11dc_SetDate">
    <vt:lpwstr>2025-02-13T11:27:06Z</vt:lpwstr>
  </property>
  <property fmtid="{D5CDD505-2E9C-101B-9397-08002B2CF9AE}" pid="4" name="MSIP_Label_ea60d57e-af5b-4752-ac57-3e4f28ca11dc_Method">
    <vt:lpwstr>Standard</vt:lpwstr>
  </property>
  <property fmtid="{D5CDD505-2E9C-101B-9397-08002B2CF9AE}" pid="5" name="MSIP_Label_ea60d57e-af5b-4752-ac57-3e4f28ca11dc_Name">
    <vt:lpwstr>ea60d57e-af5b-4752-ac57-3e4f28ca11dc</vt:lpwstr>
  </property>
  <property fmtid="{D5CDD505-2E9C-101B-9397-08002B2CF9AE}" pid="6" name="MSIP_Label_ea60d57e-af5b-4752-ac57-3e4f28ca11dc_SiteId">
    <vt:lpwstr>36da45f1-dd2c-4d1f-af13-5abe46b99921</vt:lpwstr>
  </property>
  <property fmtid="{D5CDD505-2E9C-101B-9397-08002B2CF9AE}" pid="7" name="MSIP_Label_ea60d57e-af5b-4752-ac57-3e4f28ca11dc_ActionId">
    <vt:lpwstr>9e311014-844e-45bf-ba55-96576dfd1f75</vt:lpwstr>
  </property>
  <property fmtid="{D5CDD505-2E9C-101B-9397-08002B2CF9AE}" pid="8" name="MSIP_Label_ea60d57e-af5b-4752-ac57-3e4f28ca11dc_ContentBits">
    <vt:lpwstr>0</vt:lpwstr>
  </property>
  <property fmtid="{D5CDD505-2E9C-101B-9397-08002B2CF9AE}" pid="9" name="MSIP_Label_ef683064-e914-40cc-b246-2b5927a3a354_Enabled">
    <vt:lpwstr>true</vt:lpwstr>
  </property>
  <property fmtid="{D5CDD505-2E9C-101B-9397-08002B2CF9AE}" pid="10" name="MSIP_Label_ef683064-e914-40cc-b246-2b5927a3a354_ActionId">
    <vt:lpwstr>0d7465c8-7c63-4dd6-87b4-f1733ec11ff5</vt:lpwstr>
  </property>
  <property fmtid="{D5CDD505-2E9C-101B-9397-08002B2CF9AE}" pid="11" name="MediaServiceImageTags">
    <vt:lpwstr/>
  </property>
  <property fmtid="{D5CDD505-2E9C-101B-9397-08002B2CF9AE}" pid="12" name="ContentTypeId">
    <vt:lpwstr>0x01010049F05E10C4A60A44996A845E1755B5BC</vt:lpwstr>
  </property>
  <property fmtid="{D5CDD505-2E9C-101B-9397-08002B2CF9AE}" pid="13" name="MSIP_Label_ef683064-e914-40cc-b246-2b5927a3a354_SetDate">
    <vt:lpwstr>2025-02-05T05:07:32Z</vt:lpwstr>
  </property>
  <property fmtid="{D5CDD505-2E9C-101B-9397-08002B2CF9AE}" pid="14" name="MSIP_Label_ef683064-e914-40cc-b246-2b5927a3a354_SiteId">
    <vt:lpwstr>a629ef32-67ba-47a6-8eb3-ec43935644fc</vt:lpwstr>
  </property>
  <property fmtid="{D5CDD505-2E9C-101B-9397-08002B2CF9AE}" pid="15" name="MSIP_Label_ef683064-e914-40cc-b246-2b5927a3a354_Method">
    <vt:lpwstr>Privileged</vt:lpwstr>
  </property>
  <property fmtid="{D5CDD505-2E9C-101B-9397-08002B2CF9AE}" pid="16" name="MSIP_Label_ef683064-e914-40cc-b246-2b5927a3a354_ContentBits">
    <vt:lpwstr>0</vt:lpwstr>
  </property>
  <property fmtid="{D5CDD505-2E9C-101B-9397-08002B2CF9AE}" pid="17" name="MSIP_Label_ef683064-e914-40cc-b246-2b5927a3a354_Name">
    <vt:lpwstr>ef683064-e914-40cc-b246-2b5927a3a354</vt:lpwstr>
  </property>
</Properties>
</file>