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2.xml" ContentType="application/vnd.openxmlformats-officedocument.them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908" r:id="rId4"/>
  </p:sldMasterIdLst>
  <p:notesMasterIdLst>
    <p:notesMasterId r:id="rId10"/>
  </p:notesMasterIdLst>
  <p:sldIdLst>
    <p:sldId id="2702" r:id="rId5"/>
    <p:sldId id="2703" r:id="rId6"/>
    <p:sldId id="2704" r:id="rId7"/>
    <p:sldId id="2696" r:id="rId8"/>
    <p:sldId id="2695" r:id="rId9"/>
  </p:sldIdLst>
  <p:sldSz cx="6858000" cy="9864725"/>
  <p:notesSz cx="6807200" cy="9939338"/>
  <p:custDataLst>
    <p:tags r:id="rId11"/>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41B58DB-B6FE-B9AE-B66B-EF2A0962D8D7}" name="Takuya Ishibashi（石橋拓也）" initials="TI" userId="S::B119551@coe.ntt.com::c211391e-227a-4626-b80f-90fbd52d42c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6161"/>
    <a:srgbClr val="D9D9D9"/>
    <a:srgbClr val="F2F2F2"/>
    <a:srgbClr val="D4DBE3"/>
    <a:srgbClr val="FDF5F5"/>
    <a:srgbClr val="DA6B6B"/>
    <a:srgbClr val="F7DDDD"/>
    <a:srgbClr val="3E4D60"/>
    <a:srgbClr val="44546A"/>
    <a:srgbClr val="F9FC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20" autoAdjust="0"/>
    <p:restoredTop sz="96289" autoAdjust="0"/>
  </p:normalViewPr>
  <p:slideViewPr>
    <p:cSldViewPr snapToGrid="0">
      <p:cViewPr varScale="1">
        <p:scale>
          <a:sx n="42" d="100"/>
          <a:sy n="42" d="100"/>
        </p:scale>
        <p:origin x="3006" y="66"/>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wanaguchi, Shusaku" userId="007c3642-c682-4c4e-b5ce-6c20b6c18d62" providerId="ADAL" clId="{FD32D544-FDFD-4F46-AC86-B696E7CF99C8}"/>
    <pc:docChg chg="modSld">
      <pc:chgData name="Iwanaguchi, Shusaku" userId="007c3642-c682-4c4e-b5ce-6c20b6c18d62" providerId="ADAL" clId="{FD32D544-FDFD-4F46-AC86-B696E7CF99C8}" dt="2025-05-08T08:51:44.968" v="36"/>
      <pc:docMkLst>
        <pc:docMk/>
      </pc:docMkLst>
      <pc:sldChg chg="modSp mod">
        <pc:chgData name="Iwanaguchi, Shusaku" userId="007c3642-c682-4c4e-b5ce-6c20b6c18d62" providerId="ADAL" clId="{FD32D544-FDFD-4F46-AC86-B696E7CF99C8}" dt="2025-05-08T08:40:15.111" v="31" actId="14100"/>
        <pc:sldMkLst>
          <pc:docMk/>
          <pc:sldMk cId="965651264" sldId="2695"/>
        </pc:sldMkLst>
        <pc:cxnChg chg="mod">
          <ac:chgData name="Iwanaguchi, Shusaku" userId="007c3642-c682-4c4e-b5ce-6c20b6c18d62" providerId="ADAL" clId="{FD32D544-FDFD-4F46-AC86-B696E7CF99C8}" dt="2025-05-08T08:40:15.111" v="31" actId="14100"/>
          <ac:cxnSpMkLst>
            <pc:docMk/>
            <pc:sldMk cId="965651264" sldId="2695"/>
            <ac:cxnSpMk id="11" creationId="{674E520B-A78F-08BD-31C0-E5B68EF40991}"/>
          </ac:cxnSpMkLst>
        </pc:cxnChg>
      </pc:sldChg>
      <pc:sldChg chg="modSp mod">
        <pc:chgData name="Iwanaguchi, Shusaku" userId="007c3642-c682-4c4e-b5ce-6c20b6c18d62" providerId="ADAL" clId="{FD32D544-FDFD-4F46-AC86-B696E7CF99C8}" dt="2025-05-08T08:51:44.968" v="36"/>
        <pc:sldMkLst>
          <pc:docMk/>
          <pc:sldMk cId="2723290130" sldId="2696"/>
        </pc:sldMkLst>
        <pc:spChg chg="mod">
          <ac:chgData name="Iwanaguchi, Shusaku" userId="007c3642-c682-4c4e-b5ce-6c20b6c18d62" providerId="ADAL" clId="{FD32D544-FDFD-4F46-AC86-B696E7CF99C8}" dt="2025-05-08T08:51:44.968" v="36"/>
          <ac:spMkLst>
            <pc:docMk/>
            <pc:sldMk cId="2723290130" sldId="2696"/>
            <ac:spMk id="47" creationId="{1666846D-D3EA-0272-AD06-33E8C48561CA}"/>
          </ac:spMkLst>
        </pc:spChg>
      </pc:sldChg>
    </pc:docChg>
  </pc:docChgLst>
  <pc:docChgLst>
    <pc:chgData name="Iwanaguchi, Shusaku" userId="007c3642-c682-4c4e-b5ce-6c20b6c18d62" providerId="ADAL" clId="{27EA3CC9-F15C-49E3-95D8-0607C7DC499B}"/>
    <pc:docChg chg="custSel modSld">
      <pc:chgData name="Iwanaguchi, Shusaku" userId="007c3642-c682-4c4e-b5ce-6c20b6c18d62" providerId="ADAL" clId="{27EA3CC9-F15C-49E3-95D8-0607C7DC499B}" dt="2025-05-09T05:08:17.309" v="5"/>
      <pc:docMkLst>
        <pc:docMk/>
      </pc:docMkLst>
      <pc:sldChg chg="delSp modSp mod">
        <pc:chgData name="Iwanaguchi, Shusaku" userId="007c3642-c682-4c4e-b5ce-6c20b6c18d62" providerId="ADAL" clId="{27EA3CC9-F15C-49E3-95D8-0607C7DC499B}" dt="2025-05-09T05:08:17.309" v="5"/>
        <pc:sldMkLst>
          <pc:docMk/>
          <pc:sldMk cId="965651264" sldId="2695"/>
        </pc:sldMkLst>
        <pc:spChg chg="mod">
          <ac:chgData name="Iwanaguchi, Shusaku" userId="007c3642-c682-4c4e-b5ce-6c20b6c18d62" providerId="ADAL" clId="{27EA3CC9-F15C-49E3-95D8-0607C7DC499B}" dt="2025-05-09T05:08:17.309" v="5"/>
          <ac:spMkLst>
            <pc:docMk/>
            <pc:sldMk cId="965651264" sldId="2695"/>
            <ac:spMk id="3" creationId="{0B60270B-72EF-1EB2-1680-C51A41812C34}"/>
          </ac:spMkLst>
        </pc:spChg>
        <pc:spChg chg="del">
          <ac:chgData name="Iwanaguchi, Shusaku" userId="007c3642-c682-4c4e-b5ce-6c20b6c18d62" providerId="ADAL" clId="{27EA3CC9-F15C-49E3-95D8-0607C7DC499B}" dt="2025-05-09T05:08:10.999" v="3" actId="478"/>
          <ac:spMkLst>
            <pc:docMk/>
            <pc:sldMk cId="965651264" sldId="2695"/>
            <ac:spMk id="16" creationId="{70399386-58B9-70ED-6BB8-71CAFC1FF4F0}"/>
          </ac:spMkLst>
        </pc:spChg>
      </pc:sldChg>
      <pc:sldChg chg="delSp modSp mod">
        <pc:chgData name="Iwanaguchi, Shusaku" userId="007c3642-c682-4c4e-b5ce-6c20b6c18d62" providerId="ADAL" clId="{27EA3CC9-F15C-49E3-95D8-0607C7DC499B}" dt="2025-05-09T05:08:04.993" v="2"/>
        <pc:sldMkLst>
          <pc:docMk/>
          <pc:sldMk cId="2723290130" sldId="2696"/>
        </pc:sldMkLst>
        <pc:spChg chg="mod">
          <ac:chgData name="Iwanaguchi, Shusaku" userId="007c3642-c682-4c4e-b5ce-6c20b6c18d62" providerId="ADAL" clId="{27EA3CC9-F15C-49E3-95D8-0607C7DC499B}" dt="2025-05-09T05:08:04.993" v="2"/>
          <ac:spMkLst>
            <pc:docMk/>
            <pc:sldMk cId="2723290130" sldId="2696"/>
            <ac:spMk id="47" creationId="{1666846D-D3EA-0272-AD06-33E8C48561CA}"/>
          </ac:spMkLst>
        </pc:spChg>
        <pc:spChg chg="del">
          <ac:chgData name="Iwanaguchi, Shusaku" userId="007c3642-c682-4c4e-b5ce-6c20b6c18d62" providerId="ADAL" clId="{27EA3CC9-F15C-49E3-95D8-0607C7DC499B}" dt="2025-05-09T05:07:58.228" v="0" actId="478"/>
          <ac:spMkLst>
            <pc:docMk/>
            <pc:sldMk cId="2723290130" sldId="2696"/>
            <ac:spMk id="53" creationId="{A0DF5F45-B0E4-A470-6348-0A7B4131B320}"/>
          </ac:spMkLst>
        </pc:spChg>
      </pc:sldChg>
    </pc:docChg>
  </pc:docChgLst>
  <pc:docChgLst>
    <pc:chgData name="Iwanaguchi, Shusaku" userId="007c3642-c682-4c4e-b5ce-6c20b6c18d62" providerId="ADAL" clId="{788FB2F8-99F7-433D-A2F4-20B5A6EA8788}"/>
    <pc:docChg chg="custSel modSld">
      <pc:chgData name="Iwanaguchi, Shusaku" userId="007c3642-c682-4c4e-b5ce-6c20b6c18d62" providerId="ADAL" clId="{788FB2F8-99F7-433D-A2F4-20B5A6EA8788}" dt="2025-05-07T07:32:16.898" v="176" actId="20577"/>
      <pc:docMkLst>
        <pc:docMk/>
      </pc:docMkLst>
      <pc:sldChg chg="addSp delSp modSp mod">
        <pc:chgData name="Iwanaguchi, Shusaku" userId="007c3642-c682-4c4e-b5ce-6c20b6c18d62" providerId="ADAL" clId="{788FB2F8-99F7-433D-A2F4-20B5A6EA8788}" dt="2025-05-07T07:32:16.898" v="176" actId="20577"/>
        <pc:sldMkLst>
          <pc:docMk/>
          <pc:sldMk cId="965651264" sldId="2695"/>
        </pc:sldMkLst>
        <pc:spChg chg="mod">
          <ac:chgData name="Iwanaguchi, Shusaku" userId="007c3642-c682-4c4e-b5ce-6c20b6c18d62" providerId="ADAL" clId="{788FB2F8-99F7-433D-A2F4-20B5A6EA8788}" dt="2025-05-07T07:31:15.107" v="168" actId="1035"/>
          <ac:spMkLst>
            <pc:docMk/>
            <pc:sldMk cId="965651264" sldId="2695"/>
            <ac:spMk id="3" creationId="{0B60270B-72EF-1EB2-1680-C51A41812C34}"/>
          </ac:spMkLst>
        </pc:spChg>
        <pc:spChg chg="add del mod">
          <ac:chgData name="Iwanaguchi, Shusaku" userId="007c3642-c682-4c4e-b5ce-6c20b6c18d62" providerId="ADAL" clId="{788FB2F8-99F7-433D-A2F4-20B5A6EA8788}" dt="2025-05-07T07:31:22.341" v="170" actId="478"/>
          <ac:spMkLst>
            <pc:docMk/>
            <pc:sldMk cId="965651264" sldId="2695"/>
            <ac:spMk id="12" creationId="{F83155F2-C19E-088B-EDC3-671ADD24FA9A}"/>
          </ac:spMkLst>
        </pc:spChg>
        <pc:spChg chg="add mod">
          <ac:chgData name="Iwanaguchi, Shusaku" userId="007c3642-c682-4c4e-b5ce-6c20b6c18d62" providerId="ADAL" clId="{788FB2F8-99F7-433D-A2F4-20B5A6EA8788}" dt="2025-05-07T07:31:33.372" v="173" actId="14100"/>
          <ac:spMkLst>
            <pc:docMk/>
            <pc:sldMk cId="965651264" sldId="2695"/>
            <ac:spMk id="16" creationId="{70399386-58B9-70ED-6BB8-71CAFC1FF4F0}"/>
          </ac:spMkLst>
        </pc:spChg>
        <pc:graphicFrameChg chg="modGraphic">
          <ac:chgData name="Iwanaguchi, Shusaku" userId="007c3642-c682-4c4e-b5ce-6c20b6c18d62" providerId="ADAL" clId="{788FB2F8-99F7-433D-A2F4-20B5A6EA8788}" dt="2025-05-07T07:32:10.402" v="174" actId="20577"/>
          <ac:graphicFrameMkLst>
            <pc:docMk/>
            <pc:sldMk cId="965651264" sldId="2695"/>
            <ac:graphicFrameMk id="6" creationId="{AB195F08-DEA1-C1CF-63F8-2522577E2B6E}"/>
          </ac:graphicFrameMkLst>
        </pc:graphicFrameChg>
        <pc:graphicFrameChg chg="modGraphic">
          <ac:chgData name="Iwanaguchi, Shusaku" userId="007c3642-c682-4c4e-b5ce-6c20b6c18d62" providerId="ADAL" clId="{788FB2F8-99F7-433D-A2F4-20B5A6EA8788}" dt="2025-05-07T07:32:12.530" v="175" actId="20577"/>
          <ac:graphicFrameMkLst>
            <pc:docMk/>
            <pc:sldMk cId="965651264" sldId="2695"/>
            <ac:graphicFrameMk id="15" creationId="{BD9598D4-6932-2FCE-F093-06DF8BF69793}"/>
          </ac:graphicFrameMkLst>
        </pc:graphicFrameChg>
        <pc:graphicFrameChg chg="modGraphic">
          <ac:chgData name="Iwanaguchi, Shusaku" userId="007c3642-c682-4c4e-b5ce-6c20b6c18d62" providerId="ADAL" clId="{788FB2F8-99F7-433D-A2F4-20B5A6EA8788}" dt="2025-05-07T07:32:16.898" v="176" actId="20577"/>
          <ac:graphicFrameMkLst>
            <pc:docMk/>
            <pc:sldMk cId="965651264" sldId="2695"/>
            <ac:graphicFrameMk id="29" creationId="{A7D2637F-453B-E072-F7FC-EEE379151164}"/>
          </ac:graphicFrameMkLst>
        </pc:graphicFrameChg>
      </pc:sldChg>
      <pc:sldChg chg="addSp delSp modSp mod">
        <pc:chgData name="Iwanaguchi, Shusaku" userId="007c3642-c682-4c4e-b5ce-6c20b6c18d62" providerId="ADAL" clId="{788FB2F8-99F7-433D-A2F4-20B5A6EA8788}" dt="2025-05-07T07:29:30.699" v="46" actId="14100"/>
        <pc:sldMkLst>
          <pc:docMk/>
          <pc:sldMk cId="2723290130" sldId="2696"/>
        </pc:sldMkLst>
        <pc:spChg chg="mod">
          <ac:chgData name="Iwanaguchi, Shusaku" userId="007c3642-c682-4c4e-b5ce-6c20b6c18d62" providerId="ADAL" clId="{788FB2F8-99F7-433D-A2F4-20B5A6EA8788}" dt="2025-05-07T07:28:40.126" v="4"/>
          <ac:spMkLst>
            <pc:docMk/>
            <pc:sldMk cId="2723290130" sldId="2696"/>
            <ac:spMk id="46" creationId="{A38532CD-2098-7A24-A647-BFF14F048FAD}"/>
          </ac:spMkLst>
        </pc:spChg>
        <pc:spChg chg="mod">
          <ac:chgData name="Iwanaguchi, Shusaku" userId="007c3642-c682-4c4e-b5ce-6c20b6c18d62" providerId="ADAL" clId="{788FB2F8-99F7-433D-A2F4-20B5A6EA8788}" dt="2025-05-07T07:29:15.417" v="42" actId="207"/>
          <ac:spMkLst>
            <pc:docMk/>
            <pc:sldMk cId="2723290130" sldId="2696"/>
            <ac:spMk id="47" creationId="{1666846D-D3EA-0272-AD06-33E8C48561CA}"/>
          </ac:spMkLst>
        </pc:spChg>
        <pc:spChg chg="add mod">
          <ac:chgData name="Iwanaguchi, Shusaku" userId="007c3642-c682-4c4e-b5ce-6c20b6c18d62" providerId="ADAL" clId="{788FB2F8-99F7-433D-A2F4-20B5A6EA8788}" dt="2025-05-07T07:29:30.699" v="46" actId="14100"/>
          <ac:spMkLst>
            <pc:docMk/>
            <pc:sldMk cId="2723290130" sldId="2696"/>
            <ac:spMk id="53" creationId="{A0DF5F45-B0E4-A470-6348-0A7B4131B320}"/>
          </ac:spMkLst>
        </pc:spChg>
        <pc:grpChg chg="add del mod">
          <ac:chgData name="Iwanaguchi, Shusaku" userId="007c3642-c682-4c4e-b5ce-6c20b6c18d62" providerId="ADAL" clId="{788FB2F8-99F7-433D-A2F4-20B5A6EA8788}" dt="2025-05-07T07:29:19.168" v="43" actId="478"/>
          <ac:grpSpMkLst>
            <pc:docMk/>
            <pc:sldMk cId="2723290130" sldId="2696"/>
            <ac:grpSpMk id="39" creationId="{287A3C65-3D0C-FBDD-B528-235CAAC25808}"/>
          </ac:grpSpMkLst>
        </pc:grpChg>
        <pc:cxnChg chg="mod">
          <ac:chgData name="Iwanaguchi, Shusaku" userId="007c3642-c682-4c4e-b5ce-6c20b6c18d62" providerId="ADAL" clId="{788FB2F8-99F7-433D-A2F4-20B5A6EA8788}" dt="2025-05-07T07:29:01.063" v="10" actId="14100"/>
          <ac:cxnSpMkLst>
            <pc:docMk/>
            <pc:sldMk cId="2723290130" sldId="2696"/>
            <ac:cxnSpMk id="51" creationId="{10017982-2C1F-0080-ECAF-29129C231872}"/>
          </ac:cxnSpMkLst>
        </pc:cxnChg>
        <pc:cxnChg chg="mod">
          <ac:chgData name="Iwanaguchi, Shusaku" userId="007c3642-c682-4c4e-b5ce-6c20b6c18d62" providerId="ADAL" clId="{788FB2F8-99F7-433D-A2F4-20B5A6EA8788}" dt="2025-05-07T07:29:19.168" v="43" actId="478"/>
          <ac:cxnSpMkLst>
            <pc:docMk/>
            <pc:sldMk cId="2723290130" sldId="2696"/>
            <ac:cxnSpMk id="52" creationId="{EC4ACBD6-6B01-3181-086D-C8CF633370BA}"/>
          </ac:cxnSpMkLst>
        </pc:cxnChg>
      </pc:sldChg>
      <pc:sldChg chg="addSp modSp mod">
        <pc:chgData name="Iwanaguchi, Shusaku" userId="007c3642-c682-4c4e-b5ce-6c20b6c18d62" providerId="ADAL" clId="{788FB2F8-99F7-433D-A2F4-20B5A6EA8788}" dt="2025-05-07T07:28:08.107" v="3" actId="571"/>
        <pc:sldMkLst>
          <pc:docMk/>
          <pc:sldMk cId="3224734476" sldId="2703"/>
        </pc:sldMkLst>
        <pc:spChg chg="add mod">
          <ac:chgData name="Iwanaguchi, Shusaku" userId="007c3642-c682-4c4e-b5ce-6c20b6c18d62" providerId="ADAL" clId="{788FB2F8-99F7-433D-A2F4-20B5A6EA8788}" dt="2025-05-07T07:28:08.107" v="3" actId="571"/>
          <ac:spMkLst>
            <pc:docMk/>
            <pc:sldMk cId="3224734476" sldId="2703"/>
            <ac:spMk id="4" creationId="{AE3E7CB6-0212-97A0-0F5D-278DBF6A9284}"/>
          </ac:spMkLst>
        </pc:spChg>
        <pc:spChg chg="add mod">
          <ac:chgData name="Iwanaguchi, Shusaku" userId="007c3642-c682-4c4e-b5ce-6c20b6c18d62" providerId="ADAL" clId="{788FB2F8-99F7-433D-A2F4-20B5A6EA8788}" dt="2025-05-07T07:28:08.107" v="3" actId="571"/>
          <ac:spMkLst>
            <pc:docMk/>
            <pc:sldMk cId="3224734476" sldId="2703"/>
            <ac:spMk id="6" creationId="{060930EC-D5F5-B6A3-4B63-48198C914184}"/>
          </ac:spMkLst>
        </pc:spChg>
        <pc:spChg chg="add mod">
          <ac:chgData name="Iwanaguchi, Shusaku" userId="007c3642-c682-4c4e-b5ce-6c20b6c18d62" providerId="ADAL" clId="{788FB2F8-99F7-433D-A2F4-20B5A6EA8788}" dt="2025-05-07T07:28:08.107" v="3" actId="571"/>
          <ac:spMkLst>
            <pc:docMk/>
            <pc:sldMk cId="3224734476" sldId="2703"/>
            <ac:spMk id="7" creationId="{9491311D-A2DD-0E59-B765-3EDDDE6E0368}"/>
          </ac:spMkLst>
        </pc:spChg>
        <pc:spChg chg="mod">
          <ac:chgData name="Iwanaguchi, Shusaku" userId="007c3642-c682-4c4e-b5ce-6c20b6c18d62" providerId="ADAL" clId="{788FB2F8-99F7-433D-A2F4-20B5A6EA8788}" dt="2025-05-07T07:28:04.945" v="2" actId="1076"/>
          <ac:spMkLst>
            <pc:docMk/>
            <pc:sldMk cId="3224734476" sldId="2703"/>
            <ac:spMk id="12" creationId="{F99B3BAD-2762-05E9-6ADB-232BB8CCB072}"/>
          </ac:spMkLst>
        </pc:spChg>
        <pc:spChg chg="mod">
          <ac:chgData name="Iwanaguchi, Shusaku" userId="007c3642-c682-4c4e-b5ce-6c20b6c18d62" providerId="ADAL" clId="{788FB2F8-99F7-433D-A2F4-20B5A6EA8788}" dt="2025-05-07T07:28:04.945" v="2" actId="1076"/>
          <ac:spMkLst>
            <pc:docMk/>
            <pc:sldMk cId="3224734476" sldId="2703"/>
            <ac:spMk id="13" creationId="{F60CB71D-8D82-F13A-9727-64C83B4F754A}"/>
          </ac:spMkLst>
        </pc:spChg>
        <pc:spChg chg="mod">
          <ac:chgData name="Iwanaguchi, Shusaku" userId="007c3642-c682-4c4e-b5ce-6c20b6c18d62" providerId="ADAL" clId="{788FB2F8-99F7-433D-A2F4-20B5A6EA8788}" dt="2025-05-07T07:28:04.945" v="2" actId="1076"/>
          <ac:spMkLst>
            <pc:docMk/>
            <pc:sldMk cId="3224734476" sldId="2703"/>
            <ac:spMk id="24" creationId="{58F50AB1-C200-D93E-7D0F-21F4BCFC1786}"/>
          </ac:spMkLst>
        </pc:spChg>
        <pc:graphicFrameChg chg="modGraphic">
          <ac:chgData name="Iwanaguchi, Shusaku" userId="007c3642-c682-4c4e-b5ce-6c20b6c18d62" providerId="ADAL" clId="{788FB2F8-99F7-433D-A2F4-20B5A6EA8788}" dt="2025-05-07T07:27:55.197" v="0" actId="2165"/>
          <ac:graphicFrameMkLst>
            <pc:docMk/>
            <pc:sldMk cId="3224734476" sldId="2703"/>
            <ac:graphicFrameMk id="3" creationId="{C33A0BD1-7523-7260-C60A-8AFE7E505910}"/>
          </ac:graphicFrameMkLst>
        </pc:graphicFrameChg>
        <pc:graphicFrameChg chg="add mod">
          <ac:chgData name="Iwanaguchi, Shusaku" userId="007c3642-c682-4c4e-b5ce-6c20b6c18d62" providerId="ADAL" clId="{788FB2F8-99F7-433D-A2F4-20B5A6EA8788}" dt="2025-05-07T07:28:08.107" v="3" actId="571"/>
          <ac:graphicFrameMkLst>
            <pc:docMk/>
            <pc:sldMk cId="3224734476" sldId="2703"/>
            <ac:graphicFrameMk id="5" creationId="{8C2BF33D-3067-AD49-8A0D-5DD28FA8C04D}"/>
          </ac:graphicFrameMkLst>
        </pc:graphicFrameChg>
        <pc:graphicFrameChg chg="mod modGraphic">
          <ac:chgData name="Iwanaguchi, Shusaku" userId="007c3642-c682-4c4e-b5ce-6c20b6c18d62" providerId="ADAL" clId="{788FB2F8-99F7-433D-A2F4-20B5A6EA8788}" dt="2025-05-07T07:28:04.945" v="2" actId="1076"/>
          <ac:graphicFrameMkLst>
            <pc:docMk/>
            <pc:sldMk cId="3224734476" sldId="2703"/>
            <ac:graphicFrameMk id="11" creationId="{83DD392F-0540-7022-68AD-F3D652C87F98}"/>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50376" cy="498966"/>
          </a:xfrm>
          <a:prstGeom prst="rect">
            <a:avLst/>
          </a:prstGeom>
        </p:spPr>
        <p:txBody>
          <a:bodyPr vert="horz" lIns="92205" tIns="46103" rIns="92205" bIns="4610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1"/>
            <a:ext cx="2950375" cy="498966"/>
          </a:xfrm>
          <a:prstGeom prst="rect">
            <a:avLst/>
          </a:prstGeom>
        </p:spPr>
        <p:txBody>
          <a:bodyPr vert="horz" lIns="92205" tIns="46103" rIns="92205" bIns="46103" rtlCol="0"/>
          <a:lstStyle>
            <a:lvl1pPr algn="r">
              <a:defRPr sz="1200"/>
            </a:lvl1pPr>
          </a:lstStyle>
          <a:p>
            <a:fld id="{AAE2C4BB-DD5D-4EF0-8811-528209874544}" type="datetimeFigureOut">
              <a:rPr kumimoji="1" lang="ja-JP" altLang="en-US" smtClean="0"/>
              <a:t>2025/5/9</a:t>
            </a:fld>
            <a:endParaRPr kumimoji="1" lang="ja-JP" altLang="en-US"/>
          </a:p>
        </p:txBody>
      </p:sp>
      <p:sp>
        <p:nvSpPr>
          <p:cNvPr id="4" name="スライド イメージ プレースホルダー 3"/>
          <p:cNvSpPr>
            <a:spLocks noGrp="1" noRot="1" noChangeAspect="1"/>
          </p:cNvSpPr>
          <p:nvPr>
            <p:ph type="sldImg" idx="2"/>
          </p:nvPr>
        </p:nvSpPr>
        <p:spPr>
          <a:xfrm>
            <a:off x="2238375" y="1243013"/>
            <a:ext cx="2330450" cy="3352800"/>
          </a:xfrm>
          <a:prstGeom prst="rect">
            <a:avLst/>
          </a:prstGeom>
          <a:noFill/>
          <a:ln w="12700">
            <a:solidFill>
              <a:prstClr val="black"/>
            </a:solidFill>
          </a:ln>
        </p:spPr>
        <p:txBody>
          <a:bodyPr vert="horz" lIns="92205" tIns="46103" rIns="92205" bIns="46103" rtlCol="0" anchor="ctr"/>
          <a:lstStyle/>
          <a:p>
            <a:endParaRPr lang="ja-JP" altLang="en-US"/>
          </a:p>
        </p:txBody>
      </p:sp>
      <p:sp>
        <p:nvSpPr>
          <p:cNvPr id="5" name="ノート プレースホルダー 4"/>
          <p:cNvSpPr>
            <a:spLocks noGrp="1"/>
          </p:cNvSpPr>
          <p:nvPr>
            <p:ph type="body" sz="quarter" idx="3"/>
          </p:nvPr>
        </p:nvSpPr>
        <p:spPr>
          <a:xfrm>
            <a:off x="680243" y="4783358"/>
            <a:ext cx="5446723" cy="3913364"/>
          </a:xfrm>
          <a:prstGeom prst="rect">
            <a:avLst/>
          </a:prstGeom>
        </p:spPr>
        <p:txBody>
          <a:bodyPr vert="horz" lIns="92205" tIns="46103" rIns="92205" bIns="4610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374"/>
            <a:ext cx="2950376" cy="498966"/>
          </a:xfrm>
          <a:prstGeom prst="rect">
            <a:avLst/>
          </a:prstGeom>
        </p:spPr>
        <p:txBody>
          <a:bodyPr vert="horz" lIns="92205" tIns="46103" rIns="92205" bIns="4610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4"/>
            <a:ext cx="2950375" cy="498966"/>
          </a:xfrm>
          <a:prstGeom prst="rect">
            <a:avLst/>
          </a:prstGeom>
        </p:spPr>
        <p:txBody>
          <a:bodyPr vert="horz" lIns="92205" tIns="46103" rIns="92205" bIns="46103" rtlCol="0" anchor="b"/>
          <a:lstStyle>
            <a:lvl1pPr algn="r">
              <a:defRPr sz="1200"/>
            </a:lvl1pPr>
          </a:lstStyle>
          <a:p>
            <a:fld id="{24DE13BB-FCB6-4491-A87D-1E9BA7500F8E}" type="slidenum">
              <a:rPr kumimoji="1" lang="ja-JP" altLang="en-US" smtClean="0"/>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Arial" panose="020B0604020202020204" pitchFamily="34" charset="0"/>
        <a:ea typeface="+mn-ea"/>
        <a:cs typeface="+mn-cs"/>
      </a:defRPr>
    </a:lvl1pPr>
    <a:lvl2pPr marL="457200" algn="l" defTabSz="914400" rtl="0" eaLnBrk="1" latinLnBrk="0" hangingPunct="1">
      <a:defRPr kumimoji="1" sz="1200" kern="1200">
        <a:solidFill>
          <a:schemeClr val="tx1"/>
        </a:solidFill>
        <a:latin typeface="Arial" panose="020B0604020202020204" pitchFamily="34" charset="0"/>
        <a:ea typeface="+mn-ea"/>
        <a:cs typeface="+mn-cs"/>
      </a:defRPr>
    </a:lvl2pPr>
    <a:lvl3pPr marL="914400" algn="l" defTabSz="914400" rtl="0" eaLnBrk="1" latinLnBrk="0" hangingPunct="1">
      <a:defRPr kumimoji="1" sz="1200" kern="1200">
        <a:solidFill>
          <a:schemeClr val="tx1"/>
        </a:solidFill>
        <a:latin typeface="Arial" panose="020B0604020202020204" pitchFamily="34" charset="0"/>
        <a:ea typeface="+mn-ea"/>
        <a:cs typeface="+mn-cs"/>
      </a:defRPr>
    </a:lvl3pPr>
    <a:lvl4pPr marL="1371600" algn="l" defTabSz="914400" rtl="0" eaLnBrk="1" latinLnBrk="0" hangingPunct="1">
      <a:defRPr kumimoji="1" sz="1200" kern="1200">
        <a:solidFill>
          <a:schemeClr val="tx1"/>
        </a:solidFill>
        <a:latin typeface="Arial" panose="020B0604020202020204" pitchFamily="34" charset="0"/>
        <a:ea typeface="+mn-ea"/>
        <a:cs typeface="+mn-cs"/>
      </a:defRPr>
    </a:lvl4pPr>
    <a:lvl5pPr marL="1828800" algn="l" defTabSz="914400" rtl="0" eaLnBrk="1" latinLnBrk="0" hangingPunct="1">
      <a:defRPr kumimoji="1" sz="1200" kern="1200">
        <a:solidFill>
          <a:schemeClr val="tx1"/>
        </a:solidFill>
        <a:latin typeface="Arial" panose="020B0604020202020204" pitchFamily="34"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裏表紙">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userDrawn="1">
            <p:custDataLst>
              <p:tags r:id="rId1"/>
            </p:custDataLst>
            <p:extLst>
              <p:ext uri="{D42A27DB-BD31-4B8C-83A1-F6EECF244321}">
                <p14:modId xmlns:p14="http://schemas.microsoft.com/office/powerpoint/2010/main" val="12278905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528" imgH="528" progId="TCLayout.ActiveDocument.1">
                  <p:embed/>
                </p:oleObj>
              </mc:Choice>
              <mc:Fallback>
                <p:oleObj name="think-cell スライド" r:id="rId3" imgW="528" imgH="528"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6" name="テキスト プレースホルダー 5"/>
          <p:cNvSpPr>
            <a:spLocks noGrp="1"/>
          </p:cNvSpPr>
          <p:nvPr>
            <p:ph type="body" sz="quarter" idx="12"/>
          </p:nvPr>
        </p:nvSpPr>
        <p:spPr bwMode="gray">
          <a:xfrm>
            <a:off x="1316770" y="3405997"/>
            <a:ext cx="4224462" cy="3578228"/>
          </a:xfrm>
          <a:prstGeom prst="rect">
            <a:avLst/>
          </a:prstGeom>
        </p:spPr>
        <p:txBody>
          <a:bodyPr/>
          <a:lstStyle>
            <a:lvl1pPr>
              <a:defRPr/>
            </a:lvl1pPr>
          </a:lstStyle>
          <a:p>
            <a:pPr lvl="0"/>
            <a:r>
              <a:rPr kumimoji="1" lang="ja-JP" altLang="en-US"/>
              <a:t>マスター テキストの書式設定</a:t>
            </a:r>
          </a:p>
        </p:txBody>
      </p:sp>
    </p:spTree>
    <p:extLst>
      <p:ext uri="{BB962C8B-B14F-4D97-AF65-F5344CB8AC3E}">
        <p14:creationId xmlns:p14="http://schemas.microsoft.com/office/powerpoint/2010/main" val="2894029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基本版） タイトルのみ_Proposal">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415239953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528" imgH="528" progId="TCLayout.ActiveDocument.1">
                  <p:embed/>
                </p:oleObj>
              </mc:Choice>
              <mc:Fallback>
                <p:oleObj name="think-cell スライド" r:id="rId3" imgW="528" imgH="528" progId="TCLayout.ActiveDocument.1">
                  <p:embed/>
                  <p:pic>
                    <p:nvPicPr>
                      <p:cNvPr id="2" name="オブジェクト 1" hidden="1"/>
                      <p:cNvPicPr/>
                      <p:nvPr/>
                    </p:nvPicPr>
                    <p:blipFill>
                      <a:blip r:embed="rId4"/>
                      <a:stretch>
                        <a:fillRect/>
                      </a:stretch>
                    </p:blipFill>
                    <p:spPr>
                      <a:xfrm>
                        <a:off x="1588" y="1588"/>
                        <a:ext cx="1587" cy="1587"/>
                      </a:xfrm>
                      <a:prstGeom prst="rect">
                        <a:avLst/>
                      </a:prstGeom>
                    </p:spPr>
                  </p:pic>
                </p:oleObj>
              </mc:Fallback>
            </mc:AlternateContent>
          </a:graphicData>
        </a:graphic>
      </p:graphicFrame>
    </p:spTree>
    <p:extLst>
      <p:ext uri="{BB962C8B-B14F-4D97-AF65-F5344CB8AC3E}">
        <p14:creationId xmlns:p14="http://schemas.microsoft.com/office/powerpoint/2010/main" val="1689363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基本版） タイトルのみ_Proposal">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415239953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528" imgH="528" progId="TCLayout.ActiveDocument.1">
                  <p:embed/>
                </p:oleObj>
              </mc:Choice>
              <mc:Fallback>
                <p:oleObj name="think-cell スライド" r:id="rId3" imgW="528" imgH="528" progId="TCLayout.ActiveDocument.1">
                  <p:embed/>
                  <p:pic>
                    <p:nvPicPr>
                      <p:cNvPr id="2" name="オブジェクト 1" hidden="1"/>
                      <p:cNvPicPr/>
                      <p:nvPr/>
                    </p:nvPicPr>
                    <p:blipFill>
                      <a:blip r:embed="rId4"/>
                      <a:stretch>
                        <a:fillRect/>
                      </a:stretch>
                    </p:blipFill>
                    <p:spPr>
                      <a:xfrm>
                        <a:off x="1588" y="1588"/>
                        <a:ext cx="1587" cy="1587"/>
                      </a:xfrm>
                      <a:prstGeom prst="rect">
                        <a:avLst/>
                      </a:prstGeom>
                    </p:spPr>
                  </p:pic>
                </p:oleObj>
              </mc:Fallback>
            </mc:AlternateContent>
          </a:graphicData>
        </a:graphic>
      </p:graphicFrame>
    </p:spTree>
    <p:extLst>
      <p:ext uri="{BB962C8B-B14F-4D97-AF65-F5344CB8AC3E}">
        <p14:creationId xmlns:p14="http://schemas.microsoft.com/office/powerpoint/2010/main" val="174195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userDrawn="1">
  <p:cSld name="1_表紙_DT">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bwMode="gray">
          <a:xfrm>
            <a:off x="2165060" y="2123359"/>
            <a:ext cx="2527885" cy="5252254"/>
          </a:xfrm>
          <a:prstGeom prst="rect">
            <a:avLst/>
          </a:prstGeom>
        </p:spPr>
        <p:txBody>
          <a:bodyPr/>
          <a:lstStyle>
            <a:lvl1pPr>
              <a:defRPr>
                <a:latin typeface="Meiryo UI" panose="020B0604030504040204" pitchFamily="50" charset="-128"/>
                <a:ea typeface="Meiryo UI" panose="020B0604030504040204" pitchFamily="50" charset="-128"/>
              </a:defRPr>
            </a:lvl1pPr>
          </a:lstStyle>
          <a:p>
            <a:r>
              <a:rPr lang="ja-JP" altLang="en-US"/>
              <a:t>図を追加</a:t>
            </a:r>
            <a:endParaRPr lang="en-GB"/>
          </a:p>
        </p:txBody>
      </p:sp>
      <p:sp>
        <p:nvSpPr>
          <p:cNvPr id="10" name="テキスト プレースホルダー 9"/>
          <p:cNvSpPr>
            <a:spLocks noGrp="1"/>
          </p:cNvSpPr>
          <p:nvPr>
            <p:ph type="body" sz="quarter" idx="12" hasCustomPrompt="1"/>
          </p:nvPr>
        </p:nvSpPr>
        <p:spPr bwMode="gray">
          <a:xfrm>
            <a:off x="3536950" y="265688"/>
            <a:ext cx="3132138" cy="973527"/>
          </a:xfrm>
          <a:prstGeom prst="rect">
            <a:avLst/>
          </a:prstGeom>
        </p:spPr>
        <p:txBody>
          <a:bodyPr lIns="0">
            <a:normAutofit/>
          </a:bodyPr>
          <a:lstStyle>
            <a:lvl1pPr algn="r">
              <a:lnSpc>
                <a:spcPct val="100000"/>
              </a:lnSpc>
              <a:spcBef>
                <a:spcPts val="0"/>
              </a:spcBef>
              <a:defRPr sz="1517">
                <a:latin typeface="Meiryo UI" panose="020B0604030504040204" pitchFamily="50" charset="-128"/>
                <a:ea typeface="Meiryo UI" panose="020B0604030504040204" pitchFamily="50" charset="-128"/>
              </a:defRPr>
            </a:lvl1pPr>
            <a:lvl2pPr>
              <a:defRPr sz="1517"/>
            </a:lvl2pPr>
            <a:lvl3pPr>
              <a:defRPr sz="1517"/>
            </a:lvl3pPr>
            <a:lvl4pPr>
              <a:defRPr sz="1517"/>
            </a:lvl4pPr>
            <a:lvl5pPr>
              <a:defRPr sz="1517"/>
            </a:lvl5pPr>
          </a:lstStyle>
          <a:p>
            <a:pPr lvl="0"/>
            <a:r>
              <a:rPr kumimoji="1" lang="ja-JP" altLang="en-US"/>
              <a:t>クライアント社名</a:t>
            </a:r>
          </a:p>
        </p:txBody>
      </p:sp>
    </p:spTree>
    <p:extLst>
      <p:ext uri="{BB962C8B-B14F-4D97-AF65-F5344CB8AC3E}">
        <p14:creationId xmlns:p14="http://schemas.microsoft.com/office/powerpoint/2010/main" val="6020324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1_目次">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38143222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528" imgH="528" progId="TCLayout.ActiveDocument.1">
                  <p:embed/>
                </p:oleObj>
              </mc:Choice>
              <mc:Fallback>
                <p:oleObj name="think-cell スライド" r:id="rId3" imgW="528" imgH="528" progId="TCLayout.ActiveDocument.1">
                  <p:embed/>
                  <p:pic>
                    <p:nvPicPr>
                      <p:cNvPr id="2" name="オブジェクト 1"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31" name="テキスト プレースホルダー 28">
            <a:extLst>
              <a:ext uri="{FF2B5EF4-FFF2-40B4-BE49-F238E27FC236}">
                <a16:creationId xmlns:a16="http://schemas.microsoft.com/office/drawing/2014/main" id="{3EBE25AD-8E3B-4EFF-895C-C7FC8DCBAD71}"/>
              </a:ext>
            </a:extLst>
          </p:cNvPr>
          <p:cNvSpPr>
            <a:spLocks noGrp="1"/>
          </p:cNvSpPr>
          <p:nvPr>
            <p:ph type="body" sz="quarter" idx="22" hasCustomPrompt="1"/>
          </p:nvPr>
        </p:nvSpPr>
        <p:spPr>
          <a:xfrm>
            <a:off x="0" y="2227"/>
            <a:ext cx="6858000" cy="252000"/>
          </a:xfrm>
          <a:prstGeom prst="rect">
            <a:avLst/>
          </a:prstGeom>
          <a:solidFill>
            <a:schemeClr val="tx1">
              <a:lumMod val="75000"/>
              <a:lumOff val="25000"/>
            </a:schemeClr>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lvl1pPr marL="174625" indent="0">
              <a:defRPr lang="ja-JP" altLang="en-US" sz="1200" b="1" dirty="0">
                <a:solidFill>
                  <a:schemeClr val="bg1"/>
                </a:solidFill>
                <a:latin typeface="Meiryo UI" panose="020B0604030504040204" pitchFamily="50" charset="-128"/>
                <a:ea typeface="Meiryo UI" panose="020B0604030504040204" pitchFamily="50" charset="-128"/>
                <a:cs typeface="Arial" charset="0"/>
              </a:defRPr>
            </a:lvl1pPr>
          </a:lstStyle>
          <a:p>
            <a:pPr lvl="0" fontAlgn="base">
              <a:spcBef>
                <a:spcPct val="0"/>
              </a:spcBef>
              <a:spcAft>
                <a:spcPct val="0"/>
              </a:spcAft>
              <a:buFont typeface="Wingdings 2" pitchFamily="18" charset="2"/>
            </a:pPr>
            <a:r>
              <a:rPr kumimoji="1" lang="ja-JP" altLang="en-US"/>
              <a:t>目次</a:t>
            </a:r>
          </a:p>
        </p:txBody>
      </p:sp>
    </p:spTree>
    <p:extLst>
      <p:ext uri="{BB962C8B-B14F-4D97-AF65-F5344CB8AC3E}">
        <p14:creationId xmlns:p14="http://schemas.microsoft.com/office/powerpoint/2010/main" val="2065067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7"/>
            </p:custDataLst>
            <p:extLst>
              <p:ext uri="{D42A27DB-BD31-4B8C-83A1-F6EECF244321}">
                <p14:modId xmlns:p14="http://schemas.microsoft.com/office/powerpoint/2010/main" val="225422976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8" imgW="528" imgH="528" progId="TCLayout.ActiveDocument.1">
                  <p:embed/>
                </p:oleObj>
              </mc:Choice>
              <mc:Fallback>
                <p:oleObj name="think-cell スライド" r:id="rId8" imgW="528" imgH="528" progId="TCLayout.ActiveDocument.1">
                  <p:embed/>
                  <p:pic>
                    <p:nvPicPr>
                      <p:cNvPr id="4" name="オブジェクト 3" hidden="1"/>
                      <p:cNvPicPr/>
                      <p:nvPr/>
                    </p:nvPicPr>
                    <p:blipFill>
                      <a:blip r:embed="rId9"/>
                      <a:stretch>
                        <a:fillRect/>
                      </a:stretch>
                    </p:blipFill>
                    <p:spPr>
                      <a:xfrm>
                        <a:off x="1588" y="1588"/>
                        <a:ext cx="1587" cy="1587"/>
                      </a:xfrm>
                      <a:prstGeom prst="rect">
                        <a:avLst/>
                      </a:prstGeom>
                    </p:spPr>
                  </p:pic>
                </p:oleObj>
              </mc:Fallback>
            </mc:AlternateContent>
          </a:graphicData>
        </a:graphic>
      </p:graphicFrame>
    </p:spTree>
    <p:extLst>
      <p:ext uri="{BB962C8B-B14F-4D97-AF65-F5344CB8AC3E}">
        <p14:creationId xmlns:p14="http://schemas.microsoft.com/office/powerpoint/2010/main" val="1977651121"/>
      </p:ext>
    </p:extLst>
  </p:cSld>
  <p:clrMap bg1="lt1" tx1="dk1" bg2="lt2" tx2="dk2" accent1="accent1" accent2="accent2" accent3="accent3" accent4="accent4" accent5="accent5" accent6="accent6" hlink="hlink" folHlink="folHlink"/>
  <p:sldLayoutIdLst>
    <p:sldLayoutId id="2147483912" r:id="rId1"/>
    <p:sldLayoutId id="2147483936" r:id="rId2"/>
    <p:sldLayoutId id="2147483976" r:id="rId3"/>
    <p:sldLayoutId id="2147483977" r:id="rId4"/>
    <p:sldLayoutId id="2147483978" r:id="rId5"/>
  </p:sldLayoutIdLst>
  <p:hf hdr="0" ftr="0" dt="0"/>
  <p:txStyles>
    <p:titleStyle>
      <a:lvl1pPr algn="l" defTabSz="682887" rtl="0" eaLnBrk="1" latinLnBrk="0" hangingPunct="1">
        <a:spcBef>
          <a:spcPct val="0"/>
        </a:spcBef>
        <a:buNone/>
        <a:defRPr kumimoji="1" sz="1379" b="1" kern="1200">
          <a:solidFill>
            <a:schemeClr val="tx1"/>
          </a:solidFill>
          <a:latin typeface="+mj-lt"/>
          <a:ea typeface="+mj-ea"/>
          <a:cs typeface="+mj-cs"/>
        </a:defRPr>
      </a:lvl1pPr>
    </p:titleStyle>
    <p:bodyStyle>
      <a:lvl1pPr marL="0" marR="0" indent="0" algn="l" defTabSz="682887" rtl="0" eaLnBrk="1" fontAlgn="auto" latinLnBrk="0" hangingPunct="1">
        <a:lnSpc>
          <a:spcPct val="106000"/>
        </a:lnSpc>
        <a:spcBef>
          <a:spcPts val="728"/>
        </a:spcBef>
        <a:spcAft>
          <a:spcPts val="0"/>
        </a:spcAft>
        <a:buClrTx/>
        <a:buSzPct val="100000"/>
        <a:buFont typeface="Arial" panose="020B0604020202020204" pitchFamily="34" charset="0"/>
        <a:buNone/>
        <a:tabLst/>
        <a:defRPr kumimoji="1" sz="828" b="0" kern="1200">
          <a:solidFill>
            <a:schemeClr val="tx1"/>
          </a:solidFill>
          <a:latin typeface="+mn-lt"/>
          <a:ea typeface="+mn-ea"/>
          <a:cs typeface="+mn-cs"/>
        </a:defRPr>
      </a:lvl1pPr>
      <a:lvl2pPr marL="119127" marR="0" indent="-119127" algn="l" defTabSz="682887" rtl="0" eaLnBrk="1" fontAlgn="auto" latinLnBrk="0" hangingPunct="1">
        <a:lnSpc>
          <a:spcPct val="106000"/>
        </a:lnSpc>
        <a:spcBef>
          <a:spcPts val="728"/>
        </a:spcBef>
        <a:spcAft>
          <a:spcPts val="0"/>
        </a:spcAft>
        <a:buClrTx/>
        <a:buSzPct val="100000"/>
        <a:buFont typeface="Wingdings" panose="05000000000000000000" pitchFamily="2" charset="2"/>
        <a:buChar char="n"/>
        <a:tabLst/>
        <a:defRPr kumimoji="1" lang="en-US" sz="828" b="0" kern="1200" dirty="0" smtClean="0">
          <a:solidFill>
            <a:schemeClr val="tx1"/>
          </a:solidFill>
          <a:latin typeface="+mn-lt"/>
          <a:ea typeface="+mn-ea"/>
          <a:cs typeface="+mn-cs"/>
        </a:defRPr>
      </a:lvl2pPr>
      <a:lvl3pPr marL="238254" marR="0" indent="-119127" algn="l" defTabSz="682887" rtl="0" eaLnBrk="1" fontAlgn="auto" latinLnBrk="0" hangingPunct="1">
        <a:lnSpc>
          <a:spcPct val="106000"/>
        </a:lnSpc>
        <a:spcBef>
          <a:spcPts val="331"/>
        </a:spcBef>
        <a:spcAft>
          <a:spcPts val="0"/>
        </a:spcAft>
        <a:buClrTx/>
        <a:buSzPct val="100000"/>
        <a:buFont typeface="Wingdings" panose="05000000000000000000" pitchFamily="2" charset="2"/>
        <a:buChar char="Ø"/>
        <a:tabLst/>
        <a:defRPr kumimoji="1" lang="en-US" sz="828" b="0" kern="1200" dirty="0" smtClean="0">
          <a:solidFill>
            <a:schemeClr val="tx1"/>
          </a:solidFill>
          <a:latin typeface="+mn-lt"/>
          <a:ea typeface="+mn-ea"/>
          <a:cs typeface="+mn-cs"/>
        </a:defRPr>
      </a:lvl3pPr>
      <a:lvl4pPr marL="357381" marR="0" indent="-119127" algn="l" defTabSz="682887" rtl="0" eaLnBrk="1" fontAlgn="auto" latinLnBrk="0" hangingPunct="1">
        <a:lnSpc>
          <a:spcPct val="106000"/>
        </a:lnSpc>
        <a:spcBef>
          <a:spcPts val="165"/>
        </a:spcBef>
        <a:spcAft>
          <a:spcPts val="0"/>
        </a:spcAft>
        <a:buClrTx/>
        <a:buSzPct val="100000"/>
        <a:buFont typeface="Arial" panose="020B0604020202020204" pitchFamily="34" charset="0"/>
        <a:buChar char="•"/>
        <a:tabLst/>
        <a:defRPr kumimoji="1" lang="en-US" sz="828" b="0" kern="1200" baseline="0" dirty="0" smtClean="0">
          <a:solidFill>
            <a:schemeClr val="tx1"/>
          </a:solidFill>
          <a:latin typeface="+mn-lt"/>
          <a:ea typeface="+mn-ea"/>
          <a:cs typeface="+mn-cs"/>
        </a:defRPr>
      </a:lvl4pPr>
      <a:lvl5pPr marL="397903" indent="-131738" algn="l" defTabSz="596341" rtl="0" eaLnBrk="1" latinLnBrk="0" hangingPunct="1">
        <a:spcBef>
          <a:spcPts val="0"/>
        </a:spcBef>
        <a:spcAft>
          <a:spcPts val="747"/>
        </a:spcAft>
        <a:buClrTx/>
        <a:buSzPct val="100000"/>
        <a:buFont typeface="Verdana" panose="020B0604030504040204" pitchFamily="34" charset="0"/>
        <a:buChar char="−"/>
        <a:tabLst/>
        <a:defRPr kumimoji="1" lang="en-US" sz="822" kern="1200" baseline="0" dirty="0" smtClean="0">
          <a:solidFill>
            <a:schemeClr val="tx1"/>
          </a:solidFill>
          <a:latin typeface="+mn-lt"/>
          <a:ea typeface="+mn-ea"/>
          <a:cs typeface="+mn-cs"/>
        </a:defRPr>
      </a:lvl5pPr>
      <a:lvl6pPr marL="397903" indent="-131738" algn="l" defTabSz="682887" rtl="0" eaLnBrk="1" latinLnBrk="0" hangingPunct="1">
        <a:spcBef>
          <a:spcPts val="0"/>
        </a:spcBef>
        <a:spcAft>
          <a:spcPts val="747"/>
        </a:spcAft>
        <a:buFont typeface="Verdana" panose="020B0604030504040204" pitchFamily="34" charset="0"/>
        <a:buChar char="−"/>
        <a:defRPr kumimoji="1" sz="896" kern="1200" baseline="0">
          <a:solidFill>
            <a:schemeClr val="tx1"/>
          </a:solidFill>
          <a:latin typeface="+mn-lt"/>
          <a:ea typeface="+mn-ea"/>
          <a:cs typeface="+mn-cs"/>
        </a:defRPr>
      </a:lvl6pPr>
      <a:lvl7pPr marL="397903" indent="-131738" algn="l" defTabSz="682887" rtl="0" eaLnBrk="1" latinLnBrk="0" hangingPunct="1">
        <a:spcBef>
          <a:spcPts val="0"/>
        </a:spcBef>
        <a:spcAft>
          <a:spcPts val="747"/>
        </a:spcAft>
        <a:buFont typeface="Verdana" panose="020B0604030504040204" pitchFamily="34" charset="0"/>
        <a:buChar char="−"/>
        <a:defRPr kumimoji="1" sz="896" kern="1200">
          <a:solidFill>
            <a:schemeClr val="tx1"/>
          </a:solidFill>
          <a:latin typeface="+mn-lt"/>
          <a:ea typeface="+mn-ea"/>
          <a:cs typeface="+mn-cs"/>
        </a:defRPr>
      </a:lvl7pPr>
      <a:lvl8pPr marL="397903" indent="-131738" algn="l" defTabSz="682887" rtl="0" eaLnBrk="1" latinLnBrk="0" hangingPunct="1">
        <a:spcBef>
          <a:spcPts val="0"/>
        </a:spcBef>
        <a:spcAft>
          <a:spcPts val="747"/>
        </a:spcAft>
        <a:buFont typeface="Verdana" panose="020B0604030504040204" pitchFamily="34" charset="0"/>
        <a:buChar char="−"/>
        <a:defRPr kumimoji="1" sz="896" kern="1200" baseline="0">
          <a:solidFill>
            <a:schemeClr val="tx1"/>
          </a:solidFill>
          <a:latin typeface="+mn-lt"/>
          <a:ea typeface="+mn-ea"/>
          <a:cs typeface="+mn-cs"/>
        </a:defRPr>
      </a:lvl8pPr>
      <a:lvl9pPr marL="397903" indent="-131738" algn="l" defTabSz="682887" rtl="0" eaLnBrk="1" latinLnBrk="0" hangingPunct="1">
        <a:spcBef>
          <a:spcPts val="0"/>
        </a:spcBef>
        <a:spcAft>
          <a:spcPts val="747"/>
        </a:spcAft>
        <a:buFont typeface="Verdana" panose="020B0604030504040204" pitchFamily="34" charset="0"/>
        <a:buChar char="−"/>
        <a:defRPr kumimoji="1" sz="896" kern="1200" baseline="0">
          <a:solidFill>
            <a:schemeClr val="tx1"/>
          </a:solidFill>
          <a:latin typeface="+mn-lt"/>
          <a:ea typeface="+mn-ea"/>
          <a:cs typeface="+mn-cs"/>
        </a:defRPr>
      </a:lvl9pPr>
    </p:bodyStyle>
    <p:otherStyle>
      <a:defPPr>
        <a:defRPr lang="en-US"/>
      </a:defPPr>
      <a:lvl1pPr marL="0" algn="l" defTabSz="682887" rtl="0" eaLnBrk="1" latinLnBrk="0" hangingPunct="1">
        <a:defRPr kumimoji="1" sz="1344" kern="1200">
          <a:solidFill>
            <a:schemeClr val="tx1"/>
          </a:solidFill>
          <a:latin typeface="+mn-lt"/>
          <a:ea typeface="+mn-ea"/>
          <a:cs typeface="+mn-cs"/>
        </a:defRPr>
      </a:lvl1pPr>
      <a:lvl2pPr marL="341444" algn="l" defTabSz="682887" rtl="0" eaLnBrk="1" latinLnBrk="0" hangingPunct="1">
        <a:defRPr kumimoji="1" sz="1344" kern="1200">
          <a:solidFill>
            <a:schemeClr val="tx1"/>
          </a:solidFill>
          <a:latin typeface="+mn-lt"/>
          <a:ea typeface="+mn-ea"/>
          <a:cs typeface="+mn-cs"/>
        </a:defRPr>
      </a:lvl2pPr>
      <a:lvl3pPr marL="682887" algn="l" defTabSz="682887" rtl="0" eaLnBrk="1" latinLnBrk="0" hangingPunct="1">
        <a:defRPr kumimoji="1" sz="1344" kern="1200">
          <a:solidFill>
            <a:schemeClr val="tx1"/>
          </a:solidFill>
          <a:latin typeface="+mn-lt"/>
          <a:ea typeface="+mn-ea"/>
          <a:cs typeface="+mn-cs"/>
        </a:defRPr>
      </a:lvl3pPr>
      <a:lvl4pPr marL="1024331" algn="l" defTabSz="682887" rtl="0" eaLnBrk="1" latinLnBrk="0" hangingPunct="1">
        <a:defRPr kumimoji="1" sz="1344" kern="1200">
          <a:solidFill>
            <a:schemeClr val="tx1"/>
          </a:solidFill>
          <a:latin typeface="+mn-lt"/>
          <a:ea typeface="+mn-ea"/>
          <a:cs typeface="+mn-cs"/>
        </a:defRPr>
      </a:lvl4pPr>
      <a:lvl5pPr marL="1365774" algn="l" defTabSz="682887" rtl="0" eaLnBrk="1" latinLnBrk="0" hangingPunct="1">
        <a:defRPr kumimoji="1" sz="1344" kern="1200">
          <a:solidFill>
            <a:schemeClr val="tx1"/>
          </a:solidFill>
          <a:latin typeface="+mn-lt"/>
          <a:ea typeface="+mn-ea"/>
          <a:cs typeface="+mn-cs"/>
        </a:defRPr>
      </a:lvl5pPr>
      <a:lvl6pPr marL="1707218" algn="l" defTabSz="682887" rtl="0" eaLnBrk="1" latinLnBrk="0" hangingPunct="1">
        <a:defRPr kumimoji="1" sz="1344" kern="1200">
          <a:solidFill>
            <a:schemeClr val="tx1"/>
          </a:solidFill>
          <a:latin typeface="+mn-lt"/>
          <a:ea typeface="+mn-ea"/>
          <a:cs typeface="+mn-cs"/>
        </a:defRPr>
      </a:lvl6pPr>
      <a:lvl7pPr marL="2048661" algn="l" defTabSz="682887" rtl="0" eaLnBrk="1" latinLnBrk="0" hangingPunct="1">
        <a:defRPr kumimoji="1" sz="1344" kern="1200">
          <a:solidFill>
            <a:schemeClr val="tx1"/>
          </a:solidFill>
          <a:latin typeface="+mn-lt"/>
          <a:ea typeface="+mn-ea"/>
          <a:cs typeface="+mn-cs"/>
        </a:defRPr>
      </a:lvl7pPr>
      <a:lvl8pPr marL="2390104" algn="l" defTabSz="682887" rtl="0" eaLnBrk="1" latinLnBrk="0" hangingPunct="1">
        <a:defRPr kumimoji="1" sz="1344" kern="1200">
          <a:solidFill>
            <a:schemeClr val="tx1"/>
          </a:solidFill>
          <a:latin typeface="+mn-lt"/>
          <a:ea typeface="+mn-ea"/>
          <a:cs typeface="+mn-cs"/>
        </a:defRPr>
      </a:lvl8pPr>
      <a:lvl9pPr marL="2731548" algn="l" defTabSz="682887" rtl="0" eaLnBrk="1" latinLnBrk="0" hangingPunct="1">
        <a:defRPr kumimoji="1" sz="1344" kern="1200">
          <a:solidFill>
            <a:schemeClr val="tx1"/>
          </a:solidFill>
          <a:latin typeface="+mn-lt"/>
          <a:ea typeface="+mn-ea"/>
          <a:cs typeface="+mn-cs"/>
        </a:defRPr>
      </a:lvl9pPr>
    </p:otherStyle>
  </p:txStyles>
  <p:extLst>
    <p:ext uri="{27BBF7A9-308A-43DC-89C8-2F10F3537804}">
      <p15:sldGuideLst xmlns:p15="http://schemas.microsoft.com/office/powerpoint/2012/main">
        <p15:guide id="0" pos="2160" userDrawn="1">
          <p15:clr>
            <a:srgbClr val="A4A3A4"/>
          </p15:clr>
        </p15:guide>
        <p15:guide id="1" orient="horz" pos="159" userDrawn="1">
          <p15:clr>
            <a:srgbClr val="A4A3A4"/>
          </p15:clr>
        </p15:guide>
        <p15:guide id="2" pos="2082" userDrawn="1">
          <p15:clr>
            <a:srgbClr val="A4A3A4"/>
          </p15:clr>
        </p15:guide>
        <p15:guide id="3" pos="2238" userDrawn="1">
          <p15:clr>
            <a:srgbClr val="A4A3A4"/>
          </p15:clr>
        </p15:guide>
        <p15:guide id="4" pos="4201" userDrawn="1">
          <p15:clr>
            <a:srgbClr val="A4A3A4"/>
          </p15:clr>
        </p15:guide>
        <p15:guide id="5" pos="119" userDrawn="1">
          <p15:clr>
            <a:srgbClr val="A4A3A4"/>
          </p15:clr>
        </p15:guide>
        <p15:guide id="6" orient="horz" pos="590" userDrawn="1">
          <p15:clr>
            <a:srgbClr val="A4A3A4"/>
          </p15:clr>
        </p15:guide>
        <p15:guide id="8" orient="horz" pos="309" userDrawn="1">
          <p15:clr>
            <a:srgbClr val="A4A3A4"/>
          </p15:clr>
        </p15:guide>
        <p15:guide id="9" orient="horz" pos="5829" userDrawn="1">
          <p15:clr>
            <a:srgbClr val="A4A3A4"/>
          </p15:clr>
        </p15:guide>
        <p15:guide id="10" orient="horz" pos="5978" userDrawn="1">
          <p15:clr>
            <a:srgbClr val="A4A3A4"/>
          </p15:clr>
        </p15:guide>
        <p15:guide id="11" orient="horz" pos="6101" userDrawn="1">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線コネクタ 15">
            <a:extLst>
              <a:ext uri="{FF2B5EF4-FFF2-40B4-BE49-F238E27FC236}">
                <a16:creationId xmlns:a16="http://schemas.microsoft.com/office/drawing/2014/main" id="{F7C1690C-9152-731A-886A-04A4A5F6121F}"/>
              </a:ext>
            </a:extLst>
          </p:cNvPr>
          <p:cNvCxnSpPr/>
          <p:nvPr/>
        </p:nvCxnSpPr>
        <p:spPr>
          <a:xfrm>
            <a:off x="171718" y="281420"/>
            <a:ext cx="6524701" cy="0"/>
          </a:xfrm>
          <a:prstGeom prst="line">
            <a:avLst/>
          </a:prstGeom>
          <a:ln w="76200">
            <a:solidFill>
              <a:schemeClr val="accent6">
                <a:alpha val="58000"/>
              </a:schemeClr>
            </a:solidFill>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63E481BB-FD91-36F1-317B-C5C53AF7CDBE}"/>
              </a:ext>
            </a:extLst>
          </p:cNvPr>
          <p:cNvSpPr/>
          <p:nvPr/>
        </p:nvSpPr>
        <p:spPr bwMode="gray">
          <a:xfrm>
            <a:off x="1876734" y="70684"/>
            <a:ext cx="3078139" cy="249338"/>
          </a:xfrm>
          <a:prstGeom prst="rect">
            <a:avLst/>
          </a:prstGeom>
          <a:noFill/>
          <a:ln w="28575"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Bef>
                <a:spcPts val="600"/>
              </a:spcBef>
              <a:buFont typeface="Wingdings 2" pitchFamily="18" charset="2"/>
              <a:buNone/>
            </a:pPr>
            <a:r>
              <a:rPr kumimoji="1" lang="en-US" altLang="ja-JP" sz="1400" b="1">
                <a:latin typeface="Yu Gothic UI"/>
                <a:ea typeface="Yu Gothic UI"/>
                <a:cs typeface="Arial"/>
              </a:rPr>
              <a:t>【</a:t>
            </a:r>
            <a:r>
              <a:rPr kumimoji="1" lang="ja-JP" altLang="en-US" sz="1400" b="1">
                <a:latin typeface="Yu Gothic UI"/>
                <a:ea typeface="Yu Gothic UI"/>
                <a:cs typeface="Arial"/>
              </a:rPr>
              <a:t>地域一体型</a:t>
            </a:r>
            <a:r>
              <a:rPr kumimoji="1" lang="en-US" altLang="ja-JP" sz="1400" b="1">
                <a:latin typeface="Yu Gothic UI"/>
                <a:ea typeface="Yu Gothic UI"/>
                <a:cs typeface="Arial"/>
              </a:rPr>
              <a:t>】</a:t>
            </a:r>
            <a:r>
              <a:rPr kumimoji="1" lang="ja-JP" altLang="en-US" sz="1400" b="1">
                <a:latin typeface="Yu Gothic UI"/>
                <a:ea typeface="Yu Gothic UI"/>
                <a:cs typeface="Arial"/>
              </a:rPr>
              <a:t>様式</a:t>
            </a:r>
            <a:r>
              <a:rPr kumimoji="1" lang="en-US" altLang="ja-JP" sz="1400" b="1">
                <a:latin typeface="Yu Gothic UI"/>
                <a:ea typeface="Yu Gothic UI"/>
                <a:cs typeface="Arial"/>
              </a:rPr>
              <a:t>2_</a:t>
            </a:r>
            <a:r>
              <a:rPr kumimoji="1" lang="ja-JP" altLang="en-US" sz="1400" b="1">
                <a:latin typeface="Yu Gothic UI"/>
                <a:ea typeface="Yu Gothic UI"/>
                <a:cs typeface="Arial"/>
              </a:rPr>
              <a:t>対策計画</a:t>
            </a:r>
          </a:p>
        </p:txBody>
      </p:sp>
      <p:sp>
        <p:nvSpPr>
          <p:cNvPr id="30" name="正方形/長方形 29">
            <a:extLst>
              <a:ext uri="{FF2B5EF4-FFF2-40B4-BE49-F238E27FC236}">
                <a16:creationId xmlns:a16="http://schemas.microsoft.com/office/drawing/2014/main" id="{2A04D2E5-2A8D-8D8F-CD3F-FCC1DDE12221}"/>
              </a:ext>
            </a:extLst>
          </p:cNvPr>
          <p:cNvSpPr/>
          <p:nvPr/>
        </p:nvSpPr>
        <p:spPr bwMode="gray">
          <a:xfrm>
            <a:off x="188913" y="343154"/>
            <a:ext cx="6480175" cy="948835"/>
          </a:xfrm>
          <a:prstGeom prst="rect">
            <a:avLst/>
          </a:prstGeom>
          <a:solidFill>
            <a:srgbClr val="F7DDDD">
              <a:alpha val="30000"/>
            </a:srgbClr>
          </a:solidFill>
          <a:ln w="28575" algn="ctr">
            <a:noFill/>
            <a:miter lim="800000"/>
            <a:headEnd/>
            <a:tailEnd/>
          </a:ln>
        </p:spPr>
        <p:txBody>
          <a:bodyPr rot="0" spcFirstLastPara="0" vertOverflow="overflow" horzOverflow="overflow" vert="horz" wrap="square" lIns="108000" tIns="108000" rIns="108000" bIns="108000" numCol="1" spcCol="0" rtlCol="0" fromWordArt="0" anchor="ctr" anchorCtr="0" forceAA="0" compatLnSpc="1">
            <a:prstTxWarp prst="textNoShape">
              <a:avLst/>
            </a:prstTxWarp>
            <a:noAutofit/>
          </a:bodyPr>
          <a:lstStyle/>
          <a:p>
            <a:pPr>
              <a:spcBef>
                <a:spcPts val="600"/>
              </a:spcBef>
              <a:buFont typeface="Wingdings 2" pitchFamily="18" charset="2"/>
              <a:buNone/>
            </a:pPr>
            <a:endParaRPr kumimoji="1" lang="en-US" altLang="ja-JP" sz="1100" b="1">
              <a:latin typeface="Yu Gothic UI"/>
              <a:ea typeface="Yu Gothic UI"/>
              <a:cs typeface="Arial"/>
            </a:endParaRPr>
          </a:p>
        </p:txBody>
      </p:sp>
      <p:cxnSp>
        <p:nvCxnSpPr>
          <p:cNvPr id="18" name="直線コネクタ 17">
            <a:extLst>
              <a:ext uri="{FF2B5EF4-FFF2-40B4-BE49-F238E27FC236}">
                <a16:creationId xmlns:a16="http://schemas.microsoft.com/office/drawing/2014/main" id="{37DFA541-D99C-8048-8D78-60A1843BA887}"/>
              </a:ext>
            </a:extLst>
          </p:cNvPr>
          <p:cNvCxnSpPr/>
          <p:nvPr/>
        </p:nvCxnSpPr>
        <p:spPr>
          <a:xfrm>
            <a:off x="190524" y="3315687"/>
            <a:ext cx="6472592" cy="0"/>
          </a:xfrm>
          <a:prstGeom prst="line">
            <a:avLst/>
          </a:prstGeom>
          <a:ln w="76200">
            <a:solidFill>
              <a:schemeClr val="accent6">
                <a:lumMod val="20000"/>
                <a:lumOff val="80000"/>
                <a:alpha val="70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EA9BC2F2-7AE7-C7E7-9C1B-7F50B216A885}"/>
              </a:ext>
            </a:extLst>
          </p:cNvPr>
          <p:cNvCxnSpPr/>
          <p:nvPr/>
        </p:nvCxnSpPr>
        <p:spPr>
          <a:xfrm>
            <a:off x="190524" y="1715935"/>
            <a:ext cx="6472592" cy="0"/>
          </a:xfrm>
          <a:prstGeom prst="line">
            <a:avLst/>
          </a:prstGeom>
          <a:ln w="76200">
            <a:solidFill>
              <a:schemeClr val="accent6">
                <a:lumMod val="20000"/>
                <a:lumOff val="80000"/>
                <a:alpha val="70000"/>
              </a:schemeClr>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BDEB22B2-8E1C-C286-819A-F81E45EA1EBD}"/>
              </a:ext>
            </a:extLst>
          </p:cNvPr>
          <p:cNvSpPr txBox="1"/>
          <p:nvPr/>
        </p:nvSpPr>
        <p:spPr bwMode="gray">
          <a:xfrm>
            <a:off x="67971" y="1530315"/>
            <a:ext cx="1783675" cy="256984"/>
          </a:xfrm>
          <a:prstGeom prst="rect">
            <a:avLst/>
          </a:prstGeom>
          <a:ln w="6350">
            <a:noFill/>
          </a:ln>
        </p:spPr>
        <p:txBody>
          <a:bodyPr wrap="none" lIns="72000" tIns="36000" rIns="72000" bIns="36000" rtlCol="0">
            <a:spAutoFit/>
          </a:bodyPr>
          <a:lstStyle/>
          <a:p>
            <a:pPr defTabSz="914400" fontAlgn="auto">
              <a:lnSpc>
                <a:spcPct val="120000"/>
              </a:lnSpc>
              <a:spcBef>
                <a:spcPts val="300"/>
              </a:spcBef>
              <a:spcAft>
                <a:spcPts val="0"/>
              </a:spcAft>
            </a:pPr>
            <a:r>
              <a:rPr kumimoji="1" lang="ja-JP" altLang="en-US" sz="1100" b="1" kern="0">
                <a:solidFill>
                  <a:prstClr val="black"/>
                </a:solidFill>
                <a:latin typeface="Yu Gothic UI" panose="020B0500000000000000" pitchFamily="50" charset="-128"/>
                <a:ea typeface="Yu Gothic UI" panose="020B0500000000000000" pitchFamily="50" charset="-128"/>
              </a:rPr>
              <a:t>■ 地域の特徴・観光資源等</a:t>
            </a:r>
          </a:p>
        </p:txBody>
      </p:sp>
      <p:sp>
        <p:nvSpPr>
          <p:cNvPr id="21" name="角丸四角形 11">
            <a:extLst>
              <a:ext uri="{FF2B5EF4-FFF2-40B4-BE49-F238E27FC236}">
                <a16:creationId xmlns:a16="http://schemas.microsoft.com/office/drawing/2014/main" id="{0F07ACC8-E6DE-D10B-6EAD-90D6802B68B6}"/>
              </a:ext>
            </a:extLst>
          </p:cNvPr>
          <p:cNvSpPr/>
          <p:nvPr/>
        </p:nvSpPr>
        <p:spPr bwMode="gray">
          <a:xfrm>
            <a:off x="76350" y="1354905"/>
            <a:ext cx="1656000" cy="196364"/>
          </a:xfrm>
          <a:prstGeom prst="roundRect">
            <a:avLst>
              <a:gd name="adj" fmla="val 50000"/>
            </a:avLst>
          </a:prstGeom>
          <a:solidFill>
            <a:srgbClr val="DA6B6B"/>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b="1">
                <a:solidFill>
                  <a:prstClr val="white"/>
                </a:solidFill>
                <a:latin typeface="Yu Gothic UI" panose="020B0500000000000000" pitchFamily="50" charset="-128"/>
                <a:ea typeface="Yu Gothic UI" panose="020B0500000000000000" pitchFamily="50" charset="-128"/>
              </a:rPr>
              <a:t>地域概要</a:t>
            </a:r>
            <a:endParaRPr kumimoji="1" lang="en-US" altLang="ja-JP" sz="1050" b="1" i="0" u="none" strike="noStrike" kern="120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22" name="正方形/長方形 21">
            <a:extLst>
              <a:ext uri="{FF2B5EF4-FFF2-40B4-BE49-F238E27FC236}">
                <a16:creationId xmlns:a16="http://schemas.microsoft.com/office/drawing/2014/main" id="{85B5820C-15D8-DC3F-AEBB-5B47F791AE09}"/>
              </a:ext>
            </a:extLst>
          </p:cNvPr>
          <p:cNvSpPr/>
          <p:nvPr/>
        </p:nvSpPr>
        <p:spPr bwMode="gray">
          <a:xfrm>
            <a:off x="5058366" y="1816926"/>
            <a:ext cx="1605360" cy="1145455"/>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200">
                <a:solidFill>
                  <a:schemeClr val="tx1">
                    <a:lumMod val="65000"/>
                    <a:lumOff val="35000"/>
                  </a:schemeClr>
                </a:solidFill>
                <a:latin typeface="Yu Gothic UI" panose="020B0500000000000000" pitchFamily="50" charset="-128"/>
                <a:ea typeface="Yu Gothic UI" panose="020B0500000000000000" pitchFamily="50" charset="-128"/>
              </a:rPr>
              <a:t>特徴を示す写真等を</a:t>
            </a:r>
            <a:br>
              <a:rPr kumimoji="1" lang="en-US" altLang="ja-JP" sz="1200">
                <a:solidFill>
                  <a:schemeClr val="tx1">
                    <a:lumMod val="65000"/>
                    <a:lumOff val="35000"/>
                  </a:schemeClr>
                </a:solidFill>
                <a:latin typeface="Yu Gothic UI" panose="020B0500000000000000" pitchFamily="50" charset="-128"/>
                <a:ea typeface="Yu Gothic UI" panose="020B0500000000000000" pitchFamily="50" charset="-128"/>
              </a:rPr>
            </a:br>
            <a:r>
              <a:rPr kumimoji="1" lang="ja-JP" altLang="en-US" sz="1200">
                <a:solidFill>
                  <a:schemeClr val="tx1">
                    <a:lumMod val="65000"/>
                    <a:lumOff val="35000"/>
                  </a:schemeClr>
                </a:solidFill>
                <a:latin typeface="Yu Gothic UI" panose="020B0500000000000000" pitchFamily="50" charset="-128"/>
                <a:ea typeface="Yu Gothic UI" panose="020B0500000000000000" pitchFamily="50" charset="-128"/>
              </a:rPr>
              <a:t>張り付け</a:t>
            </a:r>
          </a:p>
        </p:txBody>
      </p:sp>
      <p:sp>
        <p:nvSpPr>
          <p:cNvPr id="27" name="正方形/長方形 26">
            <a:extLst>
              <a:ext uri="{FF2B5EF4-FFF2-40B4-BE49-F238E27FC236}">
                <a16:creationId xmlns:a16="http://schemas.microsoft.com/office/drawing/2014/main" id="{D7A1D1C2-1B3A-94F2-79D4-59A7A8B87B8C}"/>
              </a:ext>
            </a:extLst>
          </p:cNvPr>
          <p:cNvSpPr/>
          <p:nvPr/>
        </p:nvSpPr>
        <p:spPr bwMode="gray">
          <a:xfrm>
            <a:off x="197376" y="1813523"/>
            <a:ext cx="3104447" cy="1145456"/>
          </a:xfrm>
          <a:prstGeom prst="rect">
            <a:avLst/>
          </a:prstGeom>
          <a:solidFill>
            <a:schemeClr val="bg1">
              <a:lumMod val="95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3736" indent="-173736" algn="l" rtl="0" eaLnBrk="1" fontAlgn="ctr" latinLnBrk="0" hangingPunct="1">
              <a:spcBef>
                <a:spcPts val="300"/>
              </a:spcBef>
              <a:spcAft>
                <a:spcPts val="0"/>
              </a:spcAft>
              <a:buFont typeface="Wingdings" panose="05000000000000000000" pitchFamily="2" charset="2"/>
              <a:buChar char="Ø"/>
            </a:pPr>
            <a:r>
              <a:rPr kumimoji="1" lang="en-US" altLang="ja-JP" sz="1000" b="0" i="0" u="none" strike="noStrike" kern="1200">
                <a:solidFill>
                  <a:srgbClr val="000000"/>
                </a:solidFill>
                <a:effectLst/>
                <a:latin typeface="Yu Gothic UI" panose="020B0500000000000000" pitchFamily="50" charset="-128"/>
                <a:ea typeface="Yu Gothic UI" panose="020B0500000000000000" pitchFamily="50" charset="-128"/>
              </a:rPr>
              <a:t>XXXXX</a:t>
            </a:r>
            <a:endParaRPr lang="ja-JP" altLang="ja-JP" sz="1000" b="0" i="0" u="none" strike="noStrike">
              <a:effectLst/>
              <a:latin typeface="Yu Gothic UI" panose="020B0500000000000000" pitchFamily="50" charset="-128"/>
              <a:ea typeface="Yu Gothic UI" panose="020B0500000000000000" pitchFamily="50" charset="-128"/>
            </a:endParaRPr>
          </a:p>
        </p:txBody>
      </p:sp>
      <p:sp>
        <p:nvSpPr>
          <p:cNvPr id="28" name="テキスト ボックス 27">
            <a:extLst>
              <a:ext uri="{FF2B5EF4-FFF2-40B4-BE49-F238E27FC236}">
                <a16:creationId xmlns:a16="http://schemas.microsoft.com/office/drawing/2014/main" id="{D93720AD-EFE4-CC81-6E13-C7093181E283}"/>
              </a:ext>
            </a:extLst>
          </p:cNvPr>
          <p:cNvSpPr txBox="1"/>
          <p:nvPr/>
        </p:nvSpPr>
        <p:spPr bwMode="gray">
          <a:xfrm>
            <a:off x="67971" y="3121812"/>
            <a:ext cx="1148886" cy="256984"/>
          </a:xfrm>
          <a:prstGeom prst="rect">
            <a:avLst/>
          </a:prstGeom>
          <a:ln w="6350">
            <a:noFill/>
          </a:ln>
        </p:spPr>
        <p:txBody>
          <a:bodyPr wrap="none" lIns="72000" tIns="36000" rIns="72000" bIns="36000" rtlCol="0">
            <a:spAutoFit/>
          </a:bodyPr>
          <a:lstStyle/>
          <a:p>
            <a:pPr defTabSz="914400" fontAlgn="auto">
              <a:lnSpc>
                <a:spcPct val="120000"/>
              </a:lnSpc>
              <a:spcBef>
                <a:spcPts val="300"/>
              </a:spcBef>
              <a:spcAft>
                <a:spcPts val="0"/>
              </a:spcAft>
            </a:pPr>
            <a:r>
              <a:rPr kumimoji="1" lang="ja-JP" altLang="en-US" sz="1100" b="1" kern="0">
                <a:solidFill>
                  <a:prstClr val="black"/>
                </a:solidFill>
                <a:latin typeface="Yu Gothic UI" panose="020B0500000000000000" pitchFamily="50" charset="-128"/>
                <a:ea typeface="Yu Gothic UI" panose="020B0500000000000000" pitchFamily="50" charset="-128"/>
              </a:rPr>
              <a:t>■ 観光客の動向</a:t>
            </a:r>
          </a:p>
        </p:txBody>
      </p:sp>
      <p:sp>
        <p:nvSpPr>
          <p:cNvPr id="33" name="正方形/長方形 32">
            <a:extLst>
              <a:ext uri="{FF2B5EF4-FFF2-40B4-BE49-F238E27FC236}">
                <a16:creationId xmlns:a16="http://schemas.microsoft.com/office/drawing/2014/main" id="{AF7BD128-83D7-C478-C72C-C651008E9C0E}"/>
              </a:ext>
            </a:extLst>
          </p:cNvPr>
          <p:cNvSpPr/>
          <p:nvPr/>
        </p:nvSpPr>
        <p:spPr bwMode="gray">
          <a:xfrm>
            <a:off x="190523" y="3387051"/>
            <a:ext cx="3184501" cy="914397"/>
          </a:xfrm>
          <a:prstGeom prst="rect">
            <a:avLst/>
          </a:prstGeom>
          <a:solidFill>
            <a:schemeClr val="bg1">
              <a:lumMod val="95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3736" indent="-173736" fontAlgn="ctr">
              <a:spcBef>
                <a:spcPts val="300"/>
              </a:spcBef>
              <a:spcAft>
                <a:spcPts val="0"/>
              </a:spcAft>
              <a:buFont typeface="Wingdings" panose="05000000000000000000" pitchFamily="2" charset="2"/>
              <a:buChar char="Ø"/>
            </a:pPr>
            <a:r>
              <a:rPr kumimoji="1" lang="en-US" altLang="ja-JP" sz="1000">
                <a:latin typeface="Yu Gothic UI" panose="020B0500000000000000" pitchFamily="50" charset="-128"/>
                <a:ea typeface="Yu Gothic UI" panose="020B0500000000000000" pitchFamily="50" charset="-128"/>
              </a:rPr>
              <a:t>XXXX</a:t>
            </a:r>
          </a:p>
          <a:p>
            <a:pPr fontAlgn="ctr">
              <a:spcBef>
                <a:spcPts val="300"/>
              </a:spcBef>
              <a:spcAft>
                <a:spcPts val="0"/>
              </a:spcAft>
            </a:pPr>
            <a:endParaRPr kumimoji="1" lang="en-US" altLang="ja-JP" sz="1000">
              <a:latin typeface="Yu Gothic UI" panose="020B0500000000000000" pitchFamily="50" charset="-128"/>
              <a:ea typeface="Yu Gothic UI" panose="020B0500000000000000" pitchFamily="50" charset="-128"/>
            </a:endParaRPr>
          </a:p>
        </p:txBody>
      </p:sp>
      <p:graphicFrame>
        <p:nvGraphicFramePr>
          <p:cNvPr id="34" name="表 33">
            <a:extLst>
              <a:ext uri="{FF2B5EF4-FFF2-40B4-BE49-F238E27FC236}">
                <a16:creationId xmlns:a16="http://schemas.microsoft.com/office/drawing/2014/main" id="{FE92EA4C-7176-2F53-73F5-A9CD69F2ACCD}"/>
              </a:ext>
            </a:extLst>
          </p:cNvPr>
          <p:cNvGraphicFramePr>
            <a:graphicFrameLocks noGrp="1"/>
          </p:cNvGraphicFramePr>
          <p:nvPr>
            <p:extLst>
              <p:ext uri="{D42A27DB-BD31-4B8C-83A1-F6EECF244321}">
                <p14:modId xmlns:p14="http://schemas.microsoft.com/office/powerpoint/2010/main" val="3529270846"/>
              </p:ext>
            </p:extLst>
          </p:nvPr>
        </p:nvGraphicFramePr>
        <p:xfrm>
          <a:off x="3429000" y="3389909"/>
          <a:ext cx="3216936" cy="914400"/>
        </p:xfrm>
        <a:graphic>
          <a:graphicData uri="http://schemas.openxmlformats.org/drawingml/2006/table">
            <a:tbl>
              <a:tblPr firstRow="1" bandRow="1">
                <a:tableStyleId>{5C22544A-7EE6-4342-B048-85BDC9FD1C3A}</a:tableStyleId>
              </a:tblPr>
              <a:tblGrid>
                <a:gridCol w="944880">
                  <a:extLst>
                    <a:ext uri="{9D8B030D-6E8A-4147-A177-3AD203B41FA5}">
                      <a16:colId xmlns:a16="http://schemas.microsoft.com/office/drawing/2014/main" val="3559197824"/>
                    </a:ext>
                  </a:extLst>
                </a:gridCol>
                <a:gridCol w="757352">
                  <a:extLst>
                    <a:ext uri="{9D8B030D-6E8A-4147-A177-3AD203B41FA5}">
                      <a16:colId xmlns:a16="http://schemas.microsoft.com/office/drawing/2014/main" val="2910042978"/>
                    </a:ext>
                  </a:extLst>
                </a:gridCol>
                <a:gridCol w="757352">
                  <a:extLst>
                    <a:ext uri="{9D8B030D-6E8A-4147-A177-3AD203B41FA5}">
                      <a16:colId xmlns:a16="http://schemas.microsoft.com/office/drawing/2014/main" val="2393010626"/>
                    </a:ext>
                  </a:extLst>
                </a:gridCol>
                <a:gridCol w="757352">
                  <a:extLst>
                    <a:ext uri="{9D8B030D-6E8A-4147-A177-3AD203B41FA5}">
                      <a16:colId xmlns:a16="http://schemas.microsoft.com/office/drawing/2014/main" val="1835259109"/>
                    </a:ext>
                  </a:extLst>
                </a:gridCol>
              </a:tblGrid>
              <a:tr h="0">
                <a:tc>
                  <a:txBody>
                    <a:bodyPr/>
                    <a:lstStyle/>
                    <a:p>
                      <a:pPr algn="ctr"/>
                      <a:endParaRPr kumimoji="1" lang="ja-JP" altLang="en-US" sz="900">
                        <a:solidFill>
                          <a:schemeClr val="tx1"/>
                        </a:solidFill>
                        <a:latin typeface="Yu Gothic UI" panose="020B0500000000000000" pitchFamily="50" charset="-128"/>
                        <a:ea typeface="Yu Gothic UI" panose="020B0500000000000000"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900">
                          <a:solidFill>
                            <a:schemeClr val="tx1"/>
                          </a:solidFill>
                          <a:latin typeface="Yu Gothic UI" panose="020B0500000000000000" pitchFamily="50" charset="-128"/>
                          <a:ea typeface="Yu Gothic UI" panose="020B0500000000000000" pitchFamily="50" charset="-128"/>
                        </a:rPr>
                        <a:t>2019</a:t>
                      </a:r>
                      <a:r>
                        <a:rPr kumimoji="1" lang="ja-JP" altLang="en-US" sz="900">
                          <a:solidFill>
                            <a:schemeClr val="tx1"/>
                          </a:solidFill>
                          <a:latin typeface="Yu Gothic UI" panose="020B0500000000000000" pitchFamily="50" charset="-128"/>
                          <a:ea typeface="Yu Gothic UI" panose="020B0500000000000000" pitchFamily="50" charset="-128"/>
                        </a:rPr>
                        <a:t>年</a:t>
                      </a:r>
                    </a:p>
                  </a:txBody>
                  <a:tcPr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900">
                          <a:solidFill>
                            <a:schemeClr val="tx1"/>
                          </a:solidFill>
                          <a:latin typeface="Yu Gothic UI" panose="020B0500000000000000" pitchFamily="50" charset="-128"/>
                          <a:ea typeface="Yu Gothic UI" panose="020B0500000000000000" pitchFamily="50" charset="-128"/>
                        </a:rPr>
                        <a:t>2023</a:t>
                      </a:r>
                      <a:r>
                        <a:rPr kumimoji="1" lang="ja-JP" altLang="en-US" sz="900">
                          <a:solidFill>
                            <a:schemeClr val="tx1"/>
                          </a:solidFill>
                          <a:latin typeface="Yu Gothic UI" panose="020B0500000000000000" pitchFamily="50" charset="-128"/>
                          <a:ea typeface="Yu Gothic UI" panose="020B0500000000000000" pitchFamily="50" charset="-128"/>
                        </a:rPr>
                        <a:t>年</a:t>
                      </a:r>
                    </a:p>
                  </a:txBody>
                  <a:tcPr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900">
                          <a:solidFill>
                            <a:schemeClr val="tx1"/>
                          </a:solidFill>
                          <a:latin typeface="Yu Gothic UI" panose="020B0500000000000000" pitchFamily="50" charset="-128"/>
                          <a:ea typeface="Yu Gothic UI" panose="020B0500000000000000" pitchFamily="50" charset="-128"/>
                        </a:rPr>
                        <a:t>2024</a:t>
                      </a:r>
                      <a:r>
                        <a:rPr kumimoji="1" lang="ja-JP" altLang="en-US" sz="900">
                          <a:solidFill>
                            <a:schemeClr val="tx1"/>
                          </a:solidFill>
                          <a:latin typeface="Yu Gothic UI" panose="020B0500000000000000" pitchFamily="50" charset="-128"/>
                          <a:ea typeface="Yu Gothic UI" panose="020B0500000000000000" pitchFamily="50" charset="-128"/>
                        </a:rPr>
                        <a:t>年</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35122624"/>
                  </a:ext>
                </a:extLst>
              </a:tr>
              <a:tr h="0">
                <a:tc>
                  <a:txBody>
                    <a:bodyPr/>
                    <a:lstStyle/>
                    <a:p>
                      <a:pPr algn="ctr"/>
                      <a:r>
                        <a:rPr kumimoji="1" lang="ja-JP" altLang="en-US" sz="900" b="1">
                          <a:solidFill>
                            <a:schemeClr val="tx1"/>
                          </a:solidFill>
                          <a:latin typeface="Yu Gothic UI" panose="020B0500000000000000" pitchFamily="50" charset="-128"/>
                          <a:ea typeface="Yu Gothic UI" panose="020B0500000000000000" pitchFamily="50" charset="-128"/>
                        </a:rPr>
                        <a:t>入込観光客数</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X,XXX,XXX</a:t>
                      </a:r>
                      <a:endPar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endParaRPr>
                    </a:p>
                  </a:txBody>
                  <a:tcPr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r"/>
                      <a:r>
                        <a:rPr kumimoji="1" lang="en-US" altLang="ja-JP" sz="900">
                          <a:solidFill>
                            <a:schemeClr val="tx1"/>
                          </a:solidFill>
                          <a:latin typeface="Yu Gothic UI" panose="020B0500000000000000" pitchFamily="50" charset="-128"/>
                          <a:ea typeface="Yu Gothic UI" panose="020B0500000000000000" pitchFamily="50" charset="-128"/>
                        </a:rPr>
                        <a:t>XX</a:t>
                      </a:r>
                      <a:endParaRPr kumimoji="1" lang="ja-JP" altLang="en-US" sz="900">
                        <a:solidFill>
                          <a:schemeClr val="tx1"/>
                        </a:solidFill>
                        <a:latin typeface="Yu Gothic UI" panose="020B0500000000000000" pitchFamily="50" charset="-128"/>
                        <a:ea typeface="Yu Gothic UI" panose="020B0500000000000000" pitchFamily="50" charset="-128"/>
                      </a:endParaRPr>
                    </a:p>
                  </a:txBody>
                  <a:tcPr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r"/>
                      <a:r>
                        <a:rPr kumimoji="1" lang="en-US" altLang="ja-JP" sz="900">
                          <a:solidFill>
                            <a:schemeClr val="tx1"/>
                          </a:solidFill>
                          <a:latin typeface="Yu Gothic UI" panose="020B0500000000000000" pitchFamily="50" charset="-128"/>
                          <a:ea typeface="Yu Gothic UI" panose="020B0500000000000000" pitchFamily="50" charset="-128"/>
                        </a:rPr>
                        <a:t>XX</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35794796"/>
                  </a:ext>
                </a:extLst>
              </a:tr>
              <a:tr h="0">
                <a:tc>
                  <a:txBody>
                    <a:bodyPr/>
                    <a:lstStyle/>
                    <a:p>
                      <a:pPr algn="ctr"/>
                      <a:r>
                        <a:rPr kumimoji="1" lang="ja-JP" altLang="en-US" sz="900" b="1">
                          <a:solidFill>
                            <a:schemeClr val="tx1"/>
                          </a:solidFill>
                          <a:latin typeface="Yu Gothic UI" panose="020B0500000000000000" pitchFamily="50" charset="-128"/>
                          <a:ea typeface="Yu Gothic UI" panose="020B0500000000000000" pitchFamily="50" charset="-128"/>
                        </a:rPr>
                        <a:t>国内（人）</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XX</a:t>
                      </a:r>
                      <a:endPar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endParaRPr>
                    </a:p>
                  </a:txBody>
                  <a:tcPr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r"/>
                      <a:r>
                        <a:rPr kumimoji="1" lang="en-US" altLang="ja-JP" sz="900">
                          <a:solidFill>
                            <a:schemeClr val="tx1"/>
                          </a:solidFill>
                          <a:latin typeface="Yu Gothic UI" panose="020B0500000000000000" pitchFamily="50" charset="-128"/>
                          <a:ea typeface="Yu Gothic UI" panose="020B0500000000000000" pitchFamily="50" charset="-128"/>
                        </a:rPr>
                        <a:t>XX</a:t>
                      </a:r>
                      <a:endParaRPr kumimoji="1" lang="ja-JP" altLang="en-US" sz="900">
                        <a:solidFill>
                          <a:schemeClr val="tx1"/>
                        </a:solidFill>
                        <a:latin typeface="Yu Gothic UI" panose="020B0500000000000000" pitchFamily="50" charset="-128"/>
                        <a:ea typeface="Yu Gothic UI" panose="020B0500000000000000" pitchFamily="50" charset="-128"/>
                      </a:endParaRPr>
                    </a:p>
                  </a:txBody>
                  <a:tcPr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r"/>
                      <a:r>
                        <a:rPr kumimoji="1" lang="en-US" altLang="ja-JP" sz="900">
                          <a:solidFill>
                            <a:schemeClr val="tx1"/>
                          </a:solidFill>
                          <a:latin typeface="Yu Gothic UI" panose="020B0500000000000000" pitchFamily="50" charset="-128"/>
                          <a:ea typeface="Yu Gothic UI" panose="020B0500000000000000" pitchFamily="50" charset="-128"/>
                        </a:rPr>
                        <a:t>XX</a:t>
                      </a:r>
                      <a:endParaRPr kumimoji="1" lang="ja-JP" altLang="en-US" sz="900">
                        <a:solidFill>
                          <a:schemeClr val="tx1"/>
                        </a:solidFill>
                        <a:latin typeface="Yu Gothic UI" panose="020B0500000000000000" pitchFamily="50" charset="-128"/>
                        <a:ea typeface="Yu Gothic UI" panose="020B0500000000000000"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17817062"/>
                  </a:ext>
                </a:extLst>
              </a:tr>
              <a:tr h="0">
                <a:tc>
                  <a:txBody>
                    <a:bodyPr/>
                    <a:lstStyle/>
                    <a:p>
                      <a:pPr algn="ctr"/>
                      <a:r>
                        <a:rPr kumimoji="1" lang="ja-JP" altLang="en-US" sz="700" b="1">
                          <a:solidFill>
                            <a:schemeClr val="tx1"/>
                          </a:solidFill>
                          <a:latin typeface="Yu Gothic UI" panose="020B0500000000000000" pitchFamily="50" charset="-128"/>
                          <a:ea typeface="Yu Gothic UI" panose="020B0500000000000000" pitchFamily="50" charset="-128"/>
                        </a:rPr>
                        <a:t>インバウンド（人）</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XX</a:t>
                      </a:r>
                      <a:endPar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endParaRPr>
                    </a:p>
                  </a:txBody>
                  <a:tcPr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r"/>
                      <a:r>
                        <a:rPr kumimoji="1" lang="en-US" altLang="ja-JP" sz="900">
                          <a:solidFill>
                            <a:schemeClr val="tx1"/>
                          </a:solidFill>
                          <a:latin typeface="Yu Gothic UI" panose="020B0500000000000000" pitchFamily="50" charset="-128"/>
                          <a:ea typeface="Yu Gothic UI" panose="020B0500000000000000" pitchFamily="50" charset="-128"/>
                        </a:rPr>
                        <a:t>XX</a:t>
                      </a:r>
                      <a:endParaRPr kumimoji="1" lang="ja-JP" altLang="en-US" sz="900">
                        <a:solidFill>
                          <a:schemeClr val="tx1"/>
                        </a:solidFill>
                        <a:latin typeface="Yu Gothic UI" panose="020B0500000000000000" pitchFamily="50" charset="-128"/>
                        <a:ea typeface="Yu Gothic UI" panose="020B0500000000000000" pitchFamily="50" charset="-128"/>
                      </a:endParaRPr>
                    </a:p>
                  </a:txBody>
                  <a:tcPr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r"/>
                      <a:r>
                        <a:rPr kumimoji="1" lang="en-US" altLang="ja-JP" sz="900">
                          <a:solidFill>
                            <a:schemeClr val="tx1"/>
                          </a:solidFill>
                          <a:latin typeface="Yu Gothic UI" panose="020B0500000000000000" pitchFamily="50" charset="-128"/>
                          <a:ea typeface="Yu Gothic UI" panose="020B0500000000000000" pitchFamily="50" charset="-128"/>
                        </a:rPr>
                        <a:t>XX</a:t>
                      </a:r>
                      <a:endParaRPr kumimoji="1" lang="ja-JP" altLang="en-US" sz="900">
                        <a:solidFill>
                          <a:schemeClr val="tx1"/>
                        </a:solidFill>
                        <a:latin typeface="Yu Gothic UI" panose="020B0500000000000000" pitchFamily="50" charset="-128"/>
                        <a:ea typeface="Yu Gothic UI" panose="020B0500000000000000"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68643946"/>
                  </a:ext>
                </a:extLst>
              </a:tr>
            </a:tbl>
          </a:graphicData>
        </a:graphic>
      </p:graphicFrame>
      <p:sp>
        <p:nvSpPr>
          <p:cNvPr id="35" name="角丸四角形 11">
            <a:extLst>
              <a:ext uri="{FF2B5EF4-FFF2-40B4-BE49-F238E27FC236}">
                <a16:creationId xmlns:a16="http://schemas.microsoft.com/office/drawing/2014/main" id="{0D0ECBCB-4925-2CD3-9FEE-5AD38CAD6B99}"/>
              </a:ext>
            </a:extLst>
          </p:cNvPr>
          <p:cNvSpPr/>
          <p:nvPr/>
        </p:nvSpPr>
        <p:spPr bwMode="gray">
          <a:xfrm>
            <a:off x="76350" y="4440705"/>
            <a:ext cx="1656000" cy="196364"/>
          </a:xfrm>
          <a:prstGeom prst="roundRect">
            <a:avLst>
              <a:gd name="adj" fmla="val 50000"/>
            </a:avLst>
          </a:prstGeom>
          <a:solidFill>
            <a:srgbClr val="DA6B6B"/>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algn="ctr"/>
            <a:r>
              <a:rPr kumimoji="1" lang="ja-JP" altLang="en-US" sz="1050" b="1">
                <a:solidFill>
                  <a:schemeClr val="bg1"/>
                </a:solidFill>
                <a:latin typeface="Yu Gothic UI" panose="020B0500000000000000" pitchFamily="50" charset="-128"/>
                <a:ea typeface="Yu Gothic UI" panose="020B0500000000000000" pitchFamily="50" charset="-128"/>
              </a:rPr>
              <a:t>現状の分析</a:t>
            </a:r>
            <a:endParaRPr kumimoji="1" lang="en-US" altLang="ja-JP" sz="1050" b="1">
              <a:solidFill>
                <a:schemeClr val="bg1"/>
              </a:solidFill>
              <a:latin typeface="Yu Gothic UI" panose="020B0500000000000000" pitchFamily="50" charset="-128"/>
              <a:ea typeface="Yu Gothic UI" panose="020B0500000000000000" pitchFamily="50" charset="-128"/>
            </a:endParaRPr>
          </a:p>
        </p:txBody>
      </p:sp>
      <p:cxnSp>
        <p:nvCxnSpPr>
          <p:cNvPr id="40" name="直線コネクタ 39">
            <a:extLst>
              <a:ext uri="{FF2B5EF4-FFF2-40B4-BE49-F238E27FC236}">
                <a16:creationId xmlns:a16="http://schemas.microsoft.com/office/drawing/2014/main" id="{01D4DADD-E434-3ABC-1EB9-977BF4565F3C}"/>
              </a:ext>
            </a:extLst>
          </p:cNvPr>
          <p:cNvCxnSpPr/>
          <p:nvPr/>
        </p:nvCxnSpPr>
        <p:spPr>
          <a:xfrm>
            <a:off x="190524" y="4797314"/>
            <a:ext cx="6472592" cy="0"/>
          </a:xfrm>
          <a:prstGeom prst="line">
            <a:avLst/>
          </a:prstGeom>
          <a:ln w="76200">
            <a:solidFill>
              <a:schemeClr val="accent6">
                <a:lumMod val="20000"/>
                <a:lumOff val="80000"/>
                <a:alpha val="70000"/>
              </a:schemeClr>
            </a:solidFill>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31D80BDF-CF15-ABDF-32B4-58D1B2DEB20D}"/>
              </a:ext>
            </a:extLst>
          </p:cNvPr>
          <p:cNvSpPr txBox="1"/>
          <p:nvPr/>
        </p:nvSpPr>
        <p:spPr bwMode="gray">
          <a:xfrm>
            <a:off x="67971" y="4613965"/>
            <a:ext cx="3844126" cy="256984"/>
          </a:xfrm>
          <a:prstGeom prst="rect">
            <a:avLst/>
          </a:prstGeom>
          <a:ln w="6350">
            <a:noFill/>
          </a:ln>
        </p:spPr>
        <p:txBody>
          <a:bodyPr wrap="square" lIns="72000" tIns="36000" rIns="72000" bIns="36000" rtlCol="0">
            <a:spAutoFit/>
          </a:bodyPr>
          <a:lstStyle/>
          <a:p>
            <a:pPr defTabSz="914400" fontAlgn="auto">
              <a:lnSpc>
                <a:spcPct val="120000"/>
              </a:lnSpc>
              <a:spcBef>
                <a:spcPts val="300"/>
              </a:spcBef>
              <a:spcAft>
                <a:spcPts val="0"/>
              </a:spcAft>
            </a:pPr>
            <a:r>
              <a:rPr kumimoji="1" lang="ja-JP" altLang="en-US" sz="1100" b="1" kern="0">
                <a:latin typeface="Yu Gothic UI" panose="020B0500000000000000" pitchFamily="50" charset="-128"/>
                <a:ea typeface="Yu Gothic UI" panose="020B0500000000000000" pitchFamily="50" charset="-128"/>
              </a:rPr>
              <a:t>■ オーバーツーリズムの未然防止・抑制すべき事象</a:t>
            </a:r>
          </a:p>
        </p:txBody>
      </p:sp>
      <p:sp>
        <p:nvSpPr>
          <p:cNvPr id="57" name="正方形/長方形 56">
            <a:extLst>
              <a:ext uri="{FF2B5EF4-FFF2-40B4-BE49-F238E27FC236}">
                <a16:creationId xmlns:a16="http://schemas.microsoft.com/office/drawing/2014/main" id="{68E3E672-61BD-44C7-522A-7724D040CEF4}"/>
              </a:ext>
            </a:extLst>
          </p:cNvPr>
          <p:cNvSpPr/>
          <p:nvPr/>
        </p:nvSpPr>
        <p:spPr bwMode="gray">
          <a:xfrm>
            <a:off x="3379198" y="1816926"/>
            <a:ext cx="1605360" cy="1145455"/>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200">
                <a:solidFill>
                  <a:schemeClr val="tx1">
                    <a:lumMod val="65000"/>
                    <a:lumOff val="35000"/>
                  </a:schemeClr>
                </a:solidFill>
                <a:latin typeface="Yu Gothic UI" panose="020B0500000000000000" pitchFamily="50" charset="-128"/>
                <a:ea typeface="Yu Gothic UI" panose="020B0500000000000000" pitchFamily="50" charset="-128"/>
              </a:rPr>
              <a:t>特徴を示す写真等を</a:t>
            </a:r>
            <a:br>
              <a:rPr kumimoji="1" lang="en-US" altLang="ja-JP" sz="1200">
                <a:solidFill>
                  <a:schemeClr val="tx1">
                    <a:lumMod val="65000"/>
                    <a:lumOff val="35000"/>
                  </a:schemeClr>
                </a:solidFill>
                <a:latin typeface="Yu Gothic UI" panose="020B0500000000000000" pitchFamily="50" charset="-128"/>
                <a:ea typeface="Yu Gothic UI" panose="020B0500000000000000" pitchFamily="50" charset="-128"/>
              </a:rPr>
            </a:br>
            <a:r>
              <a:rPr kumimoji="1" lang="ja-JP" altLang="en-US" sz="1200">
                <a:solidFill>
                  <a:schemeClr val="tx1">
                    <a:lumMod val="65000"/>
                    <a:lumOff val="35000"/>
                  </a:schemeClr>
                </a:solidFill>
                <a:latin typeface="Yu Gothic UI" panose="020B0500000000000000" pitchFamily="50" charset="-128"/>
                <a:ea typeface="Yu Gothic UI" panose="020B0500000000000000" pitchFamily="50" charset="-128"/>
              </a:rPr>
              <a:t>張り付け</a:t>
            </a:r>
          </a:p>
        </p:txBody>
      </p:sp>
      <p:sp>
        <p:nvSpPr>
          <p:cNvPr id="58" name="テキスト ボックス 57">
            <a:extLst>
              <a:ext uri="{FF2B5EF4-FFF2-40B4-BE49-F238E27FC236}">
                <a16:creationId xmlns:a16="http://schemas.microsoft.com/office/drawing/2014/main" id="{70C4D442-8196-B9F5-2327-F9BB6936BDC6}"/>
              </a:ext>
            </a:extLst>
          </p:cNvPr>
          <p:cNvSpPr txBox="1"/>
          <p:nvPr/>
        </p:nvSpPr>
        <p:spPr bwMode="gray">
          <a:xfrm>
            <a:off x="3301824" y="2964211"/>
            <a:ext cx="1605360" cy="318924"/>
          </a:xfrm>
          <a:prstGeom prst="rect">
            <a:avLst/>
          </a:prstGeom>
          <a:ln w="6350">
            <a:noFill/>
          </a:ln>
        </p:spPr>
        <p:txBody>
          <a:bodyPr wrap="square" lIns="72000" tIns="36000" rIns="72000" bIns="36000" rtlCol="0">
            <a:spAutoFit/>
          </a:bodyPr>
          <a:lstStyle/>
          <a:p>
            <a:pPr defTabSz="914400" fontAlgn="auto">
              <a:spcBef>
                <a:spcPts val="0"/>
              </a:spcBef>
              <a:spcAft>
                <a:spcPts val="0"/>
              </a:spcAft>
            </a:pPr>
            <a:r>
              <a:rPr kumimoji="1" lang="ja-JP" altLang="en-US" sz="800" kern="0">
                <a:solidFill>
                  <a:prstClr val="black"/>
                </a:solidFill>
                <a:latin typeface="Yu Gothic UI" panose="020B0500000000000000" pitchFamily="50" charset="-128"/>
                <a:ea typeface="Yu Gothic UI" panose="020B0500000000000000" pitchFamily="50" charset="-128"/>
              </a:rPr>
              <a:t>写真の説明：</a:t>
            </a:r>
            <a:r>
              <a:rPr kumimoji="1" lang="en-US" altLang="ja-JP" sz="800" kern="0">
                <a:solidFill>
                  <a:prstClr val="black"/>
                </a:solidFill>
                <a:latin typeface="Yu Gothic UI" panose="020B0500000000000000" pitchFamily="50" charset="-128"/>
                <a:ea typeface="Yu Gothic UI" panose="020B0500000000000000" pitchFamily="50" charset="-128"/>
              </a:rPr>
              <a:t>XXXXXXXXX</a:t>
            </a:r>
            <a:br>
              <a:rPr kumimoji="1" lang="en-US" altLang="ja-JP" sz="800" kern="0">
                <a:solidFill>
                  <a:prstClr val="black"/>
                </a:solidFill>
                <a:latin typeface="Yu Gothic UI" panose="020B0500000000000000" pitchFamily="50" charset="-128"/>
                <a:ea typeface="Yu Gothic UI" panose="020B0500000000000000" pitchFamily="50" charset="-128"/>
              </a:rPr>
            </a:br>
            <a:r>
              <a:rPr kumimoji="1" lang="en-US" altLang="ja-JP" sz="800" kern="0">
                <a:solidFill>
                  <a:prstClr val="black"/>
                </a:solidFill>
                <a:latin typeface="Yu Gothic UI" panose="020B0500000000000000" pitchFamily="50" charset="-128"/>
                <a:ea typeface="Yu Gothic UI" panose="020B0500000000000000" pitchFamily="50" charset="-128"/>
              </a:rPr>
              <a:t>XXXXXXXXXXXXXXXXXXX</a:t>
            </a:r>
            <a:endParaRPr kumimoji="1" lang="ja-JP" altLang="en-US" sz="800" kern="0">
              <a:solidFill>
                <a:prstClr val="black"/>
              </a:solidFill>
              <a:latin typeface="Yu Gothic UI" panose="020B0500000000000000" pitchFamily="50" charset="-128"/>
              <a:ea typeface="Yu Gothic UI" panose="020B0500000000000000" pitchFamily="50" charset="-128"/>
            </a:endParaRPr>
          </a:p>
        </p:txBody>
      </p:sp>
      <p:sp>
        <p:nvSpPr>
          <p:cNvPr id="10" name="正方形/長方形 9">
            <a:extLst>
              <a:ext uri="{FF2B5EF4-FFF2-40B4-BE49-F238E27FC236}">
                <a16:creationId xmlns:a16="http://schemas.microsoft.com/office/drawing/2014/main" id="{E9B42FDB-E204-B5B6-AA8B-DBE934227222}"/>
              </a:ext>
            </a:extLst>
          </p:cNvPr>
          <p:cNvSpPr/>
          <p:nvPr/>
        </p:nvSpPr>
        <p:spPr bwMode="gray">
          <a:xfrm>
            <a:off x="188913" y="7345118"/>
            <a:ext cx="6498733" cy="709455"/>
          </a:xfrm>
          <a:prstGeom prst="rect">
            <a:avLst/>
          </a:prstGeom>
          <a:solidFill>
            <a:schemeClr val="bg1">
              <a:lumMod val="95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3736" indent="-173736" fontAlgn="ctr">
              <a:spcBef>
                <a:spcPts val="300"/>
              </a:spcBef>
              <a:spcAft>
                <a:spcPts val="0"/>
              </a:spcAft>
              <a:buFont typeface="Wingdings" panose="05000000000000000000" pitchFamily="2" charset="2"/>
              <a:buChar char="Ø"/>
            </a:pPr>
            <a:r>
              <a:rPr kumimoji="1" lang="en-US" altLang="ja-JP" sz="1000">
                <a:latin typeface="Yu Gothic UI" panose="020B0500000000000000" pitchFamily="50" charset="-128"/>
                <a:ea typeface="Yu Gothic UI" panose="020B0500000000000000" pitchFamily="50" charset="-128"/>
              </a:rPr>
              <a:t>XX</a:t>
            </a:r>
            <a:r>
              <a:rPr kumimoji="1" lang="ja-JP" altLang="en-US" sz="1000">
                <a:latin typeface="Yu Gothic UI" panose="020B0500000000000000" pitchFamily="50" charset="-128"/>
                <a:ea typeface="Yu Gothic UI" panose="020B0500000000000000" pitchFamily="50" charset="-128"/>
              </a:rPr>
              <a:t>（参考：過去に観光庁補助金事業を活用して取組を実施していることがあれば、当該補助金事業の名称を追加して記載</a:t>
            </a:r>
            <a:r>
              <a:rPr kumimoji="1" lang="en-US" altLang="ja-JP" sz="1000">
                <a:latin typeface="Yu Gothic UI" panose="020B0500000000000000" pitchFamily="50" charset="-128"/>
                <a:ea typeface="Yu Gothic UI" panose="020B0500000000000000" pitchFamily="50" charset="-128"/>
              </a:rPr>
              <a:t>XXXX</a:t>
            </a:r>
            <a:r>
              <a:rPr kumimoji="1" lang="ja-JP" altLang="en-US" sz="1000">
                <a:latin typeface="Yu Gothic UI" panose="020B0500000000000000" pitchFamily="50" charset="-128"/>
                <a:ea typeface="Yu Gothic UI" panose="020B0500000000000000" pitchFamily="50" charset="-128"/>
              </a:rPr>
              <a:t>）</a:t>
            </a:r>
            <a:endParaRPr kumimoji="1" lang="en-US" altLang="ja-JP" sz="1000">
              <a:latin typeface="Yu Gothic UI" panose="020B0500000000000000" pitchFamily="50" charset="-128"/>
              <a:ea typeface="Yu Gothic UI" panose="020B0500000000000000" pitchFamily="50" charset="-128"/>
            </a:endParaRPr>
          </a:p>
          <a:p>
            <a:pPr marL="173736" indent="-173736" fontAlgn="ctr">
              <a:spcBef>
                <a:spcPts val="300"/>
              </a:spcBef>
              <a:spcAft>
                <a:spcPts val="0"/>
              </a:spcAft>
              <a:buFont typeface="Wingdings" panose="05000000000000000000" pitchFamily="2" charset="2"/>
              <a:buChar char="Ø"/>
            </a:pPr>
            <a:r>
              <a:rPr kumimoji="1" lang="en-US" altLang="ja-JP" sz="1000">
                <a:latin typeface="Yu Gothic UI" panose="020B0500000000000000" pitchFamily="50" charset="-128"/>
                <a:ea typeface="Yu Gothic UI" panose="020B0500000000000000" pitchFamily="50" charset="-128"/>
              </a:rPr>
              <a:t>XXXXXXXX</a:t>
            </a:r>
            <a:endParaRPr kumimoji="1" lang="ja-JP" altLang="ja-JP" sz="1000">
              <a:latin typeface="Yu Gothic UI" panose="020B0500000000000000" pitchFamily="50" charset="-128"/>
              <a:ea typeface="Yu Gothic UI" panose="020B0500000000000000" pitchFamily="50" charset="-128"/>
            </a:endParaRPr>
          </a:p>
        </p:txBody>
      </p:sp>
      <p:sp>
        <p:nvSpPr>
          <p:cNvPr id="11" name="正方形/長方形 10">
            <a:extLst>
              <a:ext uri="{FF2B5EF4-FFF2-40B4-BE49-F238E27FC236}">
                <a16:creationId xmlns:a16="http://schemas.microsoft.com/office/drawing/2014/main" id="{3C74A126-85BA-67DA-A484-87B13F3D83F7}"/>
              </a:ext>
            </a:extLst>
          </p:cNvPr>
          <p:cNvSpPr/>
          <p:nvPr/>
        </p:nvSpPr>
        <p:spPr bwMode="gray">
          <a:xfrm>
            <a:off x="192545" y="8373881"/>
            <a:ext cx="717344" cy="453496"/>
          </a:xfrm>
          <a:prstGeom prst="rect">
            <a:avLst/>
          </a:prstGeom>
          <a:solidFill>
            <a:schemeClr val="bg1">
              <a:lumMod val="85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lang="ja-JP" altLang="en-US" sz="1000" b="1">
                <a:solidFill>
                  <a:srgbClr val="000000"/>
                </a:solidFill>
                <a:latin typeface="Yu Gothic UI"/>
                <a:ea typeface="Yu Gothic UI"/>
                <a:cs typeface="Arial"/>
              </a:rPr>
              <a:t>目指す姿</a:t>
            </a:r>
            <a:endParaRPr lang="ja-JP" altLang="en-US" sz="1000" b="1">
              <a:solidFill>
                <a:srgbClr val="000000"/>
              </a:solidFill>
              <a:latin typeface="Yu Gothic UI" panose="020B0500000000000000" pitchFamily="50" charset="-128"/>
              <a:ea typeface="Yu Gothic UI" panose="020B0500000000000000" pitchFamily="50" charset="-128"/>
            </a:endParaRPr>
          </a:p>
        </p:txBody>
      </p:sp>
      <p:sp>
        <p:nvSpPr>
          <p:cNvPr id="12" name="正方形/長方形 11">
            <a:extLst>
              <a:ext uri="{FF2B5EF4-FFF2-40B4-BE49-F238E27FC236}">
                <a16:creationId xmlns:a16="http://schemas.microsoft.com/office/drawing/2014/main" id="{33CD6C5D-CE95-3972-6C14-6A263A7626E3}"/>
              </a:ext>
            </a:extLst>
          </p:cNvPr>
          <p:cNvSpPr/>
          <p:nvPr/>
        </p:nvSpPr>
        <p:spPr bwMode="gray">
          <a:xfrm>
            <a:off x="959073" y="8373881"/>
            <a:ext cx="5710015" cy="453496"/>
          </a:xfrm>
          <a:prstGeom prst="rect">
            <a:avLst/>
          </a:prstGeom>
          <a:no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kumimoji="1" lang="en-US" altLang="ja-JP" sz="1000" b="1">
                <a:solidFill>
                  <a:srgbClr val="000000"/>
                </a:solidFill>
                <a:latin typeface="Yu Gothic UI" panose="020B0500000000000000" pitchFamily="50" charset="-128"/>
                <a:ea typeface="Yu Gothic UI" panose="020B0500000000000000" pitchFamily="50" charset="-128"/>
              </a:rPr>
              <a:t>XXXXXXXXX</a:t>
            </a:r>
            <a:br>
              <a:rPr kumimoji="1" lang="en-US" altLang="ja-JP" sz="1000" b="1">
                <a:solidFill>
                  <a:srgbClr val="000000"/>
                </a:solidFill>
                <a:latin typeface="Yu Gothic UI" panose="020B0500000000000000" pitchFamily="50" charset="-128"/>
                <a:ea typeface="Yu Gothic UI" panose="020B0500000000000000" pitchFamily="50" charset="-128"/>
              </a:rPr>
            </a:br>
            <a:r>
              <a:rPr kumimoji="1" lang="en-US" altLang="ja-JP" sz="1000" b="1">
                <a:solidFill>
                  <a:srgbClr val="000000"/>
                </a:solidFill>
                <a:latin typeface="Yu Gothic UI" panose="020B0500000000000000" pitchFamily="50" charset="-128"/>
                <a:ea typeface="Yu Gothic UI" panose="020B0500000000000000" pitchFamily="50" charset="-128"/>
              </a:rPr>
              <a:t>XXXXX</a:t>
            </a:r>
            <a:endParaRPr kumimoji="1" lang="ja-JP" altLang="ja-JP" sz="1000" b="1">
              <a:solidFill>
                <a:srgbClr val="000000"/>
              </a:solidFill>
              <a:latin typeface="Yu Gothic UI" panose="020B0500000000000000" pitchFamily="50" charset="-128"/>
              <a:ea typeface="Yu Gothic UI" panose="020B0500000000000000" pitchFamily="50" charset="-128"/>
            </a:endParaRPr>
          </a:p>
        </p:txBody>
      </p:sp>
      <p:cxnSp>
        <p:nvCxnSpPr>
          <p:cNvPr id="24" name="直線コネクタ 23">
            <a:extLst>
              <a:ext uri="{FF2B5EF4-FFF2-40B4-BE49-F238E27FC236}">
                <a16:creationId xmlns:a16="http://schemas.microsoft.com/office/drawing/2014/main" id="{7583A377-213B-42A1-1E69-00DE2146D88A}"/>
              </a:ext>
            </a:extLst>
          </p:cNvPr>
          <p:cNvCxnSpPr>
            <a:cxnSpLocks/>
          </p:cNvCxnSpPr>
          <p:nvPr/>
        </p:nvCxnSpPr>
        <p:spPr>
          <a:xfrm>
            <a:off x="965987" y="8944178"/>
            <a:ext cx="3451655" cy="0"/>
          </a:xfrm>
          <a:prstGeom prst="line">
            <a:avLst/>
          </a:prstGeom>
          <a:ln w="3175">
            <a:solidFill>
              <a:schemeClr val="tx2"/>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A3BC59A0-ABCB-ABA9-B06F-11232D190D66}"/>
              </a:ext>
            </a:extLst>
          </p:cNvPr>
          <p:cNvSpPr txBox="1"/>
          <p:nvPr/>
        </p:nvSpPr>
        <p:spPr bwMode="gray">
          <a:xfrm>
            <a:off x="2312018" y="8898614"/>
            <a:ext cx="624628" cy="141233"/>
          </a:xfrm>
          <a:prstGeom prst="rect">
            <a:avLst/>
          </a:prstGeom>
          <a:solidFill>
            <a:schemeClr val="bg1"/>
          </a:solidFill>
          <a:ln w="3175">
            <a:noFill/>
          </a:ln>
        </p:spPr>
        <p:txBody>
          <a:bodyPr wrap="square" lIns="72000" tIns="36000" rIns="72000" bIns="36000" rtlCol="0" anchor="ctr">
            <a:spAutoFit/>
          </a:bodyPr>
          <a:lstStyle/>
          <a:p>
            <a:pPr algn="ctr" defTabSz="914400" fontAlgn="auto">
              <a:lnSpc>
                <a:spcPct val="120000"/>
              </a:lnSpc>
              <a:spcBef>
                <a:spcPts val="300"/>
              </a:spcBef>
              <a:spcAft>
                <a:spcPts val="0"/>
              </a:spcAft>
            </a:pPr>
            <a:r>
              <a:rPr kumimoji="1" lang="ja-JP" altLang="en-US" sz="800" b="1" kern="0">
                <a:solidFill>
                  <a:prstClr val="black"/>
                </a:solidFill>
                <a:latin typeface="Yu Gothic UI" panose="020B0500000000000000" pitchFamily="50" charset="-128"/>
                <a:ea typeface="Yu Gothic UI" panose="020B0500000000000000" pitchFamily="50" charset="-128"/>
              </a:rPr>
              <a:t>指標</a:t>
            </a:r>
          </a:p>
        </p:txBody>
      </p:sp>
      <p:cxnSp>
        <p:nvCxnSpPr>
          <p:cNvPr id="26" name="直線コネクタ 25">
            <a:extLst>
              <a:ext uri="{FF2B5EF4-FFF2-40B4-BE49-F238E27FC236}">
                <a16:creationId xmlns:a16="http://schemas.microsoft.com/office/drawing/2014/main" id="{F0B3E381-A6D5-0700-3FE9-9B3CA24251ED}"/>
              </a:ext>
            </a:extLst>
          </p:cNvPr>
          <p:cNvCxnSpPr>
            <a:cxnSpLocks/>
          </p:cNvCxnSpPr>
          <p:nvPr/>
        </p:nvCxnSpPr>
        <p:spPr>
          <a:xfrm>
            <a:off x="4526202" y="8944178"/>
            <a:ext cx="2102244" cy="0"/>
          </a:xfrm>
          <a:prstGeom prst="line">
            <a:avLst/>
          </a:prstGeom>
          <a:ln w="3175">
            <a:solidFill>
              <a:schemeClr val="tx2"/>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045CF7B5-4091-38B3-7CEC-26CD5AA27EFC}"/>
              </a:ext>
            </a:extLst>
          </p:cNvPr>
          <p:cNvSpPr txBox="1"/>
          <p:nvPr/>
        </p:nvSpPr>
        <p:spPr bwMode="gray">
          <a:xfrm>
            <a:off x="5270426" y="8898614"/>
            <a:ext cx="624628" cy="141233"/>
          </a:xfrm>
          <a:prstGeom prst="rect">
            <a:avLst/>
          </a:prstGeom>
          <a:solidFill>
            <a:schemeClr val="bg1"/>
          </a:solidFill>
          <a:ln w="3175">
            <a:noFill/>
          </a:ln>
        </p:spPr>
        <p:txBody>
          <a:bodyPr wrap="square" lIns="72000" tIns="36000" rIns="72000" bIns="36000" rtlCol="0" anchor="ctr">
            <a:spAutoFit/>
          </a:bodyPr>
          <a:lstStyle/>
          <a:p>
            <a:pPr algn="ctr" defTabSz="914400" fontAlgn="auto">
              <a:lnSpc>
                <a:spcPct val="120000"/>
              </a:lnSpc>
              <a:spcBef>
                <a:spcPts val="300"/>
              </a:spcBef>
              <a:spcAft>
                <a:spcPts val="0"/>
              </a:spcAft>
            </a:pPr>
            <a:r>
              <a:rPr kumimoji="1" lang="ja-JP" altLang="en-US" sz="800" b="1" kern="0">
                <a:solidFill>
                  <a:prstClr val="black"/>
                </a:solidFill>
                <a:latin typeface="Yu Gothic UI" panose="020B0500000000000000" pitchFamily="50" charset="-128"/>
                <a:ea typeface="Yu Gothic UI" panose="020B0500000000000000" pitchFamily="50" charset="-128"/>
              </a:rPr>
              <a:t>目標値</a:t>
            </a:r>
          </a:p>
        </p:txBody>
      </p:sp>
      <p:sp>
        <p:nvSpPr>
          <p:cNvPr id="32" name="角丸四角形 11">
            <a:extLst>
              <a:ext uri="{FF2B5EF4-FFF2-40B4-BE49-F238E27FC236}">
                <a16:creationId xmlns:a16="http://schemas.microsoft.com/office/drawing/2014/main" id="{1469655C-5745-D37B-3CAF-CECF05E1720A}"/>
              </a:ext>
            </a:extLst>
          </p:cNvPr>
          <p:cNvSpPr/>
          <p:nvPr/>
        </p:nvSpPr>
        <p:spPr bwMode="gray">
          <a:xfrm>
            <a:off x="76350" y="8132879"/>
            <a:ext cx="2431247" cy="196364"/>
          </a:xfrm>
          <a:prstGeom prst="roundRect">
            <a:avLst>
              <a:gd name="adj" fmla="val 50000"/>
            </a:avLst>
          </a:prstGeom>
          <a:solidFill>
            <a:srgbClr val="DA6B6B"/>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algn="ctr"/>
            <a:r>
              <a:rPr kumimoji="1" lang="ja-JP" altLang="en-US" sz="1050" b="1">
                <a:solidFill>
                  <a:prstClr val="white"/>
                </a:solidFill>
                <a:latin typeface="Yu Gothic UI" panose="020B0500000000000000" pitchFamily="50" charset="-128"/>
                <a:ea typeface="Yu Gothic UI" panose="020B0500000000000000" pitchFamily="50" charset="-128"/>
              </a:rPr>
              <a:t>観光地として目指す姿とマネジメント指標</a:t>
            </a:r>
            <a:endParaRPr kumimoji="1" lang="en-US" altLang="ja-JP" sz="1050" b="1">
              <a:solidFill>
                <a:prstClr val="white"/>
              </a:solidFill>
              <a:latin typeface="Yu Gothic UI" panose="020B0500000000000000" pitchFamily="50" charset="-128"/>
              <a:ea typeface="Yu Gothic UI" panose="020B0500000000000000" pitchFamily="50" charset="-128"/>
            </a:endParaRPr>
          </a:p>
        </p:txBody>
      </p:sp>
      <p:sp>
        <p:nvSpPr>
          <p:cNvPr id="13" name="正方形/長方形 12">
            <a:extLst>
              <a:ext uri="{FF2B5EF4-FFF2-40B4-BE49-F238E27FC236}">
                <a16:creationId xmlns:a16="http://schemas.microsoft.com/office/drawing/2014/main" id="{BC75FDEE-969F-26DE-2690-F236523424CD}"/>
              </a:ext>
            </a:extLst>
          </p:cNvPr>
          <p:cNvSpPr/>
          <p:nvPr/>
        </p:nvSpPr>
        <p:spPr bwMode="gray">
          <a:xfrm>
            <a:off x="192545" y="9100537"/>
            <a:ext cx="717344" cy="584801"/>
          </a:xfrm>
          <a:prstGeom prst="rect">
            <a:avLst/>
          </a:prstGeom>
          <a:solidFill>
            <a:schemeClr val="bg1">
              <a:lumMod val="85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kumimoji="1" lang="en-US" altLang="ja-JP" sz="1000" b="1">
                <a:solidFill>
                  <a:srgbClr val="000000"/>
                </a:solidFill>
                <a:latin typeface="Yu Gothic UI" panose="020B0500000000000000" pitchFamily="50" charset="-128"/>
                <a:ea typeface="Yu Gothic UI" panose="020B0500000000000000" pitchFamily="50" charset="-128"/>
              </a:rPr>
              <a:t>KGI</a:t>
            </a:r>
            <a:endParaRPr kumimoji="1" lang="ja-JP" altLang="ja-JP" sz="1000" b="1">
              <a:solidFill>
                <a:srgbClr val="000000"/>
              </a:solidFill>
              <a:latin typeface="Yu Gothic UI" panose="020B0500000000000000" pitchFamily="50" charset="-128"/>
              <a:ea typeface="Yu Gothic UI" panose="020B0500000000000000" pitchFamily="50" charset="-128"/>
            </a:endParaRPr>
          </a:p>
        </p:txBody>
      </p:sp>
      <p:sp>
        <p:nvSpPr>
          <p:cNvPr id="14" name="正方形/長方形 13">
            <a:extLst>
              <a:ext uri="{FF2B5EF4-FFF2-40B4-BE49-F238E27FC236}">
                <a16:creationId xmlns:a16="http://schemas.microsoft.com/office/drawing/2014/main" id="{1278E0D5-AF64-3DFA-5AA1-561B60E8DA4F}"/>
              </a:ext>
            </a:extLst>
          </p:cNvPr>
          <p:cNvSpPr/>
          <p:nvPr/>
        </p:nvSpPr>
        <p:spPr bwMode="gray">
          <a:xfrm>
            <a:off x="947590" y="9103070"/>
            <a:ext cx="3470052" cy="279404"/>
          </a:xfrm>
          <a:prstGeom prst="rect">
            <a:avLst/>
          </a:prstGeom>
          <a:no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fontAlgn="ctr">
              <a:spcBef>
                <a:spcPts val="300"/>
              </a:spcBef>
              <a:spcAft>
                <a:spcPts val="0"/>
              </a:spcAft>
            </a:pPr>
            <a:r>
              <a:rPr lang="ja-JP" altLang="en-US" sz="1000" b="1">
                <a:solidFill>
                  <a:srgbClr val="000000"/>
                </a:solidFill>
                <a:latin typeface="Yu Gothic UI" panose="020B0500000000000000" pitchFamily="50" charset="-128"/>
                <a:ea typeface="Yu Gothic UI" panose="020B0500000000000000" pitchFamily="50" charset="-128"/>
              </a:rPr>
              <a:t>指標名：</a:t>
            </a:r>
            <a:r>
              <a:rPr lang="en-US" altLang="ja-JP" sz="1000" b="1">
                <a:solidFill>
                  <a:srgbClr val="000000"/>
                </a:solidFill>
                <a:latin typeface="Yu Gothic UI" panose="020B0500000000000000" pitchFamily="50" charset="-128"/>
                <a:ea typeface="Yu Gothic UI" panose="020B0500000000000000" pitchFamily="50" charset="-128"/>
              </a:rPr>
              <a:t>XXX</a:t>
            </a:r>
            <a:endParaRPr lang="ja-JP" altLang="en-US" sz="1000" b="1">
              <a:solidFill>
                <a:srgbClr val="000000"/>
              </a:solidFill>
              <a:latin typeface="Yu Gothic UI" panose="020B0500000000000000" pitchFamily="50" charset="-128"/>
              <a:ea typeface="Yu Gothic UI" panose="020B0500000000000000" pitchFamily="50" charset="-128"/>
            </a:endParaRPr>
          </a:p>
        </p:txBody>
      </p:sp>
      <p:sp>
        <p:nvSpPr>
          <p:cNvPr id="15" name="正方形/長方形 14">
            <a:extLst>
              <a:ext uri="{FF2B5EF4-FFF2-40B4-BE49-F238E27FC236}">
                <a16:creationId xmlns:a16="http://schemas.microsoft.com/office/drawing/2014/main" id="{367B169A-EB2C-1251-CAB7-3E0A41477661}"/>
              </a:ext>
            </a:extLst>
          </p:cNvPr>
          <p:cNvSpPr/>
          <p:nvPr/>
        </p:nvSpPr>
        <p:spPr bwMode="gray">
          <a:xfrm>
            <a:off x="4526202" y="9100537"/>
            <a:ext cx="2127299" cy="279404"/>
          </a:xfrm>
          <a:prstGeom prst="rect">
            <a:avLst/>
          </a:prstGeom>
          <a:no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fontAlgn="ctr">
              <a:spcBef>
                <a:spcPts val="300"/>
              </a:spcBef>
              <a:spcAft>
                <a:spcPts val="0"/>
              </a:spcAft>
            </a:pPr>
            <a:r>
              <a:rPr lang="ja-JP" altLang="en-US" sz="900" b="1">
                <a:solidFill>
                  <a:srgbClr val="000000"/>
                </a:solidFill>
                <a:latin typeface="Yu Gothic UI"/>
                <a:ea typeface="Yu Gothic UI"/>
                <a:cs typeface="Arial"/>
              </a:rPr>
              <a:t>現状値：</a:t>
            </a:r>
            <a:r>
              <a:rPr lang="en-US" altLang="ja-JP" sz="900" b="1">
                <a:solidFill>
                  <a:srgbClr val="000000"/>
                </a:solidFill>
                <a:latin typeface="Yu Gothic UI"/>
                <a:ea typeface="Yu Gothic UI"/>
                <a:cs typeface="Arial"/>
              </a:rPr>
              <a:t>XXX</a:t>
            </a:r>
            <a:r>
              <a:rPr lang="ja-JP" altLang="en-US" sz="900" b="1">
                <a:solidFill>
                  <a:srgbClr val="000000"/>
                </a:solidFill>
                <a:latin typeface="Yu Gothic UI"/>
                <a:ea typeface="Yu Gothic UI"/>
                <a:cs typeface="Arial"/>
              </a:rPr>
              <a:t>（</a:t>
            </a:r>
            <a:r>
              <a:rPr lang="en-US" altLang="ja-JP" sz="900" b="1">
                <a:solidFill>
                  <a:srgbClr val="000000"/>
                </a:solidFill>
                <a:latin typeface="Yu Gothic UI"/>
                <a:ea typeface="Yu Gothic UI"/>
                <a:cs typeface="Arial"/>
              </a:rPr>
              <a:t>20XX</a:t>
            </a:r>
            <a:r>
              <a:rPr lang="ja-JP" altLang="en-US" sz="900" b="1">
                <a:solidFill>
                  <a:srgbClr val="000000"/>
                </a:solidFill>
                <a:latin typeface="Yu Gothic UI"/>
                <a:ea typeface="Yu Gothic UI"/>
                <a:cs typeface="Arial"/>
              </a:rPr>
              <a:t>年度）</a:t>
            </a:r>
          </a:p>
        </p:txBody>
      </p:sp>
      <p:sp>
        <p:nvSpPr>
          <p:cNvPr id="31" name="正方形/長方形 30">
            <a:extLst>
              <a:ext uri="{FF2B5EF4-FFF2-40B4-BE49-F238E27FC236}">
                <a16:creationId xmlns:a16="http://schemas.microsoft.com/office/drawing/2014/main" id="{2B73B437-739F-664C-989E-C3FA3103F69F}"/>
              </a:ext>
            </a:extLst>
          </p:cNvPr>
          <p:cNvSpPr/>
          <p:nvPr/>
        </p:nvSpPr>
        <p:spPr bwMode="gray">
          <a:xfrm>
            <a:off x="4526202" y="9404878"/>
            <a:ext cx="2127299" cy="279404"/>
          </a:xfrm>
          <a:prstGeom prst="rect">
            <a:avLst/>
          </a:prstGeom>
          <a:no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fontAlgn="ctr">
              <a:spcBef>
                <a:spcPts val="300"/>
              </a:spcBef>
              <a:spcAft>
                <a:spcPts val="0"/>
              </a:spcAft>
            </a:pPr>
            <a:r>
              <a:rPr lang="ja-JP" altLang="en-US" sz="900" b="1">
                <a:solidFill>
                  <a:srgbClr val="000000"/>
                </a:solidFill>
                <a:latin typeface="Yu Gothic UI"/>
                <a:ea typeface="Yu Gothic UI"/>
                <a:cs typeface="Arial"/>
              </a:rPr>
              <a:t>目標値：</a:t>
            </a:r>
            <a:r>
              <a:rPr lang="en-US" altLang="ja-JP" sz="900" b="1">
                <a:solidFill>
                  <a:srgbClr val="000000"/>
                </a:solidFill>
                <a:latin typeface="Yu Gothic UI"/>
                <a:ea typeface="Yu Gothic UI"/>
                <a:cs typeface="Arial"/>
              </a:rPr>
              <a:t>XXX</a:t>
            </a:r>
            <a:r>
              <a:rPr lang="ja-JP" altLang="en-US" sz="900" b="1">
                <a:solidFill>
                  <a:srgbClr val="000000"/>
                </a:solidFill>
                <a:latin typeface="Yu Gothic UI"/>
                <a:ea typeface="Yu Gothic UI"/>
                <a:cs typeface="Arial"/>
              </a:rPr>
              <a:t>（</a:t>
            </a:r>
            <a:r>
              <a:rPr lang="en-US" altLang="ja-JP" sz="900" b="1">
                <a:solidFill>
                  <a:srgbClr val="000000"/>
                </a:solidFill>
                <a:latin typeface="Yu Gothic UI"/>
                <a:ea typeface="Yu Gothic UI"/>
                <a:cs typeface="Arial"/>
              </a:rPr>
              <a:t>20XX</a:t>
            </a:r>
            <a:r>
              <a:rPr lang="ja-JP" altLang="en-US" sz="900" b="1">
                <a:solidFill>
                  <a:srgbClr val="000000"/>
                </a:solidFill>
                <a:latin typeface="Yu Gothic UI"/>
                <a:ea typeface="Yu Gothic UI"/>
                <a:cs typeface="Arial"/>
              </a:rPr>
              <a:t>年度）</a:t>
            </a:r>
          </a:p>
        </p:txBody>
      </p:sp>
      <p:sp>
        <p:nvSpPr>
          <p:cNvPr id="36" name="正方形/長方形 35">
            <a:extLst>
              <a:ext uri="{FF2B5EF4-FFF2-40B4-BE49-F238E27FC236}">
                <a16:creationId xmlns:a16="http://schemas.microsoft.com/office/drawing/2014/main" id="{CBFF9C55-F67C-1C28-5398-7C80BE53A8AE}"/>
              </a:ext>
            </a:extLst>
          </p:cNvPr>
          <p:cNvSpPr/>
          <p:nvPr/>
        </p:nvSpPr>
        <p:spPr bwMode="gray">
          <a:xfrm>
            <a:off x="947590" y="9408927"/>
            <a:ext cx="3470052" cy="279404"/>
          </a:xfrm>
          <a:prstGeom prst="rect">
            <a:avLst/>
          </a:prstGeom>
          <a:no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fontAlgn="ctr">
              <a:spcBef>
                <a:spcPts val="300"/>
              </a:spcBef>
              <a:spcAft>
                <a:spcPts val="0"/>
              </a:spcAft>
            </a:pPr>
            <a:r>
              <a:rPr lang="ja-JP" altLang="en-US" sz="900">
                <a:solidFill>
                  <a:srgbClr val="000000"/>
                </a:solidFill>
                <a:latin typeface="Yu Gothic UI" panose="020B0500000000000000" pitchFamily="50" charset="-128"/>
                <a:ea typeface="Yu Gothic UI" panose="020B0500000000000000" pitchFamily="50" charset="-128"/>
              </a:rPr>
              <a:t>測定手法：</a:t>
            </a:r>
            <a:r>
              <a:rPr lang="en-US" altLang="ja-JP" sz="900">
                <a:solidFill>
                  <a:srgbClr val="000000"/>
                </a:solidFill>
                <a:latin typeface="Yu Gothic UI" panose="020B0500000000000000" pitchFamily="50" charset="-128"/>
                <a:ea typeface="Yu Gothic UI" panose="020B0500000000000000" pitchFamily="50" charset="-128"/>
              </a:rPr>
              <a:t>XXX</a:t>
            </a:r>
            <a:endParaRPr lang="ja-JP" altLang="en-US" sz="900">
              <a:solidFill>
                <a:srgbClr val="000000"/>
              </a:solidFill>
              <a:latin typeface="Yu Gothic UI" panose="020B0500000000000000" pitchFamily="50" charset="-128"/>
              <a:ea typeface="Yu Gothic UI" panose="020B0500000000000000" pitchFamily="50" charset="-128"/>
            </a:endParaRPr>
          </a:p>
        </p:txBody>
      </p:sp>
      <p:graphicFrame>
        <p:nvGraphicFramePr>
          <p:cNvPr id="4" name="表 3">
            <a:extLst>
              <a:ext uri="{FF2B5EF4-FFF2-40B4-BE49-F238E27FC236}">
                <a16:creationId xmlns:a16="http://schemas.microsoft.com/office/drawing/2014/main" id="{1FB80AEC-5826-3D82-B794-75BEB1264A1B}"/>
              </a:ext>
            </a:extLst>
          </p:cNvPr>
          <p:cNvGraphicFramePr>
            <a:graphicFrameLocks noGrp="1"/>
          </p:cNvGraphicFramePr>
          <p:nvPr>
            <p:extLst>
              <p:ext uri="{D42A27DB-BD31-4B8C-83A1-F6EECF244321}">
                <p14:modId xmlns:p14="http://schemas.microsoft.com/office/powerpoint/2010/main" val="3273006584"/>
              </p:ext>
            </p:extLst>
          </p:nvPr>
        </p:nvGraphicFramePr>
        <p:xfrm>
          <a:off x="190524" y="4884381"/>
          <a:ext cx="6486540" cy="1158240"/>
        </p:xfrm>
        <a:graphic>
          <a:graphicData uri="http://schemas.openxmlformats.org/drawingml/2006/table">
            <a:tbl>
              <a:tblPr firstRow="1" bandRow="1">
                <a:tableStyleId>{5C22544A-7EE6-4342-B048-85BDC9FD1C3A}</a:tableStyleId>
              </a:tblPr>
              <a:tblGrid>
                <a:gridCol w="1244266">
                  <a:extLst>
                    <a:ext uri="{9D8B030D-6E8A-4147-A177-3AD203B41FA5}">
                      <a16:colId xmlns:a16="http://schemas.microsoft.com/office/drawing/2014/main" val="3559197824"/>
                    </a:ext>
                  </a:extLst>
                </a:gridCol>
                <a:gridCol w="4149146">
                  <a:extLst>
                    <a:ext uri="{9D8B030D-6E8A-4147-A177-3AD203B41FA5}">
                      <a16:colId xmlns:a16="http://schemas.microsoft.com/office/drawing/2014/main" val="2726071596"/>
                    </a:ext>
                  </a:extLst>
                </a:gridCol>
                <a:gridCol w="1093128">
                  <a:extLst>
                    <a:ext uri="{9D8B030D-6E8A-4147-A177-3AD203B41FA5}">
                      <a16:colId xmlns:a16="http://schemas.microsoft.com/office/drawing/2014/main" val="2393010626"/>
                    </a:ext>
                  </a:extLst>
                </a:gridCol>
              </a:tblGrid>
              <a:tr h="177010">
                <a:tc gridSpan="2">
                  <a:txBody>
                    <a:bodyPr/>
                    <a:lstStyle/>
                    <a:p>
                      <a:pPr algn="ctr"/>
                      <a:r>
                        <a:rPr kumimoji="1" lang="ja-JP" altLang="en-US" sz="900">
                          <a:solidFill>
                            <a:schemeClr val="tx1"/>
                          </a:solidFill>
                          <a:latin typeface="Yu Gothic UI" panose="020B0500000000000000" pitchFamily="50" charset="-128"/>
                          <a:ea typeface="Yu Gothic UI" panose="020B0500000000000000" pitchFamily="50" charset="-128"/>
                        </a:rPr>
                        <a:t>現状・問題点</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800">
                          <a:solidFill>
                            <a:schemeClr val="tx1"/>
                          </a:solidFill>
                          <a:latin typeface="Yu Gothic UI" panose="020B0500000000000000" pitchFamily="50" charset="-128"/>
                          <a:ea typeface="Yu Gothic UI" panose="020B0500000000000000" pitchFamily="50" charset="-128"/>
                        </a:rPr>
                        <a:t>影響を受けている</a:t>
                      </a:r>
                      <a:endParaRPr kumimoji="1" lang="en-US" altLang="ja-JP" sz="800">
                        <a:solidFill>
                          <a:schemeClr val="tx1"/>
                        </a:solidFill>
                        <a:latin typeface="Yu Gothic UI" panose="020B0500000000000000" pitchFamily="50" charset="-128"/>
                        <a:ea typeface="Yu Gothic UI" panose="020B0500000000000000" pitchFamily="50" charset="-128"/>
                      </a:endParaRPr>
                    </a:p>
                    <a:p>
                      <a:pPr algn="ctr"/>
                      <a:r>
                        <a:rPr kumimoji="1" lang="ja-JP" altLang="en-US" sz="800">
                          <a:solidFill>
                            <a:schemeClr val="tx1"/>
                          </a:solidFill>
                          <a:latin typeface="Yu Gothic UI" panose="020B0500000000000000" pitchFamily="50" charset="-128"/>
                          <a:ea typeface="Yu Gothic UI" panose="020B0500000000000000" pitchFamily="50" charset="-128"/>
                        </a:rPr>
                        <a:t>主な対象</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35122624"/>
                  </a:ext>
                </a:extLst>
              </a:tr>
              <a:tr h="193101">
                <a:tc>
                  <a:txBody>
                    <a:bodyPr/>
                    <a:lstStyle/>
                    <a:p>
                      <a:pPr algn="ctr"/>
                      <a:r>
                        <a:rPr kumimoji="1" lang="en-US" altLang="ja-JP" sz="900" b="1">
                          <a:solidFill>
                            <a:schemeClr val="tx1"/>
                          </a:solidFill>
                          <a:latin typeface="Yu Gothic UI" panose="020B0500000000000000" pitchFamily="50" charset="-128"/>
                          <a:ea typeface="Yu Gothic UI" panose="020B0500000000000000" pitchFamily="50" charset="-128"/>
                        </a:rPr>
                        <a:t>XX</a:t>
                      </a:r>
                      <a:endParaRPr kumimoji="1" lang="ja-JP" altLang="en-US" sz="900" b="1">
                        <a:solidFill>
                          <a:schemeClr val="tx1"/>
                        </a:solidFill>
                        <a:latin typeface="Yu Gothic UI" panose="020B0500000000000000" pitchFamily="50" charset="-128"/>
                        <a:ea typeface="Yu Gothic UI" panose="020B0500000000000000"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indent="-171450" algn="l">
                        <a:buFont typeface="Arial" panose="020B0604020202020204" pitchFamily="34" charset="0"/>
                        <a:buChar char="•"/>
                      </a:pPr>
                      <a:r>
                        <a:rPr kumimoji="1" lang="en-US" altLang="ja-JP" sz="900">
                          <a:solidFill>
                            <a:schemeClr val="tx1"/>
                          </a:solidFill>
                          <a:latin typeface="Yu Gothic UI" panose="020B0500000000000000" pitchFamily="50" charset="-128"/>
                          <a:ea typeface="Yu Gothic UI" panose="020B0500000000000000" pitchFamily="50" charset="-128"/>
                        </a:rPr>
                        <a:t>XXX</a:t>
                      </a:r>
                    </a:p>
                    <a:p>
                      <a:pPr marL="171450" indent="-171450" algn="l">
                        <a:buFont typeface="Arial" panose="020B0604020202020204" pitchFamily="34" charset="0"/>
                        <a:buChar char="•"/>
                      </a:pPr>
                      <a:r>
                        <a:rPr kumimoji="1" lang="en-US" altLang="ja-JP" sz="900">
                          <a:solidFill>
                            <a:schemeClr val="tx1"/>
                          </a:solidFill>
                          <a:latin typeface="Yu Gothic UI" panose="020B0500000000000000" pitchFamily="50" charset="-128"/>
                          <a:ea typeface="Yu Gothic UI" panose="020B0500000000000000" pitchFamily="50" charset="-128"/>
                        </a:rPr>
                        <a:t>XXX</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en-US" altLang="ja-JP" sz="900">
                          <a:solidFill>
                            <a:schemeClr val="tx1"/>
                          </a:solidFill>
                          <a:latin typeface="Yu Gothic UI" panose="020B0500000000000000" pitchFamily="50" charset="-128"/>
                          <a:ea typeface="Yu Gothic UI" panose="020B0500000000000000" pitchFamily="50" charset="-128"/>
                        </a:rPr>
                        <a:t>XX</a:t>
                      </a:r>
                      <a:endParaRPr kumimoji="1" lang="ja-JP" altLang="en-US" sz="900">
                        <a:solidFill>
                          <a:schemeClr val="tx1"/>
                        </a:solidFill>
                        <a:latin typeface="Yu Gothic UI" panose="020B0500000000000000" pitchFamily="50" charset="-128"/>
                        <a:ea typeface="Yu Gothic UI" panose="020B0500000000000000"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35794796"/>
                  </a:ext>
                </a:extLst>
              </a:tr>
              <a:tr h="120688">
                <a:tc>
                  <a:txBody>
                    <a:bodyPr/>
                    <a:lstStyle/>
                    <a:p>
                      <a:pPr algn="ctr"/>
                      <a:r>
                        <a:rPr kumimoji="1" lang="en-US" altLang="ja-JP" sz="900" b="1">
                          <a:solidFill>
                            <a:schemeClr val="tx1"/>
                          </a:solidFill>
                          <a:latin typeface="Yu Gothic UI" panose="020B0500000000000000" pitchFamily="50" charset="-128"/>
                          <a:ea typeface="Yu Gothic UI" panose="020B0500000000000000" pitchFamily="50" charset="-128"/>
                        </a:rPr>
                        <a:t>XX</a:t>
                      </a:r>
                      <a:endParaRPr kumimoji="1" lang="ja-JP" altLang="en-US" sz="900" b="1">
                        <a:solidFill>
                          <a:schemeClr val="tx1"/>
                        </a:solidFill>
                        <a:latin typeface="Yu Gothic UI" panose="020B0500000000000000" pitchFamily="50" charset="-128"/>
                        <a:ea typeface="Yu Gothic UI" panose="020B0500000000000000"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indent="-171450" algn="l">
                        <a:buFont typeface="Arial" panose="020B0604020202020204" pitchFamily="34" charset="0"/>
                        <a:buChar char="•"/>
                      </a:pP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XXX</a:t>
                      </a:r>
                      <a:endPar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en-US" altLang="ja-JP" sz="900">
                          <a:solidFill>
                            <a:schemeClr val="tx1"/>
                          </a:solidFill>
                          <a:latin typeface="Yu Gothic UI" panose="020B0500000000000000" pitchFamily="50" charset="-128"/>
                          <a:ea typeface="Yu Gothic UI" panose="020B0500000000000000" pitchFamily="50" charset="-128"/>
                        </a:rPr>
                        <a:t>XX</a:t>
                      </a:r>
                      <a:endParaRPr kumimoji="1" lang="ja-JP" altLang="en-US" sz="900">
                        <a:solidFill>
                          <a:schemeClr val="tx1"/>
                        </a:solidFill>
                        <a:latin typeface="Yu Gothic UI" panose="020B0500000000000000" pitchFamily="50" charset="-128"/>
                        <a:ea typeface="Yu Gothic UI" panose="020B0500000000000000"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17817062"/>
                  </a:ext>
                </a:extLst>
              </a:tr>
              <a:tr h="120688">
                <a:tc>
                  <a:txBody>
                    <a:bodyPr/>
                    <a:lstStyle/>
                    <a:p>
                      <a:pPr algn="ctr"/>
                      <a:r>
                        <a:rPr kumimoji="1" lang="en-US" altLang="ja-JP" sz="900" b="1">
                          <a:solidFill>
                            <a:schemeClr val="tx1"/>
                          </a:solidFill>
                          <a:latin typeface="Yu Gothic UI" panose="020B0500000000000000" pitchFamily="50" charset="-128"/>
                          <a:ea typeface="Yu Gothic UI" panose="020B0500000000000000" pitchFamily="50" charset="-128"/>
                        </a:rPr>
                        <a:t>XX</a:t>
                      </a:r>
                      <a:endParaRPr kumimoji="1" lang="ja-JP" altLang="en-US" sz="900" b="1">
                        <a:solidFill>
                          <a:schemeClr val="tx1"/>
                        </a:solidFill>
                        <a:latin typeface="Yu Gothic UI" panose="020B0500000000000000" pitchFamily="50" charset="-128"/>
                        <a:ea typeface="Yu Gothic UI" panose="020B0500000000000000"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indent="-171450" algn="l">
                        <a:buFont typeface="Arial" panose="020B0604020202020204" pitchFamily="34" charset="0"/>
                        <a:buChar char="•"/>
                      </a:pP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XXX</a:t>
                      </a:r>
                      <a:endPar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en-US" altLang="ja-JP" sz="900">
                          <a:solidFill>
                            <a:schemeClr val="tx1"/>
                          </a:solidFill>
                          <a:latin typeface="Yu Gothic UI" panose="020B0500000000000000" pitchFamily="50" charset="-128"/>
                          <a:ea typeface="Yu Gothic UI" panose="020B0500000000000000" pitchFamily="50" charset="-128"/>
                        </a:rPr>
                        <a:t>XX</a:t>
                      </a:r>
                      <a:endParaRPr kumimoji="1" lang="ja-JP" altLang="en-US" sz="900">
                        <a:solidFill>
                          <a:schemeClr val="tx1"/>
                        </a:solidFill>
                        <a:latin typeface="Yu Gothic UI" panose="020B0500000000000000" pitchFamily="50" charset="-128"/>
                        <a:ea typeface="Yu Gothic UI" panose="020B0500000000000000"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68643946"/>
                  </a:ext>
                </a:extLst>
              </a:tr>
            </a:tbl>
          </a:graphicData>
        </a:graphic>
      </p:graphicFrame>
      <p:sp>
        <p:nvSpPr>
          <p:cNvPr id="5" name="テキスト ボックス 4">
            <a:extLst>
              <a:ext uri="{FF2B5EF4-FFF2-40B4-BE49-F238E27FC236}">
                <a16:creationId xmlns:a16="http://schemas.microsoft.com/office/drawing/2014/main" id="{8C943D56-21D0-89C2-F47C-64CE4994D18B}"/>
              </a:ext>
            </a:extLst>
          </p:cNvPr>
          <p:cNvSpPr txBox="1"/>
          <p:nvPr/>
        </p:nvSpPr>
        <p:spPr bwMode="gray">
          <a:xfrm>
            <a:off x="537862" y="6618899"/>
            <a:ext cx="2003937" cy="442035"/>
          </a:xfrm>
          <a:prstGeom prst="rect">
            <a:avLst/>
          </a:prstGeom>
          <a:ln w="6350">
            <a:noFill/>
          </a:ln>
        </p:spPr>
        <p:txBody>
          <a:bodyPr wrap="square" lIns="72000" tIns="36000" rIns="72000" bIns="36000" rtlCol="0" anchor="b">
            <a:spAutoFit/>
          </a:bodyPr>
          <a:lstStyle/>
          <a:p>
            <a:pPr algn="r" defTabSz="914400" fontAlgn="auto">
              <a:spcBef>
                <a:spcPts val="0"/>
              </a:spcBef>
              <a:spcAft>
                <a:spcPts val="0"/>
              </a:spcAft>
            </a:pPr>
            <a:r>
              <a:rPr kumimoji="1" lang="ja-JP" altLang="en-US" sz="800" kern="0">
                <a:latin typeface="Yu Gothic UI" panose="020B0500000000000000" pitchFamily="50" charset="-128"/>
                <a:ea typeface="Yu Gothic UI" panose="020B0500000000000000" pitchFamily="50" charset="-128"/>
              </a:rPr>
              <a:t>写真左：写真の説明</a:t>
            </a:r>
            <a:r>
              <a:rPr kumimoji="1" lang="en-US" altLang="ja-JP" sz="800" kern="0">
                <a:latin typeface="Yu Gothic UI" panose="020B0500000000000000" pitchFamily="50" charset="-128"/>
                <a:ea typeface="Yu Gothic UI" panose="020B0500000000000000" pitchFamily="50" charset="-128"/>
              </a:rPr>
              <a:t>XXXXXXX</a:t>
            </a:r>
          </a:p>
          <a:p>
            <a:pPr algn="r" defTabSz="914400" fontAlgn="auto">
              <a:spcBef>
                <a:spcPts val="0"/>
              </a:spcBef>
              <a:spcAft>
                <a:spcPts val="0"/>
              </a:spcAft>
            </a:pPr>
            <a:r>
              <a:rPr kumimoji="1" lang="ja-JP" altLang="en-US" sz="800" kern="0">
                <a:latin typeface="Yu Gothic UI" panose="020B0500000000000000" pitchFamily="50" charset="-128"/>
                <a:ea typeface="Yu Gothic UI" panose="020B0500000000000000" pitchFamily="50" charset="-128"/>
              </a:rPr>
              <a:t>写真中央：写真の説明</a:t>
            </a:r>
            <a:r>
              <a:rPr kumimoji="1" lang="en-US" altLang="ja-JP" sz="800" kern="0">
                <a:latin typeface="Yu Gothic UI" panose="020B0500000000000000" pitchFamily="50" charset="-128"/>
                <a:ea typeface="Yu Gothic UI" panose="020B0500000000000000" pitchFamily="50" charset="-128"/>
              </a:rPr>
              <a:t>XXXXXXX</a:t>
            </a:r>
          </a:p>
          <a:p>
            <a:pPr algn="r" defTabSz="914400" fontAlgn="auto">
              <a:spcBef>
                <a:spcPts val="0"/>
              </a:spcBef>
              <a:spcAft>
                <a:spcPts val="0"/>
              </a:spcAft>
            </a:pPr>
            <a:r>
              <a:rPr kumimoji="1" lang="ja-JP" altLang="en-US" sz="800" kern="0">
                <a:latin typeface="Yu Gothic UI" panose="020B0500000000000000" pitchFamily="50" charset="-128"/>
                <a:ea typeface="Yu Gothic UI" panose="020B0500000000000000" pitchFamily="50" charset="-128"/>
              </a:rPr>
              <a:t>写真右：写真の説明</a:t>
            </a:r>
            <a:r>
              <a:rPr kumimoji="1" lang="en-US" altLang="ja-JP" sz="800" kern="0">
                <a:latin typeface="Yu Gothic UI" panose="020B0500000000000000" pitchFamily="50" charset="-128"/>
                <a:ea typeface="Yu Gothic UI" panose="020B0500000000000000" pitchFamily="50" charset="-128"/>
              </a:rPr>
              <a:t>XXXXXXX</a:t>
            </a:r>
            <a:endParaRPr kumimoji="1" lang="ja-JP" altLang="en-US" sz="800" kern="0">
              <a:latin typeface="Yu Gothic UI" panose="020B0500000000000000" pitchFamily="50" charset="-128"/>
              <a:ea typeface="Yu Gothic UI" panose="020B0500000000000000" pitchFamily="50" charset="-128"/>
            </a:endParaRPr>
          </a:p>
        </p:txBody>
      </p:sp>
      <p:cxnSp>
        <p:nvCxnSpPr>
          <p:cNvPr id="44" name="直線コネクタ 43">
            <a:extLst>
              <a:ext uri="{FF2B5EF4-FFF2-40B4-BE49-F238E27FC236}">
                <a16:creationId xmlns:a16="http://schemas.microsoft.com/office/drawing/2014/main" id="{6CDD945F-18EC-89C0-4D06-471DD8759823}"/>
              </a:ext>
            </a:extLst>
          </p:cNvPr>
          <p:cNvCxnSpPr/>
          <p:nvPr/>
        </p:nvCxnSpPr>
        <p:spPr>
          <a:xfrm>
            <a:off x="198903" y="7273466"/>
            <a:ext cx="6472592" cy="0"/>
          </a:xfrm>
          <a:prstGeom prst="line">
            <a:avLst/>
          </a:prstGeom>
          <a:ln w="76200">
            <a:solidFill>
              <a:schemeClr val="accent6">
                <a:lumMod val="20000"/>
                <a:lumOff val="80000"/>
                <a:alpha val="70000"/>
              </a:schemeClr>
            </a:solidFill>
          </a:ln>
        </p:spPr>
        <p:style>
          <a:lnRef idx="1">
            <a:schemeClr val="accent1"/>
          </a:lnRef>
          <a:fillRef idx="0">
            <a:schemeClr val="accent1"/>
          </a:fillRef>
          <a:effectRef idx="0">
            <a:schemeClr val="accent1"/>
          </a:effectRef>
          <a:fontRef idx="minor">
            <a:schemeClr val="tx1"/>
          </a:fontRef>
        </p:style>
      </p:cxnSp>
      <p:sp>
        <p:nvSpPr>
          <p:cNvPr id="45" name="テキスト ボックス 44">
            <a:extLst>
              <a:ext uri="{FF2B5EF4-FFF2-40B4-BE49-F238E27FC236}">
                <a16:creationId xmlns:a16="http://schemas.microsoft.com/office/drawing/2014/main" id="{90BFF6F0-DC22-486B-DE3E-597098BAD26C}"/>
              </a:ext>
            </a:extLst>
          </p:cNvPr>
          <p:cNvSpPr txBox="1"/>
          <p:nvPr/>
        </p:nvSpPr>
        <p:spPr bwMode="gray">
          <a:xfrm>
            <a:off x="76350" y="7077646"/>
            <a:ext cx="3844126" cy="256984"/>
          </a:xfrm>
          <a:prstGeom prst="rect">
            <a:avLst/>
          </a:prstGeom>
          <a:ln w="6350">
            <a:noFill/>
          </a:ln>
        </p:spPr>
        <p:txBody>
          <a:bodyPr wrap="square" lIns="72000" tIns="36000" rIns="72000" bIns="36000" rtlCol="0">
            <a:spAutoFit/>
          </a:bodyPr>
          <a:lstStyle/>
          <a:p>
            <a:pPr defTabSz="914400" fontAlgn="auto">
              <a:lnSpc>
                <a:spcPct val="120000"/>
              </a:lnSpc>
              <a:spcBef>
                <a:spcPts val="300"/>
              </a:spcBef>
              <a:spcAft>
                <a:spcPts val="0"/>
              </a:spcAft>
            </a:pPr>
            <a:r>
              <a:rPr kumimoji="1" lang="ja-JP" altLang="en-US" sz="1100" b="1" kern="0">
                <a:latin typeface="Yu Gothic UI" panose="020B0500000000000000" pitchFamily="50" charset="-128"/>
                <a:ea typeface="Yu Gothic UI" panose="020B0500000000000000" pitchFamily="50" charset="-128"/>
              </a:rPr>
              <a:t>■ 過年度の取組概要</a:t>
            </a:r>
          </a:p>
        </p:txBody>
      </p:sp>
      <p:sp>
        <p:nvSpPr>
          <p:cNvPr id="6" name="テキスト ボックス 5">
            <a:extLst>
              <a:ext uri="{FF2B5EF4-FFF2-40B4-BE49-F238E27FC236}">
                <a16:creationId xmlns:a16="http://schemas.microsoft.com/office/drawing/2014/main" id="{05CBB15B-58BD-6867-7FB1-551F5D302334}"/>
              </a:ext>
            </a:extLst>
          </p:cNvPr>
          <p:cNvSpPr txBox="1"/>
          <p:nvPr/>
        </p:nvSpPr>
        <p:spPr bwMode="gray">
          <a:xfrm>
            <a:off x="5002481" y="2964211"/>
            <a:ext cx="1605360" cy="318924"/>
          </a:xfrm>
          <a:prstGeom prst="rect">
            <a:avLst/>
          </a:prstGeom>
          <a:ln w="6350">
            <a:noFill/>
          </a:ln>
        </p:spPr>
        <p:txBody>
          <a:bodyPr wrap="square" lIns="72000" tIns="36000" rIns="72000" bIns="36000" rtlCol="0">
            <a:spAutoFit/>
          </a:bodyPr>
          <a:lstStyle/>
          <a:p>
            <a:pPr defTabSz="914400" fontAlgn="auto">
              <a:spcBef>
                <a:spcPts val="0"/>
              </a:spcBef>
              <a:spcAft>
                <a:spcPts val="0"/>
              </a:spcAft>
            </a:pPr>
            <a:r>
              <a:rPr kumimoji="1" lang="ja-JP" altLang="en-US" sz="800" kern="0">
                <a:solidFill>
                  <a:prstClr val="black"/>
                </a:solidFill>
                <a:latin typeface="Yu Gothic UI" panose="020B0500000000000000" pitchFamily="50" charset="-128"/>
                <a:ea typeface="Yu Gothic UI" panose="020B0500000000000000" pitchFamily="50" charset="-128"/>
              </a:rPr>
              <a:t>写真の説明：</a:t>
            </a:r>
            <a:r>
              <a:rPr kumimoji="1" lang="en-US" altLang="ja-JP" sz="800" kern="0">
                <a:solidFill>
                  <a:prstClr val="black"/>
                </a:solidFill>
                <a:latin typeface="Yu Gothic UI" panose="020B0500000000000000" pitchFamily="50" charset="-128"/>
                <a:ea typeface="Yu Gothic UI" panose="020B0500000000000000" pitchFamily="50" charset="-128"/>
              </a:rPr>
              <a:t>XXXXXXXXX</a:t>
            </a:r>
            <a:br>
              <a:rPr kumimoji="1" lang="en-US" altLang="ja-JP" sz="800" kern="0">
                <a:solidFill>
                  <a:prstClr val="black"/>
                </a:solidFill>
                <a:latin typeface="Yu Gothic UI" panose="020B0500000000000000" pitchFamily="50" charset="-128"/>
                <a:ea typeface="Yu Gothic UI" panose="020B0500000000000000" pitchFamily="50" charset="-128"/>
              </a:rPr>
            </a:br>
            <a:r>
              <a:rPr kumimoji="1" lang="en-US" altLang="ja-JP" sz="800" kern="0">
                <a:solidFill>
                  <a:prstClr val="black"/>
                </a:solidFill>
                <a:latin typeface="Yu Gothic UI" panose="020B0500000000000000" pitchFamily="50" charset="-128"/>
                <a:ea typeface="Yu Gothic UI" panose="020B0500000000000000" pitchFamily="50" charset="-128"/>
              </a:rPr>
              <a:t>XXXXXXXXXXXXXXXXXXX</a:t>
            </a:r>
            <a:endParaRPr kumimoji="1" lang="ja-JP" altLang="en-US" sz="800" kern="0">
              <a:solidFill>
                <a:prstClr val="black"/>
              </a:solidFill>
              <a:latin typeface="Yu Gothic UI" panose="020B0500000000000000" pitchFamily="50" charset="-128"/>
              <a:ea typeface="Yu Gothic UI" panose="020B0500000000000000" pitchFamily="50" charset="-128"/>
            </a:endParaRPr>
          </a:p>
        </p:txBody>
      </p:sp>
      <p:sp>
        <p:nvSpPr>
          <p:cNvPr id="55" name="正方形/長方形 54">
            <a:extLst>
              <a:ext uri="{FF2B5EF4-FFF2-40B4-BE49-F238E27FC236}">
                <a16:creationId xmlns:a16="http://schemas.microsoft.com/office/drawing/2014/main" id="{221F5C8B-C486-D1BC-3A92-6BD2B439C80E}"/>
              </a:ext>
            </a:extLst>
          </p:cNvPr>
          <p:cNvSpPr/>
          <p:nvPr/>
        </p:nvSpPr>
        <p:spPr bwMode="gray">
          <a:xfrm>
            <a:off x="2568295" y="6102659"/>
            <a:ext cx="1326744" cy="946657"/>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000">
                <a:solidFill>
                  <a:schemeClr val="tx1">
                    <a:lumMod val="65000"/>
                    <a:lumOff val="35000"/>
                  </a:schemeClr>
                </a:solidFill>
                <a:latin typeface="Yu Gothic UI" panose="020B0500000000000000" pitchFamily="50" charset="-128"/>
                <a:ea typeface="Yu Gothic UI" panose="020B0500000000000000" pitchFamily="50" charset="-128"/>
              </a:rPr>
              <a:t>生じている事象の特徴を示す写真等を張り付け</a:t>
            </a:r>
          </a:p>
        </p:txBody>
      </p:sp>
      <p:sp>
        <p:nvSpPr>
          <p:cNvPr id="56" name="正方形/長方形 55">
            <a:extLst>
              <a:ext uri="{FF2B5EF4-FFF2-40B4-BE49-F238E27FC236}">
                <a16:creationId xmlns:a16="http://schemas.microsoft.com/office/drawing/2014/main" id="{44407BCD-8D55-7A07-C443-88DB24EFFE3F}"/>
              </a:ext>
            </a:extLst>
          </p:cNvPr>
          <p:cNvSpPr/>
          <p:nvPr/>
        </p:nvSpPr>
        <p:spPr bwMode="gray">
          <a:xfrm>
            <a:off x="5344757" y="6102659"/>
            <a:ext cx="1326744" cy="946657"/>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000">
                <a:solidFill>
                  <a:schemeClr val="tx1">
                    <a:lumMod val="65000"/>
                    <a:lumOff val="35000"/>
                  </a:schemeClr>
                </a:solidFill>
                <a:latin typeface="Yu Gothic UI" panose="020B0500000000000000" pitchFamily="50" charset="-128"/>
                <a:ea typeface="Yu Gothic UI" panose="020B0500000000000000" pitchFamily="50" charset="-128"/>
              </a:rPr>
              <a:t>生じている事象の特徴を示す写真等を張り付け</a:t>
            </a:r>
          </a:p>
        </p:txBody>
      </p:sp>
      <p:sp>
        <p:nvSpPr>
          <p:cNvPr id="62" name="正方形/長方形 61">
            <a:extLst>
              <a:ext uri="{FF2B5EF4-FFF2-40B4-BE49-F238E27FC236}">
                <a16:creationId xmlns:a16="http://schemas.microsoft.com/office/drawing/2014/main" id="{DD3DB16B-6658-BB27-BF0E-275E2C4F5279}"/>
              </a:ext>
            </a:extLst>
          </p:cNvPr>
          <p:cNvSpPr/>
          <p:nvPr/>
        </p:nvSpPr>
        <p:spPr bwMode="gray">
          <a:xfrm>
            <a:off x="3960754" y="6102659"/>
            <a:ext cx="1326744" cy="946657"/>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000">
                <a:solidFill>
                  <a:schemeClr val="tx1">
                    <a:lumMod val="65000"/>
                    <a:lumOff val="35000"/>
                  </a:schemeClr>
                </a:solidFill>
                <a:latin typeface="Yu Gothic UI" panose="020B0500000000000000" pitchFamily="50" charset="-128"/>
                <a:ea typeface="Yu Gothic UI" panose="020B0500000000000000" pitchFamily="50" charset="-128"/>
              </a:rPr>
              <a:t>生じている事象の特徴を示す写真等を張り付け</a:t>
            </a:r>
          </a:p>
        </p:txBody>
      </p:sp>
      <p:sp>
        <p:nvSpPr>
          <p:cNvPr id="7" name="テキスト ボックス 6">
            <a:extLst>
              <a:ext uri="{FF2B5EF4-FFF2-40B4-BE49-F238E27FC236}">
                <a16:creationId xmlns:a16="http://schemas.microsoft.com/office/drawing/2014/main" id="{E78DD293-5DAC-3129-7289-B01635E3AA98}"/>
              </a:ext>
            </a:extLst>
          </p:cNvPr>
          <p:cNvSpPr txBox="1"/>
          <p:nvPr/>
        </p:nvSpPr>
        <p:spPr bwMode="gray">
          <a:xfrm>
            <a:off x="2972932" y="4291777"/>
            <a:ext cx="3759772" cy="195814"/>
          </a:xfrm>
          <a:prstGeom prst="rect">
            <a:avLst/>
          </a:prstGeom>
          <a:ln w="6350">
            <a:noFill/>
          </a:ln>
        </p:spPr>
        <p:txBody>
          <a:bodyPr wrap="square" lIns="72000" tIns="36000" rIns="72000" bIns="36000" rtlCol="0">
            <a:spAutoFit/>
          </a:bodyPr>
          <a:lstStyle/>
          <a:p>
            <a:pPr algn="r" defTabSz="914400" fontAlgn="auto">
              <a:spcBef>
                <a:spcPts val="0"/>
              </a:spcBef>
              <a:spcAft>
                <a:spcPts val="0"/>
              </a:spcAft>
            </a:pPr>
            <a:r>
              <a:rPr kumimoji="1" lang="en-US" altLang="ja-JP" sz="800" kern="0">
                <a:solidFill>
                  <a:prstClr val="black"/>
                </a:solidFill>
                <a:latin typeface="Yu Gothic UI" panose="020B0500000000000000" pitchFamily="50" charset="-128"/>
                <a:ea typeface="Yu Gothic UI" panose="020B0500000000000000" pitchFamily="50" charset="-128"/>
              </a:rPr>
              <a:t>※</a:t>
            </a:r>
            <a:r>
              <a:rPr kumimoji="1" lang="ja-JP" altLang="en-US" sz="800" kern="0">
                <a:solidFill>
                  <a:prstClr val="black"/>
                </a:solidFill>
                <a:latin typeface="Yu Gothic UI" panose="020B0500000000000000" pitchFamily="50" charset="-128"/>
                <a:ea typeface="Yu Gothic UI" panose="020B0500000000000000" pitchFamily="50" charset="-128"/>
              </a:rPr>
              <a:t>感染症の影響を受ける以前と比較した動向を把握するため、コロナ前後の動向を記入</a:t>
            </a:r>
          </a:p>
        </p:txBody>
      </p:sp>
      <p:sp>
        <p:nvSpPr>
          <p:cNvPr id="3" name="正方形/長方形 2">
            <a:extLst>
              <a:ext uri="{FF2B5EF4-FFF2-40B4-BE49-F238E27FC236}">
                <a16:creationId xmlns:a16="http://schemas.microsoft.com/office/drawing/2014/main" id="{A3969E82-26B5-633C-BFAA-722F8DBAB75D}"/>
              </a:ext>
            </a:extLst>
          </p:cNvPr>
          <p:cNvSpPr/>
          <p:nvPr/>
        </p:nvSpPr>
        <p:spPr bwMode="gray">
          <a:xfrm>
            <a:off x="1554481" y="3949328"/>
            <a:ext cx="1797377" cy="335363"/>
          </a:xfrm>
          <a:prstGeom prst="rect">
            <a:avLst/>
          </a:prstGeom>
          <a:solidFill>
            <a:schemeClr val="bg1">
              <a:lumMod val="85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algn="r" fontAlgn="ctr">
              <a:spcBef>
                <a:spcPts val="300"/>
              </a:spcBef>
              <a:spcAft>
                <a:spcPts val="0"/>
              </a:spcAft>
            </a:pPr>
            <a:r>
              <a:rPr kumimoji="1" lang="ja-JP" altLang="en-US" sz="800">
                <a:latin typeface="Yu Gothic UI" panose="020B0500000000000000" pitchFamily="50" charset="-128"/>
                <a:ea typeface="Yu Gothic UI" panose="020B0500000000000000" pitchFamily="50" charset="-128"/>
              </a:rPr>
              <a:t>参照：右の入込情報の入手元を記載</a:t>
            </a:r>
            <a:r>
              <a:rPr kumimoji="1" lang="en-US" altLang="ja-JP" sz="800">
                <a:latin typeface="Yu Gothic UI" panose="020B0500000000000000" pitchFamily="50" charset="-128"/>
                <a:ea typeface="Yu Gothic UI" panose="020B0500000000000000" pitchFamily="50" charset="-128"/>
              </a:rPr>
              <a:t>XXXXXXXXXXXXXXXXXXXXXXX</a:t>
            </a:r>
          </a:p>
        </p:txBody>
      </p:sp>
      <p:sp>
        <p:nvSpPr>
          <p:cNvPr id="17" name="正方形/長方形 16">
            <a:extLst>
              <a:ext uri="{FF2B5EF4-FFF2-40B4-BE49-F238E27FC236}">
                <a16:creationId xmlns:a16="http://schemas.microsoft.com/office/drawing/2014/main" id="{CF2AFFAC-9F97-9A72-97E3-43AF0ACCD21A}"/>
              </a:ext>
            </a:extLst>
          </p:cNvPr>
          <p:cNvSpPr/>
          <p:nvPr/>
        </p:nvSpPr>
        <p:spPr bwMode="gray">
          <a:xfrm>
            <a:off x="-2579357" y="-4866"/>
            <a:ext cx="2502428" cy="1775374"/>
          </a:xfrm>
          <a:prstGeom prst="rect">
            <a:avLst/>
          </a:prstGeom>
          <a:solidFill>
            <a:schemeClr val="accent5">
              <a:lumMod val="20000"/>
              <a:lumOff val="80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285750" indent="-285750" algn="l" fontAlgn="ctr">
              <a:lnSpc>
                <a:spcPct val="120000"/>
              </a:lnSpc>
              <a:spcBef>
                <a:spcPts val="300"/>
              </a:spcBef>
              <a:spcAft>
                <a:spcPts val="0"/>
              </a:spcAft>
              <a:buFont typeface="Wingdings" panose="05000000000000000000" pitchFamily="2" charset="2"/>
              <a:buChar char="l"/>
            </a:pPr>
            <a:r>
              <a:rPr kumimoji="1" lang="ja-JP" altLang="en-US" sz="1050" b="1">
                <a:solidFill>
                  <a:srgbClr val="000000"/>
                </a:solidFill>
                <a:latin typeface="Yu Gothic UI" panose="020B0500000000000000" pitchFamily="50" charset="-128"/>
                <a:ea typeface="Yu Gothic UI" panose="020B0500000000000000" pitchFamily="50" charset="-128"/>
              </a:rPr>
              <a:t>記入例を参照の上、記入を進めること</a:t>
            </a:r>
            <a:endParaRPr kumimoji="1" lang="en-US" altLang="ja-JP" sz="1050" b="1">
              <a:solidFill>
                <a:srgbClr val="000000"/>
              </a:solidFill>
              <a:latin typeface="Yu Gothic UI" panose="020B0500000000000000" pitchFamily="50" charset="-128"/>
              <a:ea typeface="Yu Gothic UI" panose="020B0500000000000000" pitchFamily="50" charset="-128"/>
            </a:endParaRPr>
          </a:p>
          <a:p>
            <a:pPr marL="285750" indent="-285750" algn="l" fontAlgn="ctr">
              <a:lnSpc>
                <a:spcPct val="120000"/>
              </a:lnSpc>
              <a:spcBef>
                <a:spcPts val="300"/>
              </a:spcBef>
              <a:spcAft>
                <a:spcPts val="0"/>
              </a:spcAft>
              <a:buFont typeface="Wingdings" panose="05000000000000000000" pitchFamily="2" charset="2"/>
              <a:buChar char="l"/>
            </a:pPr>
            <a:r>
              <a:rPr kumimoji="1" lang="ja-JP" altLang="en-US" sz="1050" b="1">
                <a:solidFill>
                  <a:srgbClr val="000000"/>
                </a:solidFill>
                <a:latin typeface="Yu Gothic UI" panose="020B0500000000000000" pitchFamily="50" charset="-128"/>
                <a:ea typeface="Yu Gothic UI" panose="020B0500000000000000" pitchFamily="50" charset="-128"/>
              </a:rPr>
              <a:t>必要に応じて、フォントの大きさや、枠を調整することは可とする</a:t>
            </a:r>
            <a:endParaRPr kumimoji="1" lang="en-US" altLang="ja-JP" sz="1050" b="1">
              <a:solidFill>
                <a:srgbClr val="000000"/>
              </a:solidFill>
              <a:latin typeface="Yu Gothic UI" panose="020B0500000000000000" pitchFamily="50" charset="-128"/>
              <a:ea typeface="Yu Gothic UI" panose="020B0500000000000000" pitchFamily="50" charset="-128"/>
            </a:endParaRPr>
          </a:p>
          <a:p>
            <a:pPr marL="285750" indent="-285750" algn="l" fontAlgn="ctr">
              <a:lnSpc>
                <a:spcPct val="120000"/>
              </a:lnSpc>
              <a:spcBef>
                <a:spcPts val="300"/>
              </a:spcBef>
              <a:spcAft>
                <a:spcPts val="0"/>
              </a:spcAft>
              <a:buFont typeface="Wingdings" panose="05000000000000000000" pitchFamily="2" charset="2"/>
              <a:buChar char="l"/>
            </a:pPr>
            <a:r>
              <a:rPr kumimoji="1" lang="ja-JP" altLang="en-US" sz="1050" b="1">
                <a:solidFill>
                  <a:srgbClr val="000000"/>
                </a:solidFill>
                <a:latin typeface="Yu Gothic UI" panose="020B0500000000000000" pitchFamily="50" charset="-128"/>
                <a:ea typeface="Yu Gothic UI" panose="020B0500000000000000" pitchFamily="50" charset="-128"/>
              </a:rPr>
              <a:t>有識者・ステークホルダーへの説明資料として活用することを前提に、当該フォーマットの項目を記載すること</a:t>
            </a:r>
            <a:endParaRPr kumimoji="1" lang="en-US" altLang="ja-JP" sz="1050" b="1">
              <a:solidFill>
                <a:srgbClr val="000000"/>
              </a:solidFill>
              <a:latin typeface="Yu Gothic UI" panose="020B0500000000000000" pitchFamily="50" charset="-128"/>
              <a:ea typeface="Yu Gothic UI" panose="020B0500000000000000" pitchFamily="50" charset="-128"/>
            </a:endParaRPr>
          </a:p>
          <a:p>
            <a:pPr marL="285750" indent="-285750" algn="l" fontAlgn="ctr">
              <a:lnSpc>
                <a:spcPct val="120000"/>
              </a:lnSpc>
              <a:spcBef>
                <a:spcPts val="300"/>
              </a:spcBef>
              <a:spcAft>
                <a:spcPts val="0"/>
              </a:spcAft>
              <a:buFont typeface="Wingdings" panose="05000000000000000000" pitchFamily="2" charset="2"/>
              <a:buChar char="l"/>
            </a:pPr>
            <a:r>
              <a:rPr kumimoji="1" lang="ja-JP" altLang="en-US" sz="1050" b="1">
                <a:solidFill>
                  <a:srgbClr val="000000"/>
                </a:solidFill>
                <a:latin typeface="Yu Gothic UI" panose="020B0500000000000000" pitchFamily="50" charset="-128"/>
                <a:ea typeface="Yu Gothic UI" panose="020B0500000000000000" pitchFamily="50" charset="-128"/>
              </a:rPr>
              <a:t>最終的に、記入例や説明コメントを削除して提出すること</a:t>
            </a:r>
          </a:p>
        </p:txBody>
      </p:sp>
      <p:sp>
        <p:nvSpPr>
          <p:cNvPr id="9" name="四角形: 角を丸くする 8">
            <a:extLst>
              <a:ext uri="{FF2B5EF4-FFF2-40B4-BE49-F238E27FC236}">
                <a16:creationId xmlns:a16="http://schemas.microsoft.com/office/drawing/2014/main" id="{E24748A3-1501-9742-48B5-388C8C082CE8}"/>
              </a:ext>
            </a:extLst>
          </p:cNvPr>
          <p:cNvSpPr/>
          <p:nvPr/>
        </p:nvSpPr>
        <p:spPr bwMode="gray">
          <a:xfrm>
            <a:off x="4069100" y="940652"/>
            <a:ext cx="2502428" cy="252001"/>
          </a:xfrm>
          <a:prstGeom prst="round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補助対象経費 総額：</a:t>
            </a:r>
            <a:r>
              <a:rPr kumimoji="1" lang="en-US" altLang="ja-JP"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X,XXX,XXX </a:t>
            </a:r>
            <a:r>
              <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円</a:t>
            </a:r>
          </a:p>
        </p:txBody>
      </p:sp>
      <p:sp>
        <p:nvSpPr>
          <p:cNvPr id="37" name="四角形: 角を丸くする 36">
            <a:extLst>
              <a:ext uri="{FF2B5EF4-FFF2-40B4-BE49-F238E27FC236}">
                <a16:creationId xmlns:a16="http://schemas.microsoft.com/office/drawing/2014/main" id="{3220D60E-50FC-9C10-0290-8D2481A2A9FA}"/>
              </a:ext>
            </a:extLst>
          </p:cNvPr>
          <p:cNvSpPr/>
          <p:nvPr/>
        </p:nvSpPr>
        <p:spPr bwMode="gray">
          <a:xfrm>
            <a:off x="4071676" y="1234918"/>
            <a:ext cx="2502428" cy="252001"/>
          </a:xfrm>
          <a:prstGeom prst="round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1">
                <a:solidFill>
                  <a:prstClr val="black"/>
                </a:solidFill>
                <a:latin typeface="Yu Gothic UI" panose="020B0500000000000000" pitchFamily="50" charset="-128"/>
                <a:ea typeface="Yu Gothic UI" panose="020B0500000000000000" pitchFamily="50" charset="-128"/>
                <a:cs typeface="+mn-cs"/>
              </a:rPr>
              <a:t>申請補助金</a:t>
            </a:r>
            <a:r>
              <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額 総額：</a:t>
            </a:r>
            <a:r>
              <a:rPr kumimoji="1" lang="en-US" altLang="ja-JP" sz="1000" b="1">
                <a:solidFill>
                  <a:prstClr val="black"/>
                </a:solidFill>
                <a:latin typeface="Yu Gothic UI" panose="020B0500000000000000" pitchFamily="50" charset="-128"/>
                <a:ea typeface="Yu Gothic UI" panose="020B0500000000000000" pitchFamily="50" charset="-128"/>
                <a:cs typeface="+mn-cs"/>
              </a:rPr>
              <a:t>X,XXX,XXX</a:t>
            </a:r>
            <a:r>
              <a:rPr kumimoji="1" lang="en-US" altLang="ja-JP"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 </a:t>
            </a:r>
            <a:r>
              <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円</a:t>
            </a:r>
          </a:p>
        </p:txBody>
      </p:sp>
      <p:sp>
        <p:nvSpPr>
          <p:cNvPr id="23" name="正方形/長方形 22">
            <a:extLst>
              <a:ext uri="{FF2B5EF4-FFF2-40B4-BE49-F238E27FC236}">
                <a16:creationId xmlns:a16="http://schemas.microsoft.com/office/drawing/2014/main" id="{C85C4037-8CFF-BF0F-6F22-1152319D3245}"/>
              </a:ext>
            </a:extLst>
          </p:cNvPr>
          <p:cNvSpPr/>
          <p:nvPr/>
        </p:nvSpPr>
        <p:spPr bwMode="gray">
          <a:xfrm>
            <a:off x="1876734" y="523112"/>
            <a:ext cx="3078139" cy="249338"/>
          </a:xfrm>
          <a:prstGeom prst="rect">
            <a:avLst/>
          </a:prstGeom>
          <a:noFill/>
          <a:ln w="28575"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Bef>
                <a:spcPts val="600"/>
              </a:spcBef>
              <a:buFont typeface="Wingdings 2" pitchFamily="18" charset="2"/>
              <a:buNone/>
            </a:pPr>
            <a:r>
              <a:rPr kumimoji="1" lang="en-US" altLang="ja-JP" sz="1400" b="1">
                <a:latin typeface="Yu Gothic UI"/>
                <a:ea typeface="Yu Gothic UI"/>
                <a:cs typeface="Arial"/>
              </a:rPr>
              <a:t>XXXX</a:t>
            </a:r>
            <a:r>
              <a:rPr kumimoji="1" lang="ja-JP" altLang="en-US" sz="1400" b="1">
                <a:latin typeface="Yu Gothic UI"/>
                <a:ea typeface="Yu Gothic UI"/>
                <a:cs typeface="Arial"/>
              </a:rPr>
              <a:t>（対策計画名を記載）</a:t>
            </a:r>
            <a:r>
              <a:rPr kumimoji="1" lang="en-US" altLang="ja-JP" sz="1400" b="1">
                <a:latin typeface="Yu Gothic UI"/>
                <a:ea typeface="Yu Gothic UI"/>
                <a:cs typeface="Arial"/>
              </a:rPr>
              <a:t>XXX</a:t>
            </a:r>
            <a:br>
              <a:rPr kumimoji="1" lang="en-US" altLang="ja-JP" sz="1400" b="1">
                <a:latin typeface="Yu Gothic UI"/>
                <a:ea typeface="Yu Gothic UI"/>
                <a:cs typeface="Arial"/>
              </a:rPr>
            </a:br>
            <a:r>
              <a:rPr kumimoji="1" lang="en-US" altLang="ja-JP" sz="1400" b="1">
                <a:latin typeface="Yu Gothic UI"/>
                <a:ea typeface="Yu Gothic UI"/>
                <a:cs typeface="Arial"/>
              </a:rPr>
              <a:t>XXXXXX</a:t>
            </a:r>
          </a:p>
        </p:txBody>
      </p:sp>
      <p:sp>
        <p:nvSpPr>
          <p:cNvPr id="38" name="正方形/長方形 37">
            <a:extLst>
              <a:ext uri="{FF2B5EF4-FFF2-40B4-BE49-F238E27FC236}">
                <a16:creationId xmlns:a16="http://schemas.microsoft.com/office/drawing/2014/main" id="{8AE16C25-2589-0F0E-F063-5B50BBC95C13}"/>
              </a:ext>
            </a:extLst>
          </p:cNvPr>
          <p:cNvSpPr/>
          <p:nvPr/>
        </p:nvSpPr>
        <p:spPr bwMode="gray">
          <a:xfrm>
            <a:off x="241456" y="930716"/>
            <a:ext cx="3719298" cy="331869"/>
          </a:xfrm>
          <a:prstGeom prst="rect">
            <a:avLst/>
          </a:prstGeom>
          <a:noFill/>
          <a:ln w="28575"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spcBef>
                <a:spcPts val="600"/>
              </a:spcBef>
              <a:buFont typeface="Wingdings 2" pitchFamily="18" charset="2"/>
              <a:buNone/>
            </a:pPr>
            <a:r>
              <a:rPr kumimoji="1" lang="ja-JP" altLang="en-US" sz="1050" b="1">
                <a:latin typeface="Yu Gothic UI"/>
                <a:ea typeface="Yu Gothic UI"/>
                <a:cs typeface="Arial"/>
              </a:rPr>
              <a:t>対象地域：</a:t>
            </a:r>
            <a:r>
              <a:rPr kumimoji="1" lang="en-US" altLang="ja-JP" sz="1050" b="1">
                <a:latin typeface="Yu Gothic UI"/>
                <a:ea typeface="Yu Gothic UI"/>
                <a:cs typeface="Arial"/>
              </a:rPr>
              <a:t>XXXX</a:t>
            </a:r>
            <a:r>
              <a:rPr kumimoji="1" lang="ja-JP" altLang="en-US" sz="1050" b="1">
                <a:latin typeface="Yu Gothic UI"/>
                <a:ea typeface="Yu Gothic UI"/>
                <a:cs typeface="Arial"/>
              </a:rPr>
              <a:t>県 </a:t>
            </a:r>
            <a:r>
              <a:rPr kumimoji="1" lang="en-US" altLang="ja-JP" sz="1050" b="1">
                <a:latin typeface="Yu Gothic UI"/>
                <a:ea typeface="Yu Gothic UI"/>
                <a:cs typeface="Arial"/>
              </a:rPr>
              <a:t>XXXXX</a:t>
            </a:r>
            <a:r>
              <a:rPr kumimoji="1" lang="ja-JP" altLang="en-US" sz="1050" b="1">
                <a:latin typeface="Yu Gothic UI"/>
                <a:ea typeface="Yu Gothic UI"/>
                <a:cs typeface="Arial"/>
              </a:rPr>
              <a:t>市 </a:t>
            </a:r>
            <a:r>
              <a:rPr kumimoji="1" lang="en-US" altLang="ja-JP" sz="1050" b="1">
                <a:latin typeface="Yu Gothic UI"/>
                <a:ea typeface="Yu Gothic UI"/>
                <a:cs typeface="Arial"/>
              </a:rPr>
              <a:t>XXXXX</a:t>
            </a:r>
            <a:r>
              <a:rPr kumimoji="1" lang="ja-JP" altLang="en-US" sz="1050" b="1">
                <a:latin typeface="Yu Gothic UI"/>
                <a:ea typeface="Yu Gothic UI"/>
                <a:cs typeface="Arial"/>
              </a:rPr>
              <a:t>エリア</a:t>
            </a:r>
            <a:br>
              <a:rPr lang="en-US" altLang="ja-JP" sz="1050" b="1">
                <a:latin typeface="Yu Gothic UI" panose="020B0500000000000000" pitchFamily="50" charset="-128"/>
                <a:ea typeface="Yu Gothic UI" panose="020B0500000000000000" pitchFamily="50" charset="-128"/>
              </a:rPr>
            </a:br>
            <a:r>
              <a:rPr kumimoji="1" lang="ja-JP" altLang="en-US" sz="1050" b="1">
                <a:latin typeface="Yu Gothic UI"/>
                <a:ea typeface="Yu Gothic UI"/>
                <a:cs typeface="Arial"/>
              </a:rPr>
              <a:t>申請主体：</a:t>
            </a:r>
            <a:r>
              <a:rPr kumimoji="1" lang="en-US" altLang="ja-JP" sz="1050" b="1">
                <a:latin typeface="Yu Gothic UI"/>
                <a:ea typeface="Yu Gothic UI"/>
                <a:cs typeface="Arial"/>
              </a:rPr>
              <a:t>XXXXXXXXX</a:t>
            </a:r>
            <a:endParaRPr lang="en-US" altLang="ja-JP" sz="1050" b="1">
              <a:latin typeface="Yu Gothic UI"/>
              <a:ea typeface="Yu Gothic UI"/>
              <a:cs typeface="Arial"/>
            </a:endParaRPr>
          </a:p>
        </p:txBody>
      </p:sp>
    </p:spTree>
    <p:extLst>
      <p:ext uri="{BB962C8B-B14F-4D97-AF65-F5344CB8AC3E}">
        <p14:creationId xmlns:p14="http://schemas.microsoft.com/office/powerpoint/2010/main" val="418516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1">
            <a:extLst>
              <a:ext uri="{FF2B5EF4-FFF2-40B4-BE49-F238E27FC236}">
                <a16:creationId xmlns:a16="http://schemas.microsoft.com/office/drawing/2014/main" id="{2089AFA0-EB3D-9BC5-EE19-3A239C75EE52}"/>
              </a:ext>
            </a:extLst>
          </p:cNvPr>
          <p:cNvSpPr/>
          <p:nvPr/>
        </p:nvSpPr>
        <p:spPr bwMode="gray">
          <a:xfrm>
            <a:off x="123433" y="3207405"/>
            <a:ext cx="1821600" cy="198000"/>
          </a:xfrm>
          <a:prstGeom prst="roundRect">
            <a:avLst>
              <a:gd name="adj" fmla="val 50000"/>
            </a:avLst>
          </a:prstGeom>
          <a:solidFill>
            <a:srgbClr val="DA6B6B"/>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algn="ctr"/>
            <a:r>
              <a:rPr kumimoji="1" lang="ja-JP" altLang="en-US" sz="1100" b="1">
                <a:solidFill>
                  <a:prstClr val="white"/>
                </a:solidFill>
                <a:latin typeface="Yu Gothic UI" panose="020B0500000000000000" pitchFamily="50" charset="-128"/>
                <a:ea typeface="Yu Gothic UI" panose="020B0500000000000000" pitchFamily="50" charset="-128"/>
              </a:rPr>
              <a:t>具体的取組（補助事業）</a:t>
            </a:r>
            <a:endParaRPr kumimoji="1" lang="en-US" altLang="ja-JP" sz="1100" b="1">
              <a:solidFill>
                <a:prstClr val="white"/>
              </a:solidFill>
              <a:latin typeface="Yu Gothic UI" panose="020B0500000000000000" pitchFamily="50" charset="-128"/>
              <a:ea typeface="Yu Gothic UI" panose="020B0500000000000000" pitchFamily="50" charset="-128"/>
            </a:endParaRPr>
          </a:p>
        </p:txBody>
      </p:sp>
      <p:sp>
        <p:nvSpPr>
          <p:cNvPr id="15" name="四角形: 角を丸くする 14">
            <a:extLst>
              <a:ext uri="{FF2B5EF4-FFF2-40B4-BE49-F238E27FC236}">
                <a16:creationId xmlns:a16="http://schemas.microsoft.com/office/drawing/2014/main" id="{E6FDA01D-4FA0-47E3-5663-DDAB9D7711F2}"/>
              </a:ext>
            </a:extLst>
          </p:cNvPr>
          <p:cNvSpPr/>
          <p:nvPr/>
        </p:nvSpPr>
        <p:spPr bwMode="gray">
          <a:xfrm>
            <a:off x="170323" y="3467074"/>
            <a:ext cx="1309091" cy="208265"/>
          </a:xfrm>
          <a:prstGeom prst="roundRect">
            <a:avLst/>
          </a:prstGeom>
          <a:solidFill>
            <a:srgbClr val="EFFAF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1">
                <a:solidFill>
                  <a:prstClr val="black"/>
                </a:solidFill>
                <a:latin typeface="Yu Gothic UI" panose="020B0500000000000000" pitchFamily="50" charset="-128"/>
                <a:ea typeface="Yu Gothic UI" panose="020B0500000000000000" pitchFamily="50" charset="-128"/>
                <a:cs typeface="+mn-cs"/>
              </a:rPr>
              <a:t>対応テーマを記載</a:t>
            </a:r>
            <a:endPar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sp>
        <p:nvSpPr>
          <p:cNvPr id="24" name="四角形: 角を丸くする 23">
            <a:extLst>
              <a:ext uri="{FF2B5EF4-FFF2-40B4-BE49-F238E27FC236}">
                <a16:creationId xmlns:a16="http://schemas.microsoft.com/office/drawing/2014/main" id="{58F50AB1-C200-D93E-7D0F-21F4BCFC1786}"/>
              </a:ext>
            </a:extLst>
          </p:cNvPr>
          <p:cNvSpPr/>
          <p:nvPr/>
        </p:nvSpPr>
        <p:spPr bwMode="gray">
          <a:xfrm>
            <a:off x="170323" y="5271788"/>
            <a:ext cx="1309091" cy="208265"/>
          </a:xfrm>
          <a:prstGeom prst="roundRect">
            <a:avLst/>
          </a:prstGeom>
          <a:solidFill>
            <a:srgbClr val="EFFAF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対応テーマを記載</a:t>
            </a:r>
          </a:p>
        </p:txBody>
      </p:sp>
      <p:sp>
        <p:nvSpPr>
          <p:cNvPr id="35" name="角丸四角形 11">
            <a:extLst>
              <a:ext uri="{FF2B5EF4-FFF2-40B4-BE49-F238E27FC236}">
                <a16:creationId xmlns:a16="http://schemas.microsoft.com/office/drawing/2014/main" id="{42E3DA58-4148-21C0-B7A5-26BEDEEFB528}"/>
              </a:ext>
            </a:extLst>
          </p:cNvPr>
          <p:cNvSpPr/>
          <p:nvPr/>
        </p:nvSpPr>
        <p:spPr bwMode="gray">
          <a:xfrm>
            <a:off x="123433" y="155365"/>
            <a:ext cx="1656000" cy="198000"/>
          </a:xfrm>
          <a:prstGeom prst="roundRect">
            <a:avLst>
              <a:gd name="adj" fmla="val 50000"/>
            </a:avLst>
          </a:prstGeom>
          <a:solidFill>
            <a:srgbClr val="DA6B6B"/>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algn="ctr"/>
            <a:r>
              <a:rPr kumimoji="1" lang="ja-JP" altLang="en-US" sz="1100" b="1">
                <a:solidFill>
                  <a:prstClr val="white"/>
                </a:solidFill>
                <a:latin typeface="Yu Gothic UI" panose="020B0500000000000000" pitchFamily="50" charset="-128"/>
                <a:ea typeface="Yu Gothic UI" panose="020B0500000000000000" pitchFamily="50" charset="-128"/>
              </a:rPr>
              <a:t>地域協議計画</a:t>
            </a:r>
            <a:endParaRPr kumimoji="1" lang="en-US" altLang="ja-JP" sz="1100" b="1">
              <a:solidFill>
                <a:prstClr val="white"/>
              </a:solidFill>
              <a:latin typeface="Yu Gothic UI" panose="020B0500000000000000" pitchFamily="50" charset="-128"/>
              <a:ea typeface="Yu Gothic UI" panose="020B0500000000000000" pitchFamily="50" charset="-128"/>
            </a:endParaRPr>
          </a:p>
        </p:txBody>
      </p:sp>
      <p:graphicFrame>
        <p:nvGraphicFramePr>
          <p:cNvPr id="36" name="表 35">
            <a:extLst>
              <a:ext uri="{FF2B5EF4-FFF2-40B4-BE49-F238E27FC236}">
                <a16:creationId xmlns:a16="http://schemas.microsoft.com/office/drawing/2014/main" id="{AA6A5E90-4B88-BAB8-BA28-ADF01921C50B}"/>
              </a:ext>
            </a:extLst>
          </p:cNvPr>
          <p:cNvGraphicFramePr>
            <a:graphicFrameLocks noGrp="1"/>
          </p:cNvGraphicFramePr>
          <p:nvPr>
            <p:extLst>
              <p:ext uri="{D42A27DB-BD31-4B8C-83A1-F6EECF244321}">
                <p14:modId xmlns:p14="http://schemas.microsoft.com/office/powerpoint/2010/main" val="3050604542"/>
              </p:ext>
            </p:extLst>
          </p:nvPr>
        </p:nvGraphicFramePr>
        <p:xfrm>
          <a:off x="186603" y="576705"/>
          <a:ext cx="3477561" cy="2506558"/>
        </p:xfrm>
        <a:graphic>
          <a:graphicData uri="http://schemas.openxmlformats.org/drawingml/2006/table">
            <a:tbl>
              <a:tblPr firstRow="1" bandRow="1">
                <a:tableStyleId>{5C22544A-7EE6-4342-B048-85BDC9FD1C3A}</a:tableStyleId>
              </a:tblPr>
              <a:tblGrid>
                <a:gridCol w="612294">
                  <a:extLst>
                    <a:ext uri="{9D8B030D-6E8A-4147-A177-3AD203B41FA5}">
                      <a16:colId xmlns:a16="http://schemas.microsoft.com/office/drawing/2014/main" val="3559197824"/>
                    </a:ext>
                  </a:extLst>
                </a:gridCol>
                <a:gridCol w="2865267">
                  <a:extLst>
                    <a:ext uri="{9D8B030D-6E8A-4147-A177-3AD203B41FA5}">
                      <a16:colId xmlns:a16="http://schemas.microsoft.com/office/drawing/2014/main" val="2726071596"/>
                    </a:ext>
                  </a:extLst>
                </a:gridCol>
              </a:tblGrid>
              <a:tr h="274800">
                <a:tc>
                  <a:txBody>
                    <a:bodyPr/>
                    <a:lstStyle/>
                    <a:p>
                      <a:pPr algn="ctr"/>
                      <a:r>
                        <a:rPr kumimoji="1" lang="ja-JP" altLang="en-US" sz="1000" b="1">
                          <a:solidFill>
                            <a:schemeClr val="tx1"/>
                          </a:solidFill>
                          <a:latin typeface="Yu Gothic UI" panose="020B0500000000000000" pitchFamily="50" charset="-128"/>
                          <a:ea typeface="Yu Gothic UI" panose="020B0500000000000000" pitchFamily="50" charset="-128"/>
                        </a:rPr>
                        <a:t>運営主体</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682887"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XXXX</a:t>
                      </a:r>
                      <a:endPar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35794796"/>
                  </a:ext>
                </a:extLst>
              </a:tr>
              <a:tr h="1590416">
                <a:tc>
                  <a:txBody>
                    <a:bodyPr/>
                    <a:lstStyle/>
                    <a:p>
                      <a:pPr algn="ctr"/>
                      <a:r>
                        <a:rPr kumimoji="1" lang="ja-JP" altLang="en-US" sz="1000" b="1">
                          <a:solidFill>
                            <a:schemeClr val="tx1"/>
                          </a:solidFill>
                          <a:latin typeface="Yu Gothic UI" panose="020B0500000000000000" pitchFamily="50" charset="-128"/>
                          <a:ea typeface="Yu Gothic UI" panose="020B0500000000000000" pitchFamily="50" charset="-128"/>
                        </a:rPr>
                        <a:t>参画者</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marR="0" lvl="0" indent="-171450" algn="l" defTabSz="682887"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7817062"/>
                  </a:ext>
                </a:extLst>
              </a:tr>
              <a:tr h="641342">
                <a:tc>
                  <a:txBody>
                    <a:bodyPr/>
                    <a:lstStyle/>
                    <a:p>
                      <a:pPr algn="ctr"/>
                      <a:r>
                        <a:rPr kumimoji="1" lang="ja-JP" altLang="en-US" sz="1000" b="1">
                          <a:solidFill>
                            <a:schemeClr val="tx1"/>
                          </a:solidFill>
                          <a:latin typeface="Yu Gothic UI" panose="020B0500000000000000" pitchFamily="50" charset="-128"/>
                          <a:ea typeface="Yu Gothic UI" panose="020B0500000000000000" pitchFamily="50" charset="-128"/>
                        </a:rPr>
                        <a:t>住民参画手法</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marR="0" lvl="0" indent="-171450" algn="l" defTabSz="68288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a:t>
                      </a:r>
                      <a:b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b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endPar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8643946"/>
                  </a:ext>
                </a:extLst>
              </a:tr>
            </a:tbl>
          </a:graphicData>
        </a:graphic>
      </p:graphicFrame>
      <p:graphicFrame>
        <p:nvGraphicFramePr>
          <p:cNvPr id="37" name="表 36">
            <a:extLst>
              <a:ext uri="{FF2B5EF4-FFF2-40B4-BE49-F238E27FC236}">
                <a16:creationId xmlns:a16="http://schemas.microsoft.com/office/drawing/2014/main" id="{F77BFE1E-1078-5789-5641-E4E6A3883E2F}"/>
              </a:ext>
            </a:extLst>
          </p:cNvPr>
          <p:cNvGraphicFramePr>
            <a:graphicFrameLocks noGrp="1"/>
          </p:cNvGraphicFramePr>
          <p:nvPr>
            <p:extLst>
              <p:ext uri="{D42A27DB-BD31-4B8C-83A1-F6EECF244321}">
                <p14:modId xmlns:p14="http://schemas.microsoft.com/office/powerpoint/2010/main" val="800366642"/>
              </p:ext>
            </p:extLst>
          </p:nvPr>
        </p:nvGraphicFramePr>
        <p:xfrm>
          <a:off x="3817619" y="576704"/>
          <a:ext cx="2852611" cy="1371240"/>
        </p:xfrm>
        <a:graphic>
          <a:graphicData uri="http://schemas.openxmlformats.org/drawingml/2006/table">
            <a:tbl>
              <a:tblPr firstRow="1" bandRow="1">
                <a:tableStyleId>{5C22544A-7EE6-4342-B048-85BDC9FD1C3A}</a:tableStyleId>
              </a:tblPr>
              <a:tblGrid>
                <a:gridCol w="397664">
                  <a:extLst>
                    <a:ext uri="{9D8B030D-6E8A-4147-A177-3AD203B41FA5}">
                      <a16:colId xmlns:a16="http://schemas.microsoft.com/office/drawing/2014/main" val="3559197824"/>
                    </a:ext>
                  </a:extLst>
                </a:gridCol>
                <a:gridCol w="1806948">
                  <a:extLst>
                    <a:ext uri="{9D8B030D-6E8A-4147-A177-3AD203B41FA5}">
                      <a16:colId xmlns:a16="http://schemas.microsoft.com/office/drawing/2014/main" val="2726071596"/>
                    </a:ext>
                  </a:extLst>
                </a:gridCol>
                <a:gridCol w="647999">
                  <a:extLst>
                    <a:ext uri="{9D8B030D-6E8A-4147-A177-3AD203B41FA5}">
                      <a16:colId xmlns:a16="http://schemas.microsoft.com/office/drawing/2014/main" val="2138279705"/>
                    </a:ext>
                  </a:extLst>
                </a:gridCol>
              </a:tblGrid>
              <a:tr h="155929">
                <a:tc>
                  <a:txBody>
                    <a:bodyPr/>
                    <a:lstStyle/>
                    <a:p>
                      <a:pPr algn="ctr"/>
                      <a:endParaRPr kumimoji="1" lang="ja-JP" altLang="en-US" sz="1000">
                        <a:solidFill>
                          <a:schemeClr val="tx1"/>
                        </a:solidFill>
                        <a:latin typeface="Yu Gothic UI" panose="020B0500000000000000" pitchFamily="50" charset="-128"/>
                        <a:ea typeface="Yu Gothic UI" panose="020B0500000000000000" pitchFamily="50" charset="-128"/>
                      </a:endParaRP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000">
                          <a:solidFill>
                            <a:schemeClr val="tx1"/>
                          </a:solidFill>
                          <a:latin typeface="Yu Gothic UI" panose="020B0500000000000000" pitchFamily="50" charset="-128"/>
                          <a:ea typeface="Yu Gothic UI" panose="020B0500000000000000" pitchFamily="50" charset="-128"/>
                        </a:rPr>
                        <a:t>協議事項</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000">
                          <a:solidFill>
                            <a:schemeClr val="tx1"/>
                          </a:solidFill>
                          <a:latin typeface="Yu Gothic UI" panose="020B0500000000000000" pitchFamily="50" charset="-128"/>
                          <a:ea typeface="Yu Gothic UI" panose="020B0500000000000000" pitchFamily="50" charset="-128"/>
                        </a:rPr>
                        <a:t>実施時期</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35122624"/>
                  </a:ext>
                </a:extLst>
              </a:tr>
              <a:tr h="328842">
                <a:tc>
                  <a:txBody>
                    <a:bodyPr/>
                    <a:lstStyle/>
                    <a:p>
                      <a:pPr algn="ctr"/>
                      <a:r>
                        <a:rPr kumimoji="1" lang="en-US" altLang="ja-JP" sz="1000" b="1">
                          <a:solidFill>
                            <a:schemeClr val="tx1"/>
                          </a:solidFill>
                          <a:latin typeface="Yu Gothic UI" panose="020B0500000000000000" pitchFamily="50" charset="-128"/>
                          <a:ea typeface="Yu Gothic UI" panose="020B0500000000000000" pitchFamily="50" charset="-128"/>
                        </a:rPr>
                        <a:t>1</a:t>
                      </a:r>
                      <a:r>
                        <a:rPr kumimoji="1" lang="ja-JP" altLang="en-US" sz="1000" b="1">
                          <a:solidFill>
                            <a:schemeClr val="tx1"/>
                          </a:solidFill>
                          <a:latin typeface="Yu Gothic UI" panose="020B0500000000000000" pitchFamily="50" charset="-128"/>
                          <a:ea typeface="Yu Gothic UI" panose="020B0500000000000000" pitchFamily="50" charset="-128"/>
                        </a:rPr>
                        <a:t>回目</a:t>
                      </a:r>
                      <a:endParaRPr kumimoji="1" lang="en-US" altLang="ja-JP" sz="1000" b="1">
                        <a:solidFill>
                          <a:schemeClr val="tx1"/>
                        </a:solidFill>
                        <a:latin typeface="Yu Gothic UI" panose="020B0500000000000000" pitchFamily="50" charset="-128"/>
                        <a:ea typeface="Yu Gothic UI" panose="020B0500000000000000" pitchFamily="50" charset="-128"/>
                      </a:endParaRP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marR="0" lvl="0" indent="-171450" algn="l" defTabSz="68288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2887"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2025</a:t>
                      </a:r>
                      <a:r>
                        <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年</a:t>
                      </a:r>
                      <a:b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a:t>
                      </a:r>
                      <a:r>
                        <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月</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35794796"/>
                  </a:ext>
                </a:extLst>
              </a:tr>
              <a:tr h="328842">
                <a:tc>
                  <a:txBody>
                    <a:bodyPr/>
                    <a:lstStyle/>
                    <a:p>
                      <a:pPr algn="ctr"/>
                      <a:r>
                        <a:rPr kumimoji="1" lang="en-US" altLang="ja-JP" sz="1000" b="1">
                          <a:solidFill>
                            <a:schemeClr val="tx1"/>
                          </a:solidFill>
                          <a:latin typeface="Yu Gothic UI" panose="020B0500000000000000" pitchFamily="50" charset="-128"/>
                          <a:ea typeface="Yu Gothic UI" panose="020B0500000000000000" pitchFamily="50" charset="-128"/>
                        </a:rPr>
                        <a:t>2</a:t>
                      </a:r>
                      <a:r>
                        <a:rPr kumimoji="1" lang="ja-JP" altLang="en-US" sz="1000" b="1">
                          <a:solidFill>
                            <a:schemeClr val="tx1"/>
                          </a:solidFill>
                          <a:latin typeface="Yu Gothic UI" panose="020B0500000000000000" pitchFamily="50" charset="-128"/>
                          <a:ea typeface="Yu Gothic UI" panose="020B0500000000000000" pitchFamily="50" charset="-128"/>
                        </a:rPr>
                        <a:t>回目</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marR="0" lvl="0" indent="-171450" algn="l" defTabSz="68288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a:t>
                      </a:r>
                      <a:endPar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2887"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XXXX</a:t>
                      </a:r>
                      <a:r>
                        <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年</a:t>
                      </a:r>
                      <a:b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a:t>
                      </a:r>
                      <a:r>
                        <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月</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7817062"/>
                  </a:ext>
                </a:extLst>
              </a:tr>
              <a:tr h="328842">
                <a:tc>
                  <a:txBody>
                    <a:bodyPr/>
                    <a:lstStyle/>
                    <a:p>
                      <a:pPr algn="ctr"/>
                      <a:r>
                        <a:rPr kumimoji="1" lang="en-US" altLang="ja-JP" sz="1000" b="1">
                          <a:solidFill>
                            <a:schemeClr val="tx1"/>
                          </a:solidFill>
                          <a:latin typeface="Yu Gothic UI" panose="020B0500000000000000" pitchFamily="50" charset="-128"/>
                          <a:ea typeface="Yu Gothic UI" panose="020B0500000000000000" pitchFamily="50" charset="-128"/>
                        </a:rPr>
                        <a:t>3</a:t>
                      </a:r>
                      <a:r>
                        <a:rPr kumimoji="1" lang="ja-JP" altLang="en-US" sz="1000" b="1">
                          <a:solidFill>
                            <a:schemeClr val="tx1"/>
                          </a:solidFill>
                          <a:latin typeface="Yu Gothic UI" panose="020B0500000000000000" pitchFamily="50" charset="-128"/>
                          <a:ea typeface="Yu Gothic UI" panose="020B0500000000000000" pitchFamily="50" charset="-128"/>
                        </a:rPr>
                        <a:t>回目</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marR="0" lvl="0" indent="-171450" algn="l" defTabSz="68288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a:t>
                      </a:r>
                      <a:endPar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2887"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XXXX</a:t>
                      </a:r>
                      <a:r>
                        <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年</a:t>
                      </a:r>
                      <a:b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a:t>
                      </a:r>
                      <a:r>
                        <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月</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8643946"/>
                  </a:ext>
                </a:extLst>
              </a:tr>
            </a:tbl>
          </a:graphicData>
        </a:graphic>
      </p:graphicFrame>
      <p:cxnSp>
        <p:nvCxnSpPr>
          <p:cNvPr id="38" name="直線コネクタ 37">
            <a:extLst>
              <a:ext uri="{FF2B5EF4-FFF2-40B4-BE49-F238E27FC236}">
                <a16:creationId xmlns:a16="http://schemas.microsoft.com/office/drawing/2014/main" id="{D5B81255-744D-5EE1-4954-11CF073A42CF}"/>
              </a:ext>
            </a:extLst>
          </p:cNvPr>
          <p:cNvCxnSpPr>
            <a:cxnSpLocks/>
          </p:cNvCxnSpPr>
          <p:nvPr/>
        </p:nvCxnSpPr>
        <p:spPr>
          <a:xfrm>
            <a:off x="186604" y="445737"/>
            <a:ext cx="3477560" cy="0"/>
          </a:xfrm>
          <a:prstGeom prst="line">
            <a:avLst/>
          </a:prstGeom>
          <a:ln w="31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9AE7C232-F251-83FB-3DAD-89C153EABBB8}"/>
              </a:ext>
            </a:extLst>
          </p:cNvPr>
          <p:cNvCxnSpPr>
            <a:cxnSpLocks/>
          </p:cNvCxnSpPr>
          <p:nvPr/>
        </p:nvCxnSpPr>
        <p:spPr>
          <a:xfrm>
            <a:off x="3809088" y="445737"/>
            <a:ext cx="2853498" cy="0"/>
          </a:xfrm>
          <a:prstGeom prst="line">
            <a:avLst/>
          </a:prstGeom>
          <a:ln w="3175">
            <a:solidFill>
              <a:schemeClr val="tx2"/>
            </a:solidFill>
          </a:ln>
        </p:spPr>
        <p:style>
          <a:lnRef idx="1">
            <a:schemeClr val="accent1"/>
          </a:lnRef>
          <a:fillRef idx="0">
            <a:schemeClr val="accent1"/>
          </a:fillRef>
          <a:effectRef idx="0">
            <a:schemeClr val="accent1"/>
          </a:effectRef>
          <a:fontRef idx="minor">
            <a:schemeClr val="tx1"/>
          </a:fontRef>
        </p:style>
      </p:cxnSp>
      <p:sp>
        <p:nvSpPr>
          <p:cNvPr id="40" name="テキスト ボックス 39">
            <a:extLst>
              <a:ext uri="{FF2B5EF4-FFF2-40B4-BE49-F238E27FC236}">
                <a16:creationId xmlns:a16="http://schemas.microsoft.com/office/drawing/2014/main" id="{4001E608-B1A0-3EA7-727A-8E4E56E75CFD}"/>
              </a:ext>
            </a:extLst>
          </p:cNvPr>
          <p:cNvSpPr txBox="1"/>
          <p:nvPr/>
        </p:nvSpPr>
        <p:spPr bwMode="gray">
          <a:xfrm>
            <a:off x="1614168" y="361444"/>
            <a:ext cx="624628" cy="180000"/>
          </a:xfrm>
          <a:prstGeom prst="rect">
            <a:avLst/>
          </a:prstGeom>
          <a:solidFill>
            <a:schemeClr val="bg1"/>
          </a:solidFill>
          <a:ln w="3175">
            <a:noFill/>
          </a:ln>
        </p:spPr>
        <p:txBody>
          <a:bodyPr wrap="square" lIns="72000" tIns="36000" rIns="72000" bIns="36000" rtlCol="0" anchor="ctr">
            <a:spAutoFit/>
          </a:bodyPr>
          <a:lstStyle/>
          <a:p>
            <a:pPr algn="ctr" defTabSz="914400" fontAlgn="auto">
              <a:lnSpc>
                <a:spcPct val="120000"/>
              </a:lnSpc>
              <a:spcBef>
                <a:spcPts val="300"/>
              </a:spcBef>
              <a:spcAft>
                <a:spcPts val="0"/>
              </a:spcAft>
            </a:pPr>
            <a:r>
              <a:rPr kumimoji="1" lang="ja-JP" altLang="en-US" sz="900" b="1" kern="0">
                <a:solidFill>
                  <a:prstClr val="black"/>
                </a:solidFill>
                <a:latin typeface="Yu Gothic UI" panose="020B0500000000000000" pitchFamily="50" charset="-128"/>
                <a:ea typeface="Yu Gothic UI" panose="020B0500000000000000" pitchFamily="50" charset="-128"/>
              </a:rPr>
              <a:t>実施概要</a:t>
            </a:r>
          </a:p>
        </p:txBody>
      </p:sp>
      <p:sp>
        <p:nvSpPr>
          <p:cNvPr id="41" name="テキスト ボックス 40">
            <a:extLst>
              <a:ext uri="{FF2B5EF4-FFF2-40B4-BE49-F238E27FC236}">
                <a16:creationId xmlns:a16="http://schemas.microsoft.com/office/drawing/2014/main" id="{08AE3BB4-ED4B-FB81-5800-95C4E18EB645}"/>
              </a:ext>
            </a:extLst>
          </p:cNvPr>
          <p:cNvSpPr txBox="1"/>
          <p:nvPr/>
        </p:nvSpPr>
        <p:spPr bwMode="gray">
          <a:xfrm>
            <a:off x="4896009" y="368806"/>
            <a:ext cx="691722" cy="165277"/>
          </a:xfrm>
          <a:prstGeom prst="rect">
            <a:avLst/>
          </a:prstGeom>
          <a:solidFill>
            <a:schemeClr val="bg1"/>
          </a:solidFill>
          <a:ln w="3175">
            <a:noFill/>
          </a:ln>
        </p:spPr>
        <p:txBody>
          <a:bodyPr wrap="square" lIns="72000" tIns="36000" rIns="72000" bIns="36000" rtlCol="0" anchor="ctr">
            <a:spAutoFit/>
          </a:bodyPr>
          <a:lstStyle/>
          <a:p>
            <a:pPr algn="ctr" defTabSz="914400" fontAlgn="auto">
              <a:lnSpc>
                <a:spcPct val="120000"/>
              </a:lnSpc>
              <a:spcBef>
                <a:spcPts val="300"/>
              </a:spcBef>
              <a:spcAft>
                <a:spcPts val="0"/>
              </a:spcAft>
            </a:pPr>
            <a:r>
              <a:rPr kumimoji="1" lang="ja-JP" altLang="en-US" sz="900" b="1" kern="0">
                <a:solidFill>
                  <a:prstClr val="black"/>
                </a:solidFill>
                <a:latin typeface="Yu Gothic UI" panose="020B0500000000000000" pitchFamily="50" charset="-128"/>
                <a:ea typeface="Yu Gothic UI" panose="020B0500000000000000" pitchFamily="50" charset="-128"/>
              </a:rPr>
              <a:t>協議計画</a:t>
            </a:r>
          </a:p>
        </p:txBody>
      </p:sp>
      <p:sp>
        <p:nvSpPr>
          <p:cNvPr id="43" name="四角形: 角を丸くする 42">
            <a:extLst>
              <a:ext uri="{FF2B5EF4-FFF2-40B4-BE49-F238E27FC236}">
                <a16:creationId xmlns:a16="http://schemas.microsoft.com/office/drawing/2014/main" id="{22D6A527-2045-A0E6-549F-077D98187C4A}"/>
              </a:ext>
            </a:extLst>
          </p:cNvPr>
          <p:cNvSpPr/>
          <p:nvPr/>
        </p:nvSpPr>
        <p:spPr bwMode="gray">
          <a:xfrm>
            <a:off x="857991" y="919579"/>
            <a:ext cx="1327628" cy="196770"/>
          </a:xfrm>
          <a:prstGeom prst="roundRect">
            <a:avLst/>
          </a:prstGeom>
          <a:solidFill>
            <a:schemeClr val="accent3">
              <a:lumMod val="60000"/>
              <a:lumOff val="40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kumimoji="1" lang="en-US" altLang="ja-JP" sz="900" b="1">
                <a:solidFill>
                  <a:schemeClr val="bg1"/>
                </a:solidFill>
                <a:latin typeface="Yu Gothic UI" panose="020B0500000000000000" pitchFamily="50" charset="-128"/>
                <a:ea typeface="Yu Gothic UI" panose="020B0500000000000000" pitchFamily="50" charset="-128"/>
              </a:rPr>
              <a:t>XXX</a:t>
            </a:r>
            <a:endParaRPr kumimoji="1" lang="ja-JP" altLang="en-US" sz="900" b="1">
              <a:solidFill>
                <a:schemeClr val="bg1"/>
              </a:solidFill>
              <a:latin typeface="Yu Gothic UI" panose="020B0500000000000000" pitchFamily="50" charset="-128"/>
              <a:ea typeface="Yu Gothic UI" panose="020B0500000000000000" pitchFamily="50" charset="-128"/>
            </a:endParaRPr>
          </a:p>
        </p:txBody>
      </p:sp>
      <p:sp>
        <p:nvSpPr>
          <p:cNvPr id="44" name="四角形: 角を丸くする 43">
            <a:extLst>
              <a:ext uri="{FF2B5EF4-FFF2-40B4-BE49-F238E27FC236}">
                <a16:creationId xmlns:a16="http://schemas.microsoft.com/office/drawing/2014/main" id="{A17BC338-2D4A-DD25-4D04-ED43FB4BDC52}"/>
              </a:ext>
            </a:extLst>
          </p:cNvPr>
          <p:cNvSpPr/>
          <p:nvPr/>
        </p:nvSpPr>
        <p:spPr bwMode="gray">
          <a:xfrm>
            <a:off x="2282663" y="919579"/>
            <a:ext cx="1327628" cy="196770"/>
          </a:xfrm>
          <a:prstGeom prst="roundRect">
            <a:avLst/>
          </a:prstGeom>
          <a:solidFill>
            <a:schemeClr val="accent3">
              <a:lumMod val="60000"/>
              <a:lumOff val="40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kumimoji="1" lang="en-US" altLang="ja-JP" sz="900" b="1">
                <a:solidFill>
                  <a:schemeClr val="bg1"/>
                </a:solidFill>
                <a:latin typeface="Yu Gothic UI" panose="020B0500000000000000" pitchFamily="50" charset="-128"/>
                <a:ea typeface="Yu Gothic UI" panose="020B0500000000000000" pitchFamily="50" charset="-128"/>
              </a:rPr>
              <a:t>XXX</a:t>
            </a:r>
            <a:endParaRPr kumimoji="1" lang="ja-JP" altLang="en-US" sz="900" b="1">
              <a:solidFill>
                <a:schemeClr val="bg1"/>
              </a:solidFill>
              <a:latin typeface="Yu Gothic UI" panose="020B0500000000000000" pitchFamily="50" charset="-128"/>
              <a:ea typeface="Yu Gothic UI" panose="020B0500000000000000" pitchFamily="50" charset="-128"/>
            </a:endParaRPr>
          </a:p>
        </p:txBody>
      </p:sp>
      <p:sp>
        <p:nvSpPr>
          <p:cNvPr id="45" name="四角形: 角を丸くする 44">
            <a:extLst>
              <a:ext uri="{FF2B5EF4-FFF2-40B4-BE49-F238E27FC236}">
                <a16:creationId xmlns:a16="http://schemas.microsoft.com/office/drawing/2014/main" id="{209BC30C-55AB-450D-1FC4-965744E2CE44}"/>
              </a:ext>
            </a:extLst>
          </p:cNvPr>
          <p:cNvSpPr/>
          <p:nvPr/>
        </p:nvSpPr>
        <p:spPr bwMode="gray">
          <a:xfrm>
            <a:off x="857991" y="1719164"/>
            <a:ext cx="1327628" cy="196770"/>
          </a:xfrm>
          <a:prstGeom prst="roundRect">
            <a:avLst/>
          </a:prstGeom>
          <a:solidFill>
            <a:schemeClr val="accent3">
              <a:lumMod val="60000"/>
              <a:lumOff val="40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kumimoji="1" lang="en-US" altLang="ja-JP" sz="900" b="1">
                <a:solidFill>
                  <a:schemeClr val="bg1"/>
                </a:solidFill>
                <a:latin typeface="Yu Gothic UI" panose="020B0500000000000000" pitchFamily="50" charset="-128"/>
                <a:ea typeface="Yu Gothic UI" panose="020B0500000000000000" pitchFamily="50" charset="-128"/>
              </a:rPr>
              <a:t>XXX</a:t>
            </a:r>
            <a:endParaRPr kumimoji="1" lang="ja-JP" altLang="en-US" sz="900" b="1">
              <a:solidFill>
                <a:schemeClr val="bg1"/>
              </a:solidFill>
              <a:latin typeface="Yu Gothic UI" panose="020B0500000000000000" pitchFamily="50" charset="-128"/>
              <a:ea typeface="Yu Gothic UI" panose="020B0500000000000000" pitchFamily="50" charset="-128"/>
            </a:endParaRPr>
          </a:p>
        </p:txBody>
      </p:sp>
      <p:sp>
        <p:nvSpPr>
          <p:cNvPr id="46" name="四角形: 角を丸くする 45">
            <a:extLst>
              <a:ext uri="{FF2B5EF4-FFF2-40B4-BE49-F238E27FC236}">
                <a16:creationId xmlns:a16="http://schemas.microsoft.com/office/drawing/2014/main" id="{B3E7AA71-1CB0-6433-B5D2-9697D91B49D2}"/>
              </a:ext>
            </a:extLst>
          </p:cNvPr>
          <p:cNvSpPr/>
          <p:nvPr/>
        </p:nvSpPr>
        <p:spPr bwMode="gray">
          <a:xfrm>
            <a:off x="2282663" y="1719164"/>
            <a:ext cx="1327628" cy="196770"/>
          </a:xfrm>
          <a:prstGeom prst="roundRect">
            <a:avLst/>
          </a:prstGeom>
          <a:solidFill>
            <a:schemeClr val="accent3">
              <a:lumMod val="60000"/>
              <a:lumOff val="40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kumimoji="1" lang="en-US" altLang="ja-JP" sz="900" b="1">
                <a:solidFill>
                  <a:schemeClr val="bg1"/>
                </a:solidFill>
                <a:latin typeface="Yu Gothic UI" panose="020B0500000000000000" pitchFamily="50" charset="-128"/>
                <a:ea typeface="Yu Gothic UI" panose="020B0500000000000000" pitchFamily="50" charset="-128"/>
              </a:rPr>
              <a:t>XXX</a:t>
            </a:r>
            <a:endParaRPr kumimoji="1" lang="ja-JP" altLang="en-US" sz="900" b="1">
              <a:solidFill>
                <a:schemeClr val="bg1"/>
              </a:solidFill>
              <a:latin typeface="Yu Gothic UI" panose="020B0500000000000000" pitchFamily="50" charset="-128"/>
              <a:ea typeface="Yu Gothic UI" panose="020B0500000000000000" pitchFamily="50" charset="-128"/>
            </a:endParaRPr>
          </a:p>
        </p:txBody>
      </p:sp>
      <p:sp>
        <p:nvSpPr>
          <p:cNvPr id="47" name="四角形: 角を丸くする 46">
            <a:extLst>
              <a:ext uri="{FF2B5EF4-FFF2-40B4-BE49-F238E27FC236}">
                <a16:creationId xmlns:a16="http://schemas.microsoft.com/office/drawing/2014/main" id="{ED4C4D7F-7833-DC5D-8DE8-A1100B8E12F8}"/>
              </a:ext>
            </a:extLst>
          </p:cNvPr>
          <p:cNvSpPr/>
          <p:nvPr/>
        </p:nvSpPr>
        <p:spPr bwMode="gray">
          <a:xfrm>
            <a:off x="857991" y="1127505"/>
            <a:ext cx="1327628" cy="510370"/>
          </a:xfrm>
          <a:prstGeom prst="roundRect">
            <a:avLst/>
          </a:prstGeom>
          <a:noFill/>
          <a:ln w="3175"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fontAlgn="ctr">
              <a:spcBef>
                <a:spcPts val="300"/>
              </a:spcBef>
              <a:spcAft>
                <a:spcPts val="0"/>
              </a:spcAft>
              <a:buFont typeface="Arial" panose="020B0604020202020204" pitchFamily="34" charset="0"/>
              <a:buChar char="•"/>
            </a:pPr>
            <a:r>
              <a:rPr kumimoji="1" lang="en-US" altLang="ja-JP" sz="900" b="1">
                <a:solidFill>
                  <a:srgbClr val="000000"/>
                </a:solidFill>
                <a:latin typeface="Yu Gothic UI" panose="020B0500000000000000" pitchFamily="50" charset="-128"/>
                <a:ea typeface="Yu Gothic UI" panose="020B0500000000000000" pitchFamily="50" charset="-128"/>
              </a:rPr>
              <a:t>XXX</a:t>
            </a:r>
            <a:br>
              <a:rPr kumimoji="1" lang="en-US" altLang="ja-JP" sz="900" b="1">
                <a:solidFill>
                  <a:srgbClr val="000000"/>
                </a:solidFill>
                <a:latin typeface="Yu Gothic UI" panose="020B0500000000000000" pitchFamily="50" charset="-128"/>
                <a:ea typeface="Yu Gothic UI" panose="020B0500000000000000" pitchFamily="50" charset="-128"/>
              </a:rPr>
            </a:br>
            <a:r>
              <a:rPr kumimoji="1" lang="en-US" altLang="ja-JP" sz="900" b="1" err="1">
                <a:solidFill>
                  <a:srgbClr val="000000"/>
                </a:solidFill>
                <a:latin typeface="Yu Gothic UI" panose="020B0500000000000000" pitchFamily="50" charset="-128"/>
                <a:ea typeface="Yu Gothic UI" panose="020B0500000000000000" pitchFamily="50" charset="-128"/>
              </a:rPr>
              <a:t>XXX</a:t>
            </a:r>
            <a:endParaRPr kumimoji="1" lang="en-US" altLang="ja-JP" sz="900" b="1">
              <a:solidFill>
                <a:srgbClr val="000000"/>
              </a:solidFill>
              <a:latin typeface="Yu Gothic UI" panose="020B0500000000000000" pitchFamily="50" charset="-128"/>
              <a:ea typeface="Yu Gothic UI" panose="020B0500000000000000" pitchFamily="50" charset="-128"/>
            </a:endParaRPr>
          </a:p>
          <a:p>
            <a:pPr marL="171450" indent="-171450" fontAlgn="ctr">
              <a:spcBef>
                <a:spcPts val="300"/>
              </a:spcBef>
              <a:spcAft>
                <a:spcPts val="0"/>
              </a:spcAft>
              <a:buFont typeface="Arial" panose="020B0604020202020204" pitchFamily="34" charset="0"/>
              <a:buChar char="•"/>
            </a:pPr>
            <a:endParaRPr kumimoji="1" lang="ja-JP" altLang="en-US" sz="900" b="1">
              <a:solidFill>
                <a:srgbClr val="000000"/>
              </a:solidFill>
              <a:latin typeface="Yu Gothic UI" panose="020B0500000000000000" pitchFamily="50" charset="-128"/>
              <a:ea typeface="Yu Gothic UI" panose="020B0500000000000000" pitchFamily="50" charset="-128"/>
            </a:endParaRPr>
          </a:p>
        </p:txBody>
      </p:sp>
      <p:sp>
        <p:nvSpPr>
          <p:cNvPr id="48" name="四角形: 角を丸くする 47">
            <a:extLst>
              <a:ext uri="{FF2B5EF4-FFF2-40B4-BE49-F238E27FC236}">
                <a16:creationId xmlns:a16="http://schemas.microsoft.com/office/drawing/2014/main" id="{10942E39-E931-F93A-7645-542F4C131147}"/>
              </a:ext>
            </a:extLst>
          </p:cNvPr>
          <p:cNvSpPr/>
          <p:nvPr/>
        </p:nvSpPr>
        <p:spPr bwMode="gray">
          <a:xfrm>
            <a:off x="2296247" y="1127505"/>
            <a:ext cx="1327628" cy="510370"/>
          </a:xfrm>
          <a:prstGeom prst="roundRect">
            <a:avLst/>
          </a:prstGeom>
          <a:noFill/>
          <a:ln w="3175"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fontAlgn="ctr">
              <a:spcBef>
                <a:spcPts val="300"/>
              </a:spcBef>
              <a:spcAft>
                <a:spcPts val="0"/>
              </a:spcAft>
              <a:buFont typeface="Arial" panose="020B0604020202020204" pitchFamily="34" charset="0"/>
              <a:buChar char="•"/>
            </a:pPr>
            <a:r>
              <a:rPr kumimoji="1" lang="en-US" altLang="ja-JP" sz="900" b="1">
                <a:solidFill>
                  <a:srgbClr val="000000"/>
                </a:solidFill>
                <a:latin typeface="Yu Gothic UI" panose="020B0500000000000000" pitchFamily="50" charset="-128"/>
                <a:ea typeface="Yu Gothic UI" panose="020B0500000000000000" pitchFamily="50" charset="-128"/>
              </a:rPr>
              <a:t>XXX</a:t>
            </a:r>
            <a:br>
              <a:rPr kumimoji="1" lang="en-US" altLang="ja-JP" sz="900" b="1">
                <a:solidFill>
                  <a:srgbClr val="000000"/>
                </a:solidFill>
                <a:latin typeface="Yu Gothic UI" panose="020B0500000000000000" pitchFamily="50" charset="-128"/>
                <a:ea typeface="Yu Gothic UI" panose="020B0500000000000000" pitchFamily="50" charset="-128"/>
              </a:rPr>
            </a:br>
            <a:r>
              <a:rPr kumimoji="1" lang="en-US" altLang="ja-JP" sz="900" b="1" err="1">
                <a:solidFill>
                  <a:srgbClr val="000000"/>
                </a:solidFill>
                <a:latin typeface="Yu Gothic UI" panose="020B0500000000000000" pitchFamily="50" charset="-128"/>
                <a:ea typeface="Yu Gothic UI" panose="020B0500000000000000" pitchFamily="50" charset="-128"/>
              </a:rPr>
              <a:t>XXX</a:t>
            </a:r>
            <a:endParaRPr kumimoji="1" lang="en-US" altLang="ja-JP" sz="900" b="1">
              <a:solidFill>
                <a:srgbClr val="000000"/>
              </a:solidFill>
              <a:latin typeface="Yu Gothic UI" panose="020B0500000000000000" pitchFamily="50" charset="-128"/>
              <a:ea typeface="Yu Gothic UI" panose="020B0500000000000000" pitchFamily="50" charset="-128"/>
            </a:endParaRPr>
          </a:p>
          <a:p>
            <a:pPr marL="171450" indent="-171450" fontAlgn="ctr">
              <a:spcBef>
                <a:spcPts val="300"/>
              </a:spcBef>
              <a:spcAft>
                <a:spcPts val="0"/>
              </a:spcAft>
              <a:buFont typeface="Arial" panose="020B0604020202020204" pitchFamily="34" charset="0"/>
              <a:buChar char="•"/>
            </a:pPr>
            <a:endParaRPr kumimoji="1" lang="ja-JP" altLang="en-US" sz="900" b="1">
              <a:solidFill>
                <a:srgbClr val="000000"/>
              </a:solidFill>
              <a:latin typeface="Yu Gothic UI" panose="020B0500000000000000" pitchFamily="50" charset="-128"/>
              <a:ea typeface="Yu Gothic UI" panose="020B0500000000000000" pitchFamily="50" charset="-128"/>
            </a:endParaRPr>
          </a:p>
        </p:txBody>
      </p:sp>
      <p:sp>
        <p:nvSpPr>
          <p:cNvPr id="49" name="四角形: 角を丸くする 48">
            <a:extLst>
              <a:ext uri="{FF2B5EF4-FFF2-40B4-BE49-F238E27FC236}">
                <a16:creationId xmlns:a16="http://schemas.microsoft.com/office/drawing/2014/main" id="{D1144FA1-3C93-28A7-CF98-D92889644DF9}"/>
              </a:ext>
            </a:extLst>
          </p:cNvPr>
          <p:cNvSpPr/>
          <p:nvPr/>
        </p:nvSpPr>
        <p:spPr bwMode="gray">
          <a:xfrm>
            <a:off x="857991" y="1926457"/>
            <a:ext cx="1327628" cy="510370"/>
          </a:xfrm>
          <a:prstGeom prst="roundRect">
            <a:avLst/>
          </a:prstGeom>
          <a:noFill/>
          <a:ln w="3175"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fontAlgn="ctr">
              <a:spcBef>
                <a:spcPts val="300"/>
              </a:spcBef>
              <a:spcAft>
                <a:spcPts val="0"/>
              </a:spcAft>
              <a:buFont typeface="Arial" panose="020B0604020202020204" pitchFamily="34" charset="0"/>
              <a:buChar char="•"/>
            </a:pPr>
            <a:r>
              <a:rPr kumimoji="1" lang="en-US" altLang="ja-JP" sz="900" b="1">
                <a:solidFill>
                  <a:srgbClr val="000000"/>
                </a:solidFill>
                <a:latin typeface="Yu Gothic UI" panose="020B0500000000000000" pitchFamily="50" charset="-128"/>
                <a:ea typeface="Yu Gothic UI" panose="020B0500000000000000" pitchFamily="50" charset="-128"/>
              </a:rPr>
              <a:t>XXX</a:t>
            </a:r>
          </a:p>
          <a:p>
            <a:pPr marL="171450" indent="-171450" fontAlgn="ctr">
              <a:spcBef>
                <a:spcPts val="300"/>
              </a:spcBef>
              <a:spcAft>
                <a:spcPts val="0"/>
              </a:spcAft>
              <a:buFont typeface="Arial" panose="020B0604020202020204" pitchFamily="34" charset="0"/>
              <a:buChar char="•"/>
            </a:pPr>
            <a:r>
              <a:rPr kumimoji="1" lang="en-US" altLang="ja-JP" sz="900" b="1">
                <a:solidFill>
                  <a:srgbClr val="000000"/>
                </a:solidFill>
                <a:latin typeface="Yu Gothic UI" panose="020B0500000000000000" pitchFamily="50" charset="-128"/>
                <a:ea typeface="Yu Gothic UI" panose="020B0500000000000000" pitchFamily="50" charset="-128"/>
              </a:rPr>
              <a:t>XXX</a:t>
            </a:r>
          </a:p>
          <a:p>
            <a:pPr marL="171450" indent="-171450" fontAlgn="ctr">
              <a:spcBef>
                <a:spcPts val="300"/>
              </a:spcBef>
              <a:spcAft>
                <a:spcPts val="0"/>
              </a:spcAft>
              <a:buFont typeface="Arial" panose="020B0604020202020204" pitchFamily="34" charset="0"/>
              <a:buChar char="•"/>
            </a:pPr>
            <a:endParaRPr kumimoji="1" lang="ja-JP" altLang="en-US" sz="900" b="1">
              <a:solidFill>
                <a:srgbClr val="000000"/>
              </a:solidFill>
              <a:latin typeface="Yu Gothic UI" panose="020B0500000000000000" pitchFamily="50" charset="-128"/>
              <a:ea typeface="Yu Gothic UI" panose="020B0500000000000000" pitchFamily="50" charset="-128"/>
            </a:endParaRPr>
          </a:p>
        </p:txBody>
      </p:sp>
      <p:sp>
        <p:nvSpPr>
          <p:cNvPr id="50" name="四角形: 角を丸くする 49">
            <a:extLst>
              <a:ext uri="{FF2B5EF4-FFF2-40B4-BE49-F238E27FC236}">
                <a16:creationId xmlns:a16="http://schemas.microsoft.com/office/drawing/2014/main" id="{CA5EFDD4-EFC1-68FD-A596-656150A3DF5F}"/>
              </a:ext>
            </a:extLst>
          </p:cNvPr>
          <p:cNvSpPr/>
          <p:nvPr/>
        </p:nvSpPr>
        <p:spPr bwMode="gray">
          <a:xfrm>
            <a:off x="2296247" y="1926457"/>
            <a:ext cx="1327628" cy="510370"/>
          </a:xfrm>
          <a:prstGeom prst="roundRect">
            <a:avLst/>
          </a:prstGeom>
          <a:noFill/>
          <a:ln w="3175" algn="ctr">
            <a:no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indent="-171450" fontAlgn="ctr">
              <a:spcBef>
                <a:spcPts val="300"/>
              </a:spcBef>
              <a:spcAft>
                <a:spcPts val="0"/>
              </a:spcAft>
              <a:buFont typeface="Arial" panose="020B0604020202020204" pitchFamily="34" charset="0"/>
              <a:buChar char="•"/>
            </a:pPr>
            <a:r>
              <a:rPr kumimoji="1" lang="en-US" altLang="ja-JP" sz="900" b="1">
                <a:solidFill>
                  <a:srgbClr val="000000"/>
                </a:solidFill>
                <a:latin typeface="Yu Gothic UI" panose="020B0500000000000000" pitchFamily="50" charset="-128"/>
                <a:ea typeface="Yu Gothic UI" panose="020B0500000000000000" pitchFamily="50" charset="-128"/>
              </a:rPr>
              <a:t>XXX</a:t>
            </a:r>
          </a:p>
          <a:p>
            <a:pPr marL="171450" indent="-171450" fontAlgn="ctr">
              <a:spcBef>
                <a:spcPts val="300"/>
              </a:spcBef>
              <a:spcAft>
                <a:spcPts val="0"/>
              </a:spcAft>
              <a:buFont typeface="Arial" panose="020B0604020202020204" pitchFamily="34" charset="0"/>
              <a:buChar char="•"/>
            </a:pPr>
            <a:endParaRPr kumimoji="1" lang="ja-JP" altLang="en-US" sz="900" b="1">
              <a:solidFill>
                <a:srgbClr val="000000"/>
              </a:solidFill>
              <a:latin typeface="Yu Gothic UI" panose="020B0500000000000000" pitchFamily="50" charset="-128"/>
              <a:ea typeface="Yu Gothic UI" panose="020B0500000000000000" pitchFamily="50" charset="-128"/>
            </a:endParaRPr>
          </a:p>
        </p:txBody>
      </p:sp>
      <p:sp>
        <p:nvSpPr>
          <p:cNvPr id="51" name="正方形/長方形 50">
            <a:extLst>
              <a:ext uri="{FF2B5EF4-FFF2-40B4-BE49-F238E27FC236}">
                <a16:creationId xmlns:a16="http://schemas.microsoft.com/office/drawing/2014/main" id="{905B2505-6A6D-DA5B-8710-FDCC7D47E0FE}"/>
              </a:ext>
            </a:extLst>
          </p:cNvPr>
          <p:cNvSpPr/>
          <p:nvPr/>
        </p:nvSpPr>
        <p:spPr bwMode="gray">
          <a:xfrm>
            <a:off x="3809088" y="2162818"/>
            <a:ext cx="2861141" cy="191313"/>
          </a:xfrm>
          <a:prstGeom prst="rect">
            <a:avLst/>
          </a:prstGeom>
          <a:solidFill>
            <a:srgbClr val="D9D9D9"/>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1" i="0" u="none" strike="noStrike" kern="1200" cap="none" spc="0" normalizeH="0" baseline="0" noProof="0">
                <a:ln>
                  <a:noFill/>
                </a:ln>
                <a:effectLst/>
                <a:uLnTx/>
                <a:uFillTx/>
                <a:latin typeface="Yu Gothic UI" panose="020B0500000000000000" pitchFamily="50" charset="-128"/>
                <a:ea typeface="Yu Gothic UI" panose="020B0500000000000000" pitchFamily="50" charset="-128"/>
                <a:cs typeface="+mn-cs"/>
              </a:rPr>
              <a:t>次年度（</a:t>
            </a:r>
            <a:r>
              <a:rPr kumimoji="1" lang="en-US" altLang="ja-JP" sz="1000" b="1" i="0" u="none" strike="noStrike" kern="1200" cap="none" spc="0" normalizeH="0" baseline="0" noProof="0">
                <a:ln>
                  <a:noFill/>
                </a:ln>
                <a:effectLst/>
                <a:uLnTx/>
                <a:uFillTx/>
                <a:latin typeface="Yu Gothic UI" panose="020B0500000000000000" pitchFamily="50" charset="-128"/>
                <a:ea typeface="Yu Gothic UI" panose="020B0500000000000000" pitchFamily="50" charset="-128"/>
                <a:cs typeface="+mn-cs"/>
              </a:rPr>
              <a:t>2026</a:t>
            </a:r>
            <a:r>
              <a:rPr kumimoji="1" lang="ja-JP" altLang="en-US" sz="1000" b="1" i="0" u="none" strike="noStrike" kern="1200" cap="none" spc="0" normalizeH="0" baseline="0" noProof="0">
                <a:ln>
                  <a:noFill/>
                </a:ln>
                <a:effectLst/>
                <a:uLnTx/>
                <a:uFillTx/>
                <a:latin typeface="Yu Gothic UI" panose="020B0500000000000000" pitchFamily="50" charset="-128"/>
                <a:ea typeface="Yu Gothic UI" panose="020B0500000000000000" pitchFamily="50" charset="-128"/>
                <a:cs typeface="+mn-cs"/>
              </a:rPr>
              <a:t>年度）</a:t>
            </a:r>
            <a:r>
              <a:rPr kumimoji="1" lang="ja-JP" altLang="en-US" sz="1000" b="1">
                <a:latin typeface="Yu Gothic UI" panose="020B0500000000000000" pitchFamily="50" charset="-128"/>
                <a:ea typeface="Yu Gothic UI" panose="020B0500000000000000" pitchFamily="50" charset="-128"/>
                <a:cs typeface="+mn-cs"/>
              </a:rPr>
              <a:t>以降</a:t>
            </a:r>
            <a:r>
              <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の協議継続・強化方針</a:t>
            </a:r>
            <a:endParaRPr kumimoji="1" lang="en-US" altLang="ja-JP"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sp>
        <p:nvSpPr>
          <p:cNvPr id="52" name="正方形/長方形 51">
            <a:extLst>
              <a:ext uri="{FF2B5EF4-FFF2-40B4-BE49-F238E27FC236}">
                <a16:creationId xmlns:a16="http://schemas.microsoft.com/office/drawing/2014/main" id="{BFA34FFD-3B05-EC4C-FF27-8E05D819E32C}"/>
              </a:ext>
            </a:extLst>
          </p:cNvPr>
          <p:cNvSpPr/>
          <p:nvPr/>
        </p:nvSpPr>
        <p:spPr bwMode="gray">
          <a:xfrm>
            <a:off x="3809088" y="2374486"/>
            <a:ext cx="2861141" cy="708777"/>
          </a:xfrm>
          <a:prstGeom prst="rect">
            <a:avLst/>
          </a:prstGeom>
          <a:solidFill>
            <a:schemeClr val="bg1"/>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en-US" altLang="ja-JP" sz="100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XXXX</a:t>
            </a:r>
          </a:p>
        </p:txBody>
      </p:sp>
      <p:sp>
        <p:nvSpPr>
          <p:cNvPr id="2" name="正方形/長方形 1">
            <a:extLst>
              <a:ext uri="{FF2B5EF4-FFF2-40B4-BE49-F238E27FC236}">
                <a16:creationId xmlns:a16="http://schemas.microsoft.com/office/drawing/2014/main" id="{01E8AA95-BEBF-8594-93A4-D9D6FCC8FB46}"/>
              </a:ext>
            </a:extLst>
          </p:cNvPr>
          <p:cNvSpPr/>
          <p:nvPr/>
        </p:nvSpPr>
        <p:spPr bwMode="gray">
          <a:xfrm>
            <a:off x="-2579357" y="-4866"/>
            <a:ext cx="2502428" cy="1775374"/>
          </a:xfrm>
          <a:prstGeom prst="rect">
            <a:avLst/>
          </a:prstGeom>
          <a:solidFill>
            <a:schemeClr val="accent5">
              <a:lumMod val="20000"/>
              <a:lumOff val="80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285750" indent="-285750" algn="l" fontAlgn="ctr">
              <a:lnSpc>
                <a:spcPct val="120000"/>
              </a:lnSpc>
              <a:spcBef>
                <a:spcPts val="300"/>
              </a:spcBef>
              <a:spcAft>
                <a:spcPts val="0"/>
              </a:spcAft>
              <a:buFont typeface="Wingdings" panose="05000000000000000000" pitchFamily="2" charset="2"/>
              <a:buChar char="l"/>
            </a:pPr>
            <a:r>
              <a:rPr kumimoji="1" lang="ja-JP" altLang="en-US" sz="1050" b="1">
                <a:solidFill>
                  <a:srgbClr val="000000"/>
                </a:solidFill>
                <a:latin typeface="Yu Gothic UI" panose="020B0500000000000000" pitchFamily="50" charset="-128"/>
                <a:ea typeface="Yu Gothic UI" panose="020B0500000000000000" pitchFamily="50" charset="-128"/>
              </a:rPr>
              <a:t>記入例を参照の上、記入を進めること</a:t>
            </a:r>
            <a:endParaRPr kumimoji="1" lang="en-US" altLang="ja-JP" sz="1050" b="1">
              <a:solidFill>
                <a:srgbClr val="000000"/>
              </a:solidFill>
              <a:latin typeface="Yu Gothic UI" panose="020B0500000000000000" pitchFamily="50" charset="-128"/>
              <a:ea typeface="Yu Gothic UI" panose="020B0500000000000000" pitchFamily="50" charset="-128"/>
            </a:endParaRPr>
          </a:p>
          <a:p>
            <a:pPr marL="285750" indent="-285750" algn="l" fontAlgn="ctr">
              <a:lnSpc>
                <a:spcPct val="120000"/>
              </a:lnSpc>
              <a:spcBef>
                <a:spcPts val="300"/>
              </a:spcBef>
              <a:spcAft>
                <a:spcPts val="0"/>
              </a:spcAft>
              <a:buFont typeface="Wingdings" panose="05000000000000000000" pitchFamily="2" charset="2"/>
              <a:buChar char="l"/>
            </a:pPr>
            <a:r>
              <a:rPr kumimoji="1" lang="ja-JP" altLang="en-US" sz="1050" b="1">
                <a:solidFill>
                  <a:srgbClr val="000000"/>
                </a:solidFill>
                <a:latin typeface="Yu Gothic UI" panose="020B0500000000000000" pitchFamily="50" charset="-128"/>
                <a:ea typeface="Yu Gothic UI" panose="020B0500000000000000" pitchFamily="50" charset="-128"/>
              </a:rPr>
              <a:t>必要に応じて、フォントの大きさや、枠を調整することは可とする</a:t>
            </a:r>
            <a:endParaRPr kumimoji="1" lang="en-US" altLang="ja-JP" sz="1050" b="1">
              <a:solidFill>
                <a:srgbClr val="000000"/>
              </a:solidFill>
              <a:latin typeface="Yu Gothic UI" panose="020B0500000000000000" pitchFamily="50" charset="-128"/>
              <a:ea typeface="Yu Gothic UI" panose="020B0500000000000000" pitchFamily="50" charset="-128"/>
            </a:endParaRPr>
          </a:p>
          <a:p>
            <a:pPr marL="285750" indent="-285750" algn="l" fontAlgn="ctr">
              <a:lnSpc>
                <a:spcPct val="120000"/>
              </a:lnSpc>
              <a:spcBef>
                <a:spcPts val="300"/>
              </a:spcBef>
              <a:spcAft>
                <a:spcPts val="0"/>
              </a:spcAft>
              <a:buFont typeface="Wingdings" panose="05000000000000000000" pitchFamily="2" charset="2"/>
              <a:buChar char="l"/>
            </a:pPr>
            <a:r>
              <a:rPr kumimoji="1" lang="ja-JP" altLang="en-US" sz="1050" b="1">
                <a:solidFill>
                  <a:srgbClr val="000000"/>
                </a:solidFill>
                <a:latin typeface="Yu Gothic UI" panose="020B0500000000000000" pitchFamily="50" charset="-128"/>
                <a:ea typeface="Yu Gothic UI" panose="020B0500000000000000" pitchFamily="50" charset="-128"/>
              </a:rPr>
              <a:t>有識者・ステークホルダーへの説明資料として活用することを前提に、当該フォーマットの項目を記載すること</a:t>
            </a:r>
            <a:endParaRPr kumimoji="1" lang="en-US" altLang="ja-JP" sz="1050" b="1">
              <a:solidFill>
                <a:srgbClr val="000000"/>
              </a:solidFill>
              <a:latin typeface="Yu Gothic UI" panose="020B0500000000000000" pitchFamily="50" charset="-128"/>
              <a:ea typeface="Yu Gothic UI" panose="020B0500000000000000" pitchFamily="50" charset="-128"/>
            </a:endParaRPr>
          </a:p>
          <a:p>
            <a:pPr marL="285750" indent="-285750" algn="l" fontAlgn="ctr">
              <a:lnSpc>
                <a:spcPct val="120000"/>
              </a:lnSpc>
              <a:spcBef>
                <a:spcPts val="300"/>
              </a:spcBef>
              <a:spcAft>
                <a:spcPts val="0"/>
              </a:spcAft>
              <a:buFont typeface="Wingdings" panose="05000000000000000000" pitchFamily="2" charset="2"/>
              <a:buChar char="l"/>
            </a:pPr>
            <a:r>
              <a:rPr kumimoji="1" lang="ja-JP" altLang="en-US" sz="1050" b="1">
                <a:solidFill>
                  <a:srgbClr val="000000"/>
                </a:solidFill>
                <a:latin typeface="Yu Gothic UI" panose="020B0500000000000000" pitchFamily="50" charset="-128"/>
                <a:ea typeface="Yu Gothic UI" panose="020B0500000000000000" pitchFamily="50" charset="-128"/>
              </a:rPr>
              <a:t>最終的に、記入例や説明コメントを削除して提出すること</a:t>
            </a:r>
          </a:p>
        </p:txBody>
      </p:sp>
      <p:graphicFrame>
        <p:nvGraphicFramePr>
          <p:cNvPr id="3" name="表 2">
            <a:extLst>
              <a:ext uri="{FF2B5EF4-FFF2-40B4-BE49-F238E27FC236}">
                <a16:creationId xmlns:a16="http://schemas.microsoft.com/office/drawing/2014/main" id="{C33A0BD1-7523-7260-C60A-8AFE7E505910}"/>
              </a:ext>
            </a:extLst>
          </p:cNvPr>
          <p:cNvGraphicFramePr>
            <a:graphicFrameLocks noGrp="1"/>
          </p:cNvGraphicFramePr>
          <p:nvPr>
            <p:extLst>
              <p:ext uri="{D42A27DB-BD31-4B8C-83A1-F6EECF244321}">
                <p14:modId xmlns:p14="http://schemas.microsoft.com/office/powerpoint/2010/main" val="4269179063"/>
              </p:ext>
            </p:extLst>
          </p:nvPr>
        </p:nvGraphicFramePr>
        <p:xfrm>
          <a:off x="179423" y="3806914"/>
          <a:ext cx="6490807" cy="1241368"/>
        </p:xfrm>
        <a:graphic>
          <a:graphicData uri="http://schemas.openxmlformats.org/drawingml/2006/table">
            <a:tbl>
              <a:tblPr>
                <a:tableStyleId>{5C22544A-7EE6-4342-B048-85BDC9FD1C3A}</a:tableStyleId>
              </a:tblPr>
              <a:tblGrid>
                <a:gridCol w="210108">
                  <a:extLst>
                    <a:ext uri="{9D8B030D-6E8A-4147-A177-3AD203B41FA5}">
                      <a16:colId xmlns:a16="http://schemas.microsoft.com/office/drawing/2014/main" val="591654474"/>
                    </a:ext>
                  </a:extLst>
                </a:gridCol>
                <a:gridCol w="436211">
                  <a:extLst>
                    <a:ext uri="{9D8B030D-6E8A-4147-A177-3AD203B41FA5}">
                      <a16:colId xmlns:a16="http://schemas.microsoft.com/office/drawing/2014/main" val="1177612696"/>
                    </a:ext>
                  </a:extLst>
                </a:gridCol>
                <a:gridCol w="1908656">
                  <a:extLst>
                    <a:ext uri="{9D8B030D-6E8A-4147-A177-3AD203B41FA5}">
                      <a16:colId xmlns:a16="http://schemas.microsoft.com/office/drawing/2014/main" val="1504089348"/>
                    </a:ext>
                  </a:extLst>
                </a:gridCol>
                <a:gridCol w="210108">
                  <a:extLst>
                    <a:ext uri="{9D8B030D-6E8A-4147-A177-3AD203B41FA5}">
                      <a16:colId xmlns:a16="http://schemas.microsoft.com/office/drawing/2014/main" val="1367511844"/>
                    </a:ext>
                  </a:extLst>
                </a:gridCol>
                <a:gridCol w="2602637">
                  <a:extLst>
                    <a:ext uri="{9D8B030D-6E8A-4147-A177-3AD203B41FA5}">
                      <a16:colId xmlns:a16="http://schemas.microsoft.com/office/drawing/2014/main" val="3723551697"/>
                    </a:ext>
                  </a:extLst>
                </a:gridCol>
                <a:gridCol w="1123087">
                  <a:extLst>
                    <a:ext uri="{9D8B030D-6E8A-4147-A177-3AD203B41FA5}">
                      <a16:colId xmlns:a16="http://schemas.microsoft.com/office/drawing/2014/main" val="1401146224"/>
                    </a:ext>
                  </a:extLst>
                </a:gridCol>
              </a:tblGrid>
              <a:tr h="0">
                <a:tc gridSpan="5">
                  <a:txBody>
                    <a:bodyPr/>
                    <a:lstStyle/>
                    <a:p>
                      <a:pPr algn="l" fontAlgn="ctr"/>
                      <a:r>
                        <a:rPr lang="ja-JP" altLang="en-US" sz="1000" b="1" u="none" strike="noStrike">
                          <a:effectLst/>
                          <a:latin typeface="Yu Gothic UI" panose="020B0500000000000000" pitchFamily="50" charset="-128"/>
                          <a:ea typeface="Yu Gothic UI" panose="020B0500000000000000" pitchFamily="50" charset="-128"/>
                        </a:rPr>
                        <a:t>補助事業名：</a:t>
                      </a:r>
                      <a:r>
                        <a:rPr lang="en-US" sz="1000" b="1" u="none" strike="noStrike">
                          <a:effectLst/>
                          <a:latin typeface="Yu Gothic UI" panose="020B0500000000000000" pitchFamily="50" charset="-128"/>
                          <a:ea typeface="Yu Gothic UI" panose="020B0500000000000000" pitchFamily="50" charset="-128"/>
                        </a:rPr>
                        <a:t>XXX</a:t>
                      </a:r>
                      <a:endParaRPr 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3507857"/>
                  </a:ext>
                </a:extLst>
              </a:tr>
              <a:tr h="203841">
                <a:tc rowSpan="2">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altLang="ja-JP" sz="1000" u="none" strike="noStrike">
                        <a:effectLst/>
                        <a:latin typeface="Yu Gothic UI" panose="020B0500000000000000" pitchFamily="50" charset="-128"/>
                        <a:ea typeface="Yu Gothic UI" panose="020B0500000000000000" pitchFamily="50" charset="-128"/>
                      </a:endParaRPr>
                    </a:p>
                    <a:p>
                      <a:pPr algn="ctr" fontAlgn="ctr"/>
                      <a:r>
                        <a:rPr lang="ja-JP" altLang="en-US" sz="1000" u="none" strike="noStrike">
                          <a:effectLst/>
                          <a:latin typeface="Yu Gothic UI" panose="020B0500000000000000" pitchFamily="50" charset="-128"/>
                          <a:ea typeface="Yu Gothic UI" panose="020B0500000000000000" pitchFamily="50" charset="-128"/>
                        </a:rPr>
                        <a:t>目的</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altLang="ja-JP" sz="1000" b="1" i="0" u="none" strike="noStrike">
                          <a:solidFill>
                            <a:srgbClr val="000000"/>
                          </a:solidFill>
                          <a:effectLst/>
                          <a:latin typeface="Yu Gothic UI" panose="020B0500000000000000" pitchFamily="50" charset="-128"/>
                          <a:ea typeface="Yu Gothic UI" panose="020B0500000000000000" pitchFamily="50" charset="-128"/>
                        </a:rPr>
                        <a:t>XXXXXXXXXXXXXXXXXXXXXXXXXXXXXXXXXXXXXX</a:t>
                      </a:r>
                      <a:endParaRPr lang="ja-JP" alt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fontAlgn="ctr"/>
                      <a:r>
                        <a:rPr lang="ja-JP" altLang="en-US" sz="1000" b="0" u="none" strike="noStrike">
                          <a:effectLst/>
                          <a:latin typeface="Yu Gothic UI" panose="020B0500000000000000" pitchFamily="50" charset="-128"/>
                          <a:ea typeface="Yu Gothic UI" panose="020B0500000000000000" pitchFamily="50" charset="-128"/>
                        </a:rPr>
                        <a:t>概要</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vert="eaVert"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p>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br>
                        <a:rPr lang="en-US" altLang="ja-JP" sz="900" b="0" i="0" u="none" strike="noStrike">
                          <a:solidFill>
                            <a:srgbClr val="000000"/>
                          </a:solidFill>
                          <a:effectLst/>
                          <a:latin typeface="Yu Gothic UI" panose="020B0500000000000000" pitchFamily="50" charset="-128"/>
                          <a:ea typeface="Yu Gothic UI" panose="020B0500000000000000" pitchFamily="50" charset="-128"/>
                        </a:rPr>
                      </a:b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a:t>
                      </a: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a:p>
                  </a:txBody>
                  <a:tcPr marL="92354" marR="92354" anchor="ctr">
                    <a:lnL w="6350" cap="flat" cmpd="sng" algn="ctr">
                      <a:solidFill>
                        <a:schemeClr val="tx1">
                          <a:lumMod val="50000"/>
                          <a:lumOff val="50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028097"/>
                  </a:ext>
                </a:extLst>
              </a:tr>
              <a:tr h="318276">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a:txBody>
                    <a:bodyPr/>
                    <a:lstStyle/>
                    <a:p>
                      <a:pPr algn="ctr" fontAlgn="ctr"/>
                      <a:r>
                        <a:rPr lang="en-US" sz="1000" u="none" strike="noStrike">
                          <a:effectLst/>
                          <a:latin typeface="Yu Gothic UI" panose="020B0500000000000000" pitchFamily="50" charset="-128"/>
                          <a:ea typeface="Yu Gothic UI" panose="020B0500000000000000" pitchFamily="50" charset="-128"/>
                        </a:rPr>
                        <a:t>KPI</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indent="0" algn="l" fontAlgn="ctr">
                        <a:buFont typeface="Arial" panose="020B0604020202020204" pitchFamily="34" charset="0"/>
                        <a:buNone/>
                      </a:pPr>
                      <a:r>
                        <a:rPr lang="ja-JP" altLang="en-US" sz="1000" b="1" i="0" u="none" strike="noStrike" dirty="0">
                          <a:solidFill>
                            <a:srgbClr val="000000"/>
                          </a:solidFill>
                          <a:effectLst/>
                          <a:latin typeface="Yu Gothic UI" panose="020B0500000000000000" pitchFamily="50" charset="-128"/>
                          <a:ea typeface="Yu Gothic UI" panose="020B0500000000000000" pitchFamily="50" charset="-128"/>
                        </a:rPr>
                        <a:t>指標：</a:t>
                      </a:r>
                      <a:r>
                        <a:rPr lang="en-US" altLang="ja-JP" sz="1000" b="1" i="0" u="none" strike="noStrike" dirty="0">
                          <a:solidFill>
                            <a:srgbClr val="000000"/>
                          </a:solidFill>
                          <a:effectLst/>
                          <a:latin typeface="Yu Gothic UI" panose="020B0500000000000000" pitchFamily="50" charset="-128"/>
                          <a:ea typeface="Yu Gothic UI" panose="020B0500000000000000" pitchFamily="50" charset="-128"/>
                        </a:rPr>
                        <a:t>XXX</a:t>
                      </a:r>
                    </a:p>
                    <a:p>
                      <a:pPr marL="171450" indent="-171450" algn="l" fontAlgn="ctr">
                        <a:buFont typeface="Arial" panose="020B0604020202020204" pitchFamily="34" charset="0"/>
                        <a:buChar char="•"/>
                      </a:pP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現状値：</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20XX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800" b="0" i="0" u="none" strike="noStrike" dirty="0">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目標値①：</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2025</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800" b="0" i="0" u="none" strike="noStrike" dirty="0">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目標値②：</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20XX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800" b="0" i="0" u="none" strike="noStrike" dirty="0">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vMerge="1">
                  <a:txBody>
                    <a:bodyPr/>
                    <a:lstStyle/>
                    <a:p>
                      <a:pPr algn="ctr" fontAlgn="ctr"/>
                      <a:endParaRPr lang="ja-JP" altLang="en-US" sz="1050" b="0" i="0" u="none" strike="noStrike">
                        <a:solidFill>
                          <a:srgbClr val="000000"/>
                        </a:solidFill>
                        <a:effectLst/>
                        <a:latin typeface="+mj-ea"/>
                        <a:ea typeface="+mj-ea"/>
                      </a:endParaRPr>
                    </a:p>
                  </a:txBody>
                  <a:tcPr marL="92354" marR="92354"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0908487"/>
                  </a:ext>
                </a:extLst>
              </a:tr>
            </a:tbl>
          </a:graphicData>
        </a:graphic>
      </p:graphicFrame>
      <p:sp>
        <p:nvSpPr>
          <p:cNvPr id="9" name="正方形/長方形 8">
            <a:extLst>
              <a:ext uri="{FF2B5EF4-FFF2-40B4-BE49-F238E27FC236}">
                <a16:creationId xmlns:a16="http://schemas.microsoft.com/office/drawing/2014/main" id="{AA25F9B6-84B0-02AE-C3A2-99FB2A16F582}"/>
              </a:ext>
            </a:extLst>
          </p:cNvPr>
          <p:cNvSpPr/>
          <p:nvPr/>
        </p:nvSpPr>
        <p:spPr bwMode="gray">
          <a:xfrm>
            <a:off x="5590411" y="3875616"/>
            <a:ext cx="1025962" cy="842296"/>
          </a:xfrm>
          <a:prstGeom prst="rect">
            <a:avLst/>
          </a:prstGeom>
          <a:solidFill>
            <a:schemeClr val="bg1">
              <a:lumMod val="95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特徴を示す</a:t>
            </a:r>
            <a:br>
              <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写真等を張り付け</a:t>
            </a:r>
            <a:endPar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sp>
        <p:nvSpPr>
          <p:cNvPr id="10" name="テキスト ボックス 9">
            <a:extLst>
              <a:ext uri="{FF2B5EF4-FFF2-40B4-BE49-F238E27FC236}">
                <a16:creationId xmlns:a16="http://schemas.microsoft.com/office/drawing/2014/main" id="{7CBEB5F3-FB02-92C4-FDA9-B5E1FB33CE2F}"/>
              </a:ext>
            </a:extLst>
          </p:cNvPr>
          <p:cNvSpPr txBox="1"/>
          <p:nvPr/>
        </p:nvSpPr>
        <p:spPr bwMode="gray">
          <a:xfrm>
            <a:off x="5590411" y="4754880"/>
            <a:ext cx="1005840" cy="264869"/>
          </a:xfrm>
          <a:prstGeom prst="rect">
            <a:avLst/>
          </a:prstGeom>
        </p:spPr>
        <p:txBody>
          <a:bodyPr vert="horz" wrap="square" lIns="0" tIns="0" rIns="0" bIns="0" rtlCol="0" anchor="ctr">
            <a:noAutofit/>
          </a:bodyPr>
          <a:lstStyle/>
          <a:p>
            <a:pPr algn="ctr"/>
            <a:r>
              <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rPr>
              <a:t>イメージ写真の説明</a:t>
            </a:r>
            <a:r>
              <a:rPr kumimoji="1" lang="en-US" altLang="ja-JP" sz="800">
                <a:solidFill>
                  <a:schemeClr val="tx1">
                    <a:lumMod val="75000"/>
                    <a:lumOff val="25000"/>
                  </a:schemeClr>
                </a:solidFill>
                <a:latin typeface="Yu Gothic UI" panose="020B0500000000000000" pitchFamily="50" charset="-128"/>
                <a:ea typeface="Yu Gothic UI" panose="020B0500000000000000" pitchFamily="50" charset="-128"/>
              </a:rPr>
              <a:t>XXXXXXXXXXXXXXXX</a:t>
            </a:r>
            <a:endPar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endParaRPr>
          </a:p>
        </p:txBody>
      </p:sp>
      <p:graphicFrame>
        <p:nvGraphicFramePr>
          <p:cNvPr id="11" name="表 10">
            <a:extLst>
              <a:ext uri="{FF2B5EF4-FFF2-40B4-BE49-F238E27FC236}">
                <a16:creationId xmlns:a16="http://schemas.microsoft.com/office/drawing/2014/main" id="{83DD392F-0540-7022-68AD-F3D652C87F98}"/>
              </a:ext>
            </a:extLst>
          </p:cNvPr>
          <p:cNvGraphicFramePr>
            <a:graphicFrameLocks noGrp="1"/>
          </p:cNvGraphicFramePr>
          <p:nvPr>
            <p:extLst>
              <p:ext uri="{D42A27DB-BD31-4B8C-83A1-F6EECF244321}">
                <p14:modId xmlns:p14="http://schemas.microsoft.com/office/powerpoint/2010/main" val="2336526189"/>
              </p:ext>
            </p:extLst>
          </p:nvPr>
        </p:nvGraphicFramePr>
        <p:xfrm>
          <a:off x="179423" y="5665066"/>
          <a:ext cx="6490807" cy="1241368"/>
        </p:xfrm>
        <a:graphic>
          <a:graphicData uri="http://schemas.openxmlformats.org/drawingml/2006/table">
            <a:tbl>
              <a:tblPr>
                <a:tableStyleId>{5C22544A-7EE6-4342-B048-85BDC9FD1C3A}</a:tableStyleId>
              </a:tblPr>
              <a:tblGrid>
                <a:gridCol w="210108">
                  <a:extLst>
                    <a:ext uri="{9D8B030D-6E8A-4147-A177-3AD203B41FA5}">
                      <a16:colId xmlns:a16="http://schemas.microsoft.com/office/drawing/2014/main" val="591654474"/>
                    </a:ext>
                  </a:extLst>
                </a:gridCol>
                <a:gridCol w="436211">
                  <a:extLst>
                    <a:ext uri="{9D8B030D-6E8A-4147-A177-3AD203B41FA5}">
                      <a16:colId xmlns:a16="http://schemas.microsoft.com/office/drawing/2014/main" val="1177612696"/>
                    </a:ext>
                  </a:extLst>
                </a:gridCol>
                <a:gridCol w="1908656">
                  <a:extLst>
                    <a:ext uri="{9D8B030D-6E8A-4147-A177-3AD203B41FA5}">
                      <a16:colId xmlns:a16="http://schemas.microsoft.com/office/drawing/2014/main" val="1504089348"/>
                    </a:ext>
                  </a:extLst>
                </a:gridCol>
                <a:gridCol w="210108">
                  <a:extLst>
                    <a:ext uri="{9D8B030D-6E8A-4147-A177-3AD203B41FA5}">
                      <a16:colId xmlns:a16="http://schemas.microsoft.com/office/drawing/2014/main" val="1367511844"/>
                    </a:ext>
                  </a:extLst>
                </a:gridCol>
                <a:gridCol w="2602637">
                  <a:extLst>
                    <a:ext uri="{9D8B030D-6E8A-4147-A177-3AD203B41FA5}">
                      <a16:colId xmlns:a16="http://schemas.microsoft.com/office/drawing/2014/main" val="3723551697"/>
                    </a:ext>
                  </a:extLst>
                </a:gridCol>
                <a:gridCol w="1123087">
                  <a:extLst>
                    <a:ext uri="{9D8B030D-6E8A-4147-A177-3AD203B41FA5}">
                      <a16:colId xmlns:a16="http://schemas.microsoft.com/office/drawing/2014/main" val="1401146224"/>
                    </a:ext>
                  </a:extLst>
                </a:gridCol>
              </a:tblGrid>
              <a:tr h="0">
                <a:tc gridSpan="5">
                  <a:txBody>
                    <a:bodyPr/>
                    <a:lstStyle/>
                    <a:p>
                      <a:pPr algn="l" fontAlgn="ctr"/>
                      <a:r>
                        <a:rPr lang="ja-JP" altLang="en-US" sz="1000" b="1" u="none" strike="noStrike">
                          <a:effectLst/>
                          <a:latin typeface="Yu Gothic UI" panose="020B0500000000000000" pitchFamily="50" charset="-128"/>
                          <a:ea typeface="Yu Gothic UI" panose="020B0500000000000000" pitchFamily="50" charset="-128"/>
                        </a:rPr>
                        <a:t>補助事業名：</a:t>
                      </a:r>
                      <a:r>
                        <a:rPr lang="en-US" sz="1000" b="1" u="none" strike="noStrike">
                          <a:effectLst/>
                          <a:latin typeface="Yu Gothic UI" panose="020B0500000000000000" pitchFamily="50" charset="-128"/>
                          <a:ea typeface="Yu Gothic UI" panose="020B0500000000000000" pitchFamily="50" charset="-128"/>
                        </a:rPr>
                        <a:t>XXX</a:t>
                      </a:r>
                      <a:endParaRPr 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3507857"/>
                  </a:ext>
                </a:extLst>
              </a:tr>
              <a:tr h="203841">
                <a:tc rowSpan="2">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altLang="ja-JP" sz="1000" u="none" strike="noStrike">
                        <a:effectLst/>
                        <a:latin typeface="Yu Gothic UI" panose="020B0500000000000000" pitchFamily="50" charset="-128"/>
                        <a:ea typeface="Yu Gothic UI" panose="020B0500000000000000" pitchFamily="50" charset="-128"/>
                      </a:endParaRPr>
                    </a:p>
                    <a:p>
                      <a:pPr algn="ctr" fontAlgn="ctr"/>
                      <a:r>
                        <a:rPr lang="ja-JP" altLang="en-US" sz="1000" u="none" strike="noStrike">
                          <a:effectLst/>
                          <a:latin typeface="Yu Gothic UI" panose="020B0500000000000000" pitchFamily="50" charset="-128"/>
                          <a:ea typeface="Yu Gothic UI" panose="020B0500000000000000" pitchFamily="50" charset="-128"/>
                        </a:rPr>
                        <a:t>目的</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altLang="ja-JP" sz="1000" b="1" i="0" u="none" strike="noStrike">
                          <a:solidFill>
                            <a:srgbClr val="000000"/>
                          </a:solidFill>
                          <a:effectLst/>
                          <a:latin typeface="Yu Gothic UI" panose="020B0500000000000000" pitchFamily="50" charset="-128"/>
                          <a:ea typeface="Yu Gothic UI" panose="020B0500000000000000" pitchFamily="50" charset="-128"/>
                        </a:rPr>
                        <a:t>XXXXXXXXXXXXXXXXXXXXXXXXXXXXXXXXXXXXXX</a:t>
                      </a:r>
                      <a:endParaRPr lang="ja-JP" alt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fontAlgn="ctr"/>
                      <a:r>
                        <a:rPr lang="ja-JP" altLang="en-US" sz="1000" b="0" u="none" strike="noStrike">
                          <a:effectLst/>
                          <a:latin typeface="Yu Gothic UI" panose="020B0500000000000000" pitchFamily="50" charset="-128"/>
                          <a:ea typeface="Yu Gothic UI" panose="020B0500000000000000" pitchFamily="50" charset="-128"/>
                        </a:rPr>
                        <a:t>概要</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vert="eaVert"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p>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br>
                        <a:rPr lang="en-US" altLang="ja-JP" sz="900" b="0" i="0" u="none" strike="noStrike">
                          <a:solidFill>
                            <a:srgbClr val="000000"/>
                          </a:solidFill>
                          <a:effectLst/>
                          <a:latin typeface="Yu Gothic UI" panose="020B0500000000000000" pitchFamily="50" charset="-128"/>
                          <a:ea typeface="Yu Gothic UI" panose="020B0500000000000000" pitchFamily="50" charset="-128"/>
                        </a:rPr>
                      </a:b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a:t>
                      </a: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a:p>
                  </a:txBody>
                  <a:tcPr marL="92354" marR="92354" anchor="ctr">
                    <a:lnL w="6350" cap="flat" cmpd="sng" algn="ctr">
                      <a:solidFill>
                        <a:schemeClr val="tx1">
                          <a:lumMod val="50000"/>
                          <a:lumOff val="50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028097"/>
                  </a:ext>
                </a:extLst>
              </a:tr>
              <a:tr h="318276">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a:txBody>
                    <a:bodyPr/>
                    <a:lstStyle/>
                    <a:p>
                      <a:pPr algn="ctr" fontAlgn="ctr"/>
                      <a:r>
                        <a:rPr lang="en-US" sz="1000" u="none" strike="noStrike">
                          <a:effectLst/>
                          <a:latin typeface="Yu Gothic UI" panose="020B0500000000000000" pitchFamily="50" charset="-128"/>
                          <a:ea typeface="Yu Gothic UI" panose="020B0500000000000000" pitchFamily="50" charset="-128"/>
                        </a:rPr>
                        <a:t>KPI</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indent="0" algn="l" fontAlgn="ctr">
                        <a:buFont typeface="Arial" panose="020B0604020202020204" pitchFamily="34" charset="0"/>
                        <a:buNone/>
                      </a:pPr>
                      <a:r>
                        <a:rPr lang="ja-JP" altLang="en-US" sz="1000" b="1" i="0" u="none" strike="noStrike" dirty="0">
                          <a:solidFill>
                            <a:srgbClr val="000000"/>
                          </a:solidFill>
                          <a:effectLst/>
                          <a:latin typeface="Yu Gothic UI" panose="020B0500000000000000" pitchFamily="50" charset="-128"/>
                          <a:ea typeface="Yu Gothic UI" panose="020B0500000000000000" pitchFamily="50" charset="-128"/>
                        </a:rPr>
                        <a:t>指標：</a:t>
                      </a:r>
                      <a:r>
                        <a:rPr lang="en-US" altLang="ja-JP" sz="1000" b="1" i="0" u="none" strike="noStrike" dirty="0">
                          <a:solidFill>
                            <a:srgbClr val="000000"/>
                          </a:solidFill>
                          <a:effectLst/>
                          <a:latin typeface="Yu Gothic UI" panose="020B0500000000000000" pitchFamily="50" charset="-128"/>
                          <a:ea typeface="Yu Gothic UI" panose="020B0500000000000000" pitchFamily="50" charset="-128"/>
                        </a:rPr>
                        <a:t>XXX</a:t>
                      </a:r>
                    </a:p>
                    <a:p>
                      <a:pPr marL="171450" indent="-171450" algn="l" fontAlgn="ctr">
                        <a:buFont typeface="Arial" panose="020B0604020202020204" pitchFamily="34" charset="0"/>
                        <a:buChar char="•"/>
                      </a:pP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現状値：</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20XX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800" b="0" i="0" u="none" strike="noStrike" dirty="0">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目標値①：</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2025</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800" b="0" i="0" u="none" strike="noStrike" dirty="0">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目標値②：</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20XX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800" b="0" i="0" u="none" strike="noStrike" dirty="0">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vMerge="1">
                  <a:txBody>
                    <a:bodyPr/>
                    <a:lstStyle/>
                    <a:p>
                      <a:pPr algn="ctr" fontAlgn="ctr"/>
                      <a:endParaRPr lang="ja-JP" altLang="en-US" sz="1050" b="0" i="0" u="none" strike="noStrike">
                        <a:solidFill>
                          <a:srgbClr val="000000"/>
                        </a:solidFill>
                        <a:effectLst/>
                        <a:latin typeface="+mj-ea"/>
                        <a:ea typeface="+mj-ea"/>
                      </a:endParaRPr>
                    </a:p>
                  </a:txBody>
                  <a:tcPr marL="92354" marR="92354"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0908487"/>
                  </a:ext>
                </a:extLst>
              </a:tr>
            </a:tbl>
          </a:graphicData>
        </a:graphic>
      </p:graphicFrame>
      <p:sp>
        <p:nvSpPr>
          <p:cNvPr id="12" name="正方形/長方形 11">
            <a:extLst>
              <a:ext uri="{FF2B5EF4-FFF2-40B4-BE49-F238E27FC236}">
                <a16:creationId xmlns:a16="http://schemas.microsoft.com/office/drawing/2014/main" id="{F99B3BAD-2762-05E9-6ADB-232BB8CCB072}"/>
              </a:ext>
            </a:extLst>
          </p:cNvPr>
          <p:cNvSpPr/>
          <p:nvPr/>
        </p:nvSpPr>
        <p:spPr bwMode="gray">
          <a:xfrm>
            <a:off x="5590411" y="5733768"/>
            <a:ext cx="1025962" cy="842296"/>
          </a:xfrm>
          <a:prstGeom prst="rect">
            <a:avLst/>
          </a:prstGeom>
          <a:solidFill>
            <a:schemeClr val="bg1">
              <a:lumMod val="95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特徴を示す</a:t>
            </a:r>
            <a:br>
              <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写真等を張り付け</a:t>
            </a:r>
            <a:endPar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sp>
        <p:nvSpPr>
          <p:cNvPr id="13" name="テキスト ボックス 12">
            <a:extLst>
              <a:ext uri="{FF2B5EF4-FFF2-40B4-BE49-F238E27FC236}">
                <a16:creationId xmlns:a16="http://schemas.microsoft.com/office/drawing/2014/main" id="{F60CB71D-8D82-F13A-9727-64C83B4F754A}"/>
              </a:ext>
            </a:extLst>
          </p:cNvPr>
          <p:cNvSpPr txBox="1"/>
          <p:nvPr/>
        </p:nvSpPr>
        <p:spPr bwMode="gray">
          <a:xfrm>
            <a:off x="5590411" y="6613032"/>
            <a:ext cx="1005840" cy="264869"/>
          </a:xfrm>
          <a:prstGeom prst="rect">
            <a:avLst/>
          </a:prstGeom>
        </p:spPr>
        <p:txBody>
          <a:bodyPr vert="horz" wrap="square" lIns="0" tIns="0" rIns="0" bIns="0" rtlCol="0" anchor="ctr">
            <a:noAutofit/>
          </a:bodyPr>
          <a:lstStyle/>
          <a:p>
            <a:pPr algn="ctr"/>
            <a:r>
              <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rPr>
              <a:t>イメージ写真の説明</a:t>
            </a:r>
            <a:r>
              <a:rPr kumimoji="1" lang="en-US" altLang="ja-JP" sz="800">
                <a:solidFill>
                  <a:schemeClr val="tx1">
                    <a:lumMod val="75000"/>
                    <a:lumOff val="25000"/>
                  </a:schemeClr>
                </a:solidFill>
                <a:latin typeface="Yu Gothic UI" panose="020B0500000000000000" pitchFamily="50" charset="-128"/>
                <a:ea typeface="Yu Gothic UI" panose="020B0500000000000000" pitchFamily="50" charset="-128"/>
              </a:rPr>
              <a:t>XXXXXXXXXXXXXXXX</a:t>
            </a:r>
            <a:endPar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endParaRPr>
          </a:p>
        </p:txBody>
      </p:sp>
      <p:sp>
        <p:nvSpPr>
          <p:cNvPr id="4" name="四角形: 角を丸くする 3">
            <a:extLst>
              <a:ext uri="{FF2B5EF4-FFF2-40B4-BE49-F238E27FC236}">
                <a16:creationId xmlns:a16="http://schemas.microsoft.com/office/drawing/2014/main" id="{AE3E7CB6-0212-97A0-0F5D-278DBF6A9284}"/>
              </a:ext>
            </a:extLst>
          </p:cNvPr>
          <p:cNvSpPr/>
          <p:nvPr/>
        </p:nvSpPr>
        <p:spPr bwMode="gray">
          <a:xfrm>
            <a:off x="170323" y="7102574"/>
            <a:ext cx="1309091" cy="208265"/>
          </a:xfrm>
          <a:prstGeom prst="roundRect">
            <a:avLst/>
          </a:prstGeom>
          <a:solidFill>
            <a:srgbClr val="EFFAF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対応テーマを記載</a:t>
            </a:r>
          </a:p>
        </p:txBody>
      </p:sp>
      <p:graphicFrame>
        <p:nvGraphicFramePr>
          <p:cNvPr id="5" name="表 4">
            <a:extLst>
              <a:ext uri="{FF2B5EF4-FFF2-40B4-BE49-F238E27FC236}">
                <a16:creationId xmlns:a16="http://schemas.microsoft.com/office/drawing/2014/main" id="{8C2BF33D-3067-AD49-8A0D-5DD28FA8C04D}"/>
              </a:ext>
            </a:extLst>
          </p:cNvPr>
          <p:cNvGraphicFramePr>
            <a:graphicFrameLocks noGrp="1"/>
          </p:cNvGraphicFramePr>
          <p:nvPr>
            <p:extLst>
              <p:ext uri="{D42A27DB-BD31-4B8C-83A1-F6EECF244321}">
                <p14:modId xmlns:p14="http://schemas.microsoft.com/office/powerpoint/2010/main" val="2336526189"/>
              </p:ext>
            </p:extLst>
          </p:nvPr>
        </p:nvGraphicFramePr>
        <p:xfrm>
          <a:off x="179423" y="7495852"/>
          <a:ext cx="6490807" cy="1241368"/>
        </p:xfrm>
        <a:graphic>
          <a:graphicData uri="http://schemas.openxmlformats.org/drawingml/2006/table">
            <a:tbl>
              <a:tblPr>
                <a:tableStyleId>{5C22544A-7EE6-4342-B048-85BDC9FD1C3A}</a:tableStyleId>
              </a:tblPr>
              <a:tblGrid>
                <a:gridCol w="210108">
                  <a:extLst>
                    <a:ext uri="{9D8B030D-6E8A-4147-A177-3AD203B41FA5}">
                      <a16:colId xmlns:a16="http://schemas.microsoft.com/office/drawing/2014/main" val="591654474"/>
                    </a:ext>
                  </a:extLst>
                </a:gridCol>
                <a:gridCol w="436211">
                  <a:extLst>
                    <a:ext uri="{9D8B030D-6E8A-4147-A177-3AD203B41FA5}">
                      <a16:colId xmlns:a16="http://schemas.microsoft.com/office/drawing/2014/main" val="1177612696"/>
                    </a:ext>
                  </a:extLst>
                </a:gridCol>
                <a:gridCol w="1908656">
                  <a:extLst>
                    <a:ext uri="{9D8B030D-6E8A-4147-A177-3AD203B41FA5}">
                      <a16:colId xmlns:a16="http://schemas.microsoft.com/office/drawing/2014/main" val="1504089348"/>
                    </a:ext>
                  </a:extLst>
                </a:gridCol>
                <a:gridCol w="210108">
                  <a:extLst>
                    <a:ext uri="{9D8B030D-6E8A-4147-A177-3AD203B41FA5}">
                      <a16:colId xmlns:a16="http://schemas.microsoft.com/office/drawing/2014/main" val="1367511844"/>
                    </a:ext>
                  </a:extLst>
                </a:gridCol>
                <a:gridCol w="2602637">
                  <a:extLst>
                    <a:ext uri="{9D8B030D-6E8A-4147-A177-3AD203B41FA5}">
                      <a16:colId xmlns:a16="http://schemas.microsoft.com/office/drawing/2014/main" val="3723551697"/>
                    </a:ext>
                  </a:extLst>
                </a:gridCol>
                <a:gridCol w="1123087">
                  <a:extLst>
                    <a:ext uri="{9D8B030D-6E8A-4147-A177-3AD203B41FA5}">
                      <a16:colId xmlns:a16="http://schemas.microsoft.com/office/drawing/2014/main" val="1401146224"/>
                    </a:ext>
                  </a:extLst>
                </a:gridCol>
              </a:tblGrid>
              <a:tr h="0">
                <a:tc gridSpan="5">
                  <a:txBody>
                    <a:bodyPr/>
                    <a:lstStyle/>
                    <a:p>
                      <a:pPr algn="l" fontAlgn="ctr"/>
                      <a:r>
                        <a:rPr lang="ja-JP" altLang="en-US" sz="1000" b="1" u="none" strike="noStrike">
                          <a:effectLst/>
                          <a:latin typeface="Yu Gothic UI" panose="020B0500000000000000" pitchFamily="50" charset="-128"/>
                          <a:ea typeface="Yu Gothic UI" panose="020B0500000000000000" pitchFamily="50" charset="-128"/>
                        </a:rPr>
                        <a:t>補助事業名：</a:t>
                      </a:r>
                      <a:r>
                        <a:rPr lang="en-US" sz="1000" b="1" u="none" strike="noStrike">
                          <a:effectLst/>
                          <a:latin typeface="Yu Gothic UI" panose="020B0500000000000000" pitchFamily="50" charset="-128"/>
                          <a:ea typeface="Yu Gothic UI" panose="020B0500000000000000" pitchFamily="50" charset="-128"/>
                        </a:rPr>
                        <a:t>XXX</a:t>
                      </a:r>
                      <a:endParaRPr 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3507857"/>
                  </a:ext>
                </a:extLst>
              </a:tr>
              <a:tr h="203841">
                <a:tc rowSpan="2">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altLang="ja-JP" sz="1000" u="none" strike="noStrike">
                        <a:effectLst/>
                        <a:latin typeface="Yu Gothic UI" panose="020B0500000000000000" pitchFamily="50" charset="-128"/>
                        <a:ea typeface="Yu Gothic UI" panose="020B0500000000000000" pitchFamily="50" charset="-128"/>
                      </a:endParaRPr>
                    </a:p>
                    <a:p>
                      <a:pPr algn="ctr" fontAlgn="ctr"/>
                      <a:r>
                        <a:rPr lang="ja-JP" altLang="en-US" sz="1000" u="none" strike="noStrike">
                          <a:effectLst/>
                          <a:latin typeface="Yu Gothic UI" panose="020B0500000000000000" pitchFamily="50" charset="-128"/>
                          <a:ea typeface="Yu Gothic UI" panose="020B0500000000000000" pitchFamily="50" charset="-128"/>
                        </a:rPr>
                        <a:t>目的</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altLang="ja-JP" sz="1000" b="1" i="0" u="none" strike="noStrike">
                          <a:solidFill>
                            <a:srgbClr val="000000"/>
                          </a:solidFill>
                          <a:effectLst/>
                          <a:latin typeface="Yu Gothic UI" panose="020B0500000000000000" pitchFamily="50" charset="-128"/>
                          <a:ea typeface="Yu Gothic UI" panose="020B0500000000000000" pitchFamily="50" charset="-128"/>
                        </a:rPr>
                        <a:t>XXXXXXXXXXXXXXXXXXXXXXXXXXXXXXXXXXXXXX</a:t>
                      </a:r>
                      <a:endParaRPr lang="ja-JP" alt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fontAlgn="ctr"/>
                      <a:r>
                        <a:rPr lang="ja-JP" altLang="en-US" sz="1000" b="0" u="none" strike="noStrike">
                          <a:effectLst/>
                          <a:latin typeface="Yu Gothic UI" panose="020B0500000000000000" pitchFamily="50" charset="-128"/>
                          <a:ea typeface="Yu Gothic UI" panose="020B0500000000000000" pitchFamily="50" charset="-128"/>
                        </a:rPr>
                        <a:t>概要</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vert="eaVert"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p>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br>
                        <a:rPr lang="en-US" altLang="ja-JP" sz="900" b="0" i="0" u="none" strike="noStrike">
                          <a:solidFill>
                            <a:srgbClr val="000000"/>
                          </a:solidFill>
                          <a:effectLst/>
                          <a:latin typeface="Yu Gothic UI" panose="020B0500000000000000" pitchFamily="50" charset="-128"/>
                          <a:ea typeface="Yu Gothic UI" panose="020B0500000000000000" pitchFamily="50" charset="-128"/>
                        </a:rPr>
                      </a:b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a:t>
                      </a: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a:p>
                  </a:txBody>
                  <a:tcPr marL="92354" marR="92354" anchor="ctr">
                    <a:lnL w="6350" cap="flat" cmpd="sng" algn="ctr">
                      <a:solidFill>
                        <a:schemeClr val="tx1">
                          <a:lumMod val="50000"/>
                          <a:lumOff val="50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028097"/>
                  </a:ext>
                </a:extLst>
              </a:tr>
              <a:tr h="318276">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a:txBody>
                    <a:bodyPr/>
                    <a:lstStyle/>
                    <a:p>
                      <a:pPr algn="ctr" fontAlgn="ctr"/>
                      <a:r>
                        <a:rPr lang="en-US" sz="1000" u="none" strike="noStrike">
                          <a:effectLst/>
                          <a:latin typeface="Yu Gothic UI" panose="020B0500000000000000" pitchFamily="50" charset="-128"/>
                          <a:ea typeface="Yu Gothic UI" panose="020B0500000000000000" pitchFamily="50" charset="-128"/>
                        </a:rPr>
                        <a:t>KPI</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indent="0" algn="l" fontAlgn="ctr">
                        <a:buFont typeface="Arial" panose="020B0604020202020204" pitchFamily="34" charset="0"/>
                        <a:buNone/>
                      </a:pPr>
                      <a:r>
                        <a:rPr lang="ja-JP" altLang="en-US" sz="1000" b="1" i="0" u="none" strike="noStrike" dirty="0">
                          <a:solidFill>
                            <a:srgbClr val="000000"/>
                          </a:solidFill>
                          <a:effectLst/>
                          <a:latin typeface="Yu Gothic UI" panose="020B0500000000000000" pitchFamily="50" charset="-128"/>
                          <a:ea typeface="Yu Gothic UI" panose="020B0500000000000000" pitchFamily="50" charset="-128"/>
                        </a:rPr>
                        <a:t>指標：</a:t>
                      </a:r>
                      <a:r>
                        <a:rPr lang="en-US" altLang="ja-JP" sz="1000" b="1" i="0" u="none" strike="noStrike" dirty="0">
                          <a:solidFill>
                            <a:srgbClr val="000000"/>
                          </a:solidFill>
                          <a:effectLst/>
                          <a:latin typeface="Yu Gothic UI" panose="020B0500000000000000" pitchFamily="50" charset="-128"/>
                          <a:ea typeface="Yu Gothic UI" panose="020B0500000000000000" pitchFamily="50" charset="-128"/>
                        </a:rPr>
                        <a:t>XXX</a:t>
                      </a:r>
                    </a:p>
                    <a:p>
                      <a:pPr marL="171450" indent="-171450" algn="l" fontAlgn="ctr">
                        <a:buFont typeface="Arial" panose="020B0604020202020204" pitchFamily="34" charset="0"/>
                        <a:buChar char="•"/>
                      </a:pP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現状値：</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20XX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800" b="0" i="0" u="none" strike="noStrike" dirty="0">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目標値①：</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2025</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800" b="0" i="0" u="none" strike="noStrike" dirty="0">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目標値②：</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20XX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800" b="0" i="0" u="none" strike="noStrike" dirty="0">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vMerge="1">
                  <a:txBody>
                    <a:bodyPr/>
                    <a:lstStyle/>
                    <a:p>
                      <a:pPr algn="ctr" fontAlgn="ctr"/>
                      <a:endParaRPr lang="ja-JP" altLang="en-US" sz="1050" b="0" i="0" u="none" strike="noStrike">
                        <a:solidFill>
                          <a:srgbClr val="000000"/>
                        </a:solidFill>
                        <a:effectLst/>
                        <a:latin typeface="+mj-ea"/>
                        <a:ea typeface="+mj-ea"/>
                      </a:endParaRPr>
                    </a:p>
                  </a:txBody>
                  <a:tcPr marL="92354" marR="92354"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0908487"/>
                  </a:ext>
                </a:extLst>
              </a:tr>
            </a:tbl>
          </a:graphicData>
        </a:graphic>
      </p:graphicFrame>
      <p:sp>
        <p:nvSpPr>
          <p:cNvPr id="6" name="正方形/長方形 5">
            <a:extLst>
              <a:ext uri="{FF2B5EF4-FFF2-40B4-BE49-F238E27FC236}">
                <a16:creationId xmlns:a16="http://schemas.microsoft.com/office/drawing/2014/main" id="{060930EC-D5F5-B6A3-4B63-48198C914184}"/>
              </a:ext>
            </a:extLst>
          </p:cNvPr>
          <p:cNvSpPr/>
          <p:nvPr/>
        </p:nvSpPr>
        <p:spPr bwMode="gray">
          <a:xfrm>
            <a:off x="5590411" y="7564554"/>
            <a:ext cx="1025962" cy="842296"/>
          </a:xfrm>
          <a:prstGeom prst="rect">
            <a:avLst/>
          </a:prstGeom>
          <a:solidFill>
            <a:schemeClr val="bg1">
              <a:lumMod val="95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特徴を示す</a:t>
            </a:r>
            <a:br>
              <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写真等を張り付け</a:t>
            </a:r>
            <a:endPar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sp>
        <p:nvSpPr>
          <p:cNvPr id="7" name="テキスト ボックス 6">
            <a:extLst>
              <a:ext uri="{FF2B5EF4-FFF2-40B4-BE49-F238E27FC236}">
                <a16:creationId xmlns:a16="http://schemas.microsoft.com/office/drawing/2014/main" id="{9491311D-A2DD-0E59-B765-3EDDDE6E0368}"/>
              </a:ext>
            </a:extLst>
          </p:cNvPr>
          <p:cNvSpPr txBox="1"/>
          <p:nvPr/>
        </p:nvSpPr>
        <p:spPr bwMode="gray">
          <a:xfrm>
            <a:off x="5590411" y="8443818"/>
            <a:ext cx="1005840" cy="264869"/>
          </a:xfrm>
          <a:prstGeom prst="rect">
            <a:avLst/>
          </a:prstGeom>
        </p:spPr>
        <p:txBody>
          <a:bodyPr vert="horz" wrap="square" lIns="0" tIns="0" rIns="0" bIns="0" rtlCol="0" anchor="ctr">
            <a:noAutofit/>
          </a:bodyPr>
          <a:lstStyle/>
          <a:p>
            <a:pPr algn="ctr"/>
            <a:r>
              <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rPr>
              <a:t>イメージ写真の説明</a:t>
            </a:r>
            <a:r>
              <a:rPr kumimoji="1" lang="en-US" altLang="ja-JP" sz="800">
                <a:solidFill>
                  <a:schemeClr val="tx1">
                    <a:lumMod val="75000"/>
                    <a:lumOff val="25000"/>
                  </a:schemeClr>
                </a:solidFill>
                <a:latin typeface="Yu Gothic UI" panose="020B0500000000000000" pitchFamily="50" charset="-128"/>
                <a:ea typeface="Yu Gothic UI" panose="020B0500000000000000" pitchFamily="50" charset="-128"/>
              </a:rPr>
              <a:t>XXXXXXXXXXXXXXXX</a:t>
            </a:r>
            <a:endPar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3224734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B973900D-F940-9AFD-D9D2-88111AC3DFD0}"/>
              </a:ext>
            </a:extLst>
          </p:cNvPr>
          <p:cNvSpPr/>
          <p:nvPr/>
        </p:nvSpPr>
        <p:spPr bwMode="gray">
          <a:xfrm>
            <a:off x="-2796930" y="-5440"/>
            <a:ext cx="2702748" cy="1261235"/>
          </a:xfrm>
          <a:prstGeom prst="rect">
            <a:avLst/>
          </a:prstGeom>
          <a:solidFill>
            <a:schemeClr val="accent5">
              <a:lumMod val="20000"/>
              <a:lumOff val="80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285750" indent="-285750" algn="l" fontAlgn="ctr">
              <a:lnSpc>
                <a:spcPct val="120000"/>
              </a:lnSpc>
              <a:spcBef>
                <a:spcPts val="300"/>
              </a:spcBef>
              <a:spcAft>
                <a:spcPts val="0"/>
              </a:spcAft>
              <a:buFont typeface="Wingdings" panose="05000000000000000000" pitchFamily="2" charset="2"/>
              <a:buChar char="l"/>
            </a:pPr>
            <a:r>
              <a:rPr kumimoji="1" lang="ja-JP" altLang="en-US" sz="1400" b="1">
                <a:solidFill>
                  <a:srgbClr val="000000"/>
                </a:solidFill>
                <a:latin typeface="Yu Gothic UI" panose="020B0500000000000000" pitchFamily="50" charset="-128"/>
                <a:ea typeface="Yu Gothic UI" panose="020B0500000000000000" pitchFamily="50" charset="-128"/>
              </a:rPr>
              <a:t>対応する補助事業数が多く、前項に、補助事業を記載しきらなかった場合のみ、当該フォーマットに追加記載すること。</a:t>
            </a:r>
          </a:p>
        </p:txBody>
      </p:sp>
      <p:sp>
        <p:nvSpPr>
          <p:cNvPr id="40" name="角丸四角形 11">
            <a:extLst>
              <a:ext uri="{FF2B5EF4-FFF2-40B4-BE49-F238E27FC236}">
                <a16:creationId xmlns:a16="http://schemas.microsoft.com/office/drawing/2014/main" id="{B16B0761-D860-4E71-B5E2-28B088E330AD}"/>
              </a:ext>
            </a:extLst>
          </p:cNvPr>
          <p:cNvSpPr/>
          <p:nvPr/>
        </p:nvSpPr>
        <p:spPr bwMode="gray">
          <a:xfrm>
            <a:off x="123433" y="153679"/>
            <a:ext cx="1821600" cy="198000"/>
          </a:xfrm>
          <a:prstGeom prst="roundRect">
            <a:avLst>
              <a:gd name="adj" fmla="val 50000"/>
            </a:avLst>
          </a:prstGeom>
          <a:solidFill>
            <a:srgbClr val="DA6B6B"/>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algn="ctr"/>
            <a:r>
              <a:rPr kumimoji="1" lang="ja-JP" altLang="en-US" sz="1100" b="1">
                <a:solidFill>
                  <a:prstClr val="white"/>
                </a:solidFill>
                <a:latin typeface="Yu Gothic UI" panose="020B0500000000000000" pitchFamily="50" charset="-128"/>
                <a:ea typeface="Yu Gothic UI" panose="020B0500000000000000" pitchFamily="50" charset="-128"/>
              </a:rPr>
              <a:t>具体的取組（補助事業）</a:t>
            </a:r>
            <a:endParaRPr kumimoji="1" lang="en-US" altLang="ja-JP" sz="1100" b="1">
              <a:solidFill>
                <a:prstClr val="white"/>
              </a:solidFill>
              <a:latin typeface="Yu Gothic UI" panose="020B0500000000000000" pitchFamily="50" charset="-128"/>
              <a:ea typeface="Yu Gothic UI" panose="020B0500000000000000" pitchFamily="50" charset="-128"/>
            </a:endParaRPr>
          </a:p>
        </p:txBody>
      </p:sp>
      <p:graphicFrame>
        <p:nvGraphicFramePr>
          <p:cNvPr id="41" name="表 40">
            <a:extLst>
              <a:ext uri="{FF2B5EF4-FFF2-40B4-BE49-F238E27FC236}">
                <a16:creationId xmlns:a16="http://schemas.microsoft.com/office/drawing/2014/main" id="{F253BE4D-6724-4B8C-F94C-F5A9271E6CCB}"/>
              </a:ext>
            </a:extLst>
          </p:cNvPr>
          <p:cNvGraphicFramePr>
            <a:graphicFrameLocks noGrp="1"/>
          </p:cNvGraphicFramePr>
          <p:nvPr>
            <p:extLst>
              <p:ext uri="{D42A27DB-BD31-4B8C-83A1-F6EECF244321}">
                <p14:modId xmlns:p14="http://schemas.microsoft.com/office/powerpoint/2010/main" val="274802524"/>
              </p:ext>
            </p:extLst>
          </p:nvPr>
        </p:nvGraphicFramePr>
        <p:xfrm>
          <a:off x="179423" y="700147"/>
          <a:ext cx="6490807" cy="1398395"/>
        </p:xfrm>
        <a:graphic>
          <a:graphicData uri="http://schemas.openxmlformats.org/drawingml/2006/table">
            <a:tbl>
              <a:tblPr>
                <a:tableStyleId>{5C22544A-7EE6-4342-B048-85BDC9FD1C3A}</a:tableStyleId>
              </a:tblPr>
              <a:tblGrid>
                <a:gridCol w="210108">
                  <a:extLst>
                    <a:ext uri="{9D8B030D-6E8A-4147-A177-3AD203B41FA5}">
                      <a16:colId xmlns:a16="http://schemas.microsoft.com/office/drawing/2014/main" val="591654474"/>
                    </a:ext>
                  </a:extLst>
                </a:gridCol>
                <a:gridCol w="436211">
                  <a:extLst>
                    <a:ext uri="{9D8B030D-6E8A-4147-A177-3AD203B41FA5}">
                      <a16:colId xmlns:a16="http://schemas.microsoft.com/office/drawing/2014/main" val="1177612696"/>
                    </a:ext>
                  </a:extLst>
                </a:gridCol>
                <a:gridCol w="1908656">
                  <a:extLst>
                    <a:ext uri="{9D8B030D-6E8A-4147-A177-3AD203B41FA5}">
                      <a16:colId xmlns:a16="http://schemas.microsoft.com/office/drawing/2014/main" val="1504089348"/>
                    </a:ext>
                  </a:extLst>
                </a:gridCol>
                <a:gridCol w="210108">
                  <a:extLst>
                    <a:ext uri="{9D8B030D-6E8A-4147-A177-3AD203B41FA5}">
                      <a16:colId xmlns:a16="http://schemas.microsoft.com/office/drawing/2014/main" val="1367511844"/>
                    </a:ext>
                  </a:extLst>
                </a:gridCol>
                <a:gridCol w="2602637">
                  <a:extLst>
                    <a:ext uri="{9D8B030D-6E8A-4147-A177-3AD203B41FA5}">
                      <a16:colId xmlns:a16="http://schemas.microsoft.com/office/drawing/2014/main" val="3723551697"/>
                    </a:ext>
                  </a:extLst>
                </a:gridCol>
                <a:gridCol w="1123087">
                  <a:extLst>
                    <a:ext uri="{9D8B030D-6E8A-4147-A177-3AD203B41FA5}">
                      <a16:colId xmlns:a16="http://schemas.microsoft.com/office/drawing/2014/main" val="1401146224"/>
                    </a:ext>
                  </a:extLst>
                </a:gridCol>
              </a:tblGrid>
              <a:tr h="214252">
                <a:tc gridSpan="5">
                  <a:txBody>
                    <a:bodyPr/>
                    <a:lstStyle/>
                    <a:p>
                      <a:pPr algn="l" fontAlgn="ctr"/>
                      <a:r>
                        <a:rPr lang="ja-JP" altLang="en-US" sz="1000" b="1" u="none" strike="noStrike">
                          <a:effectLst/>
                          <a:latin typeface="Yu Gothic UI" panose="020B0500000000000000" pitchFamily="50" charset="-128"/>
                          <a:ea typeface="Yu Gothic UI" panose="020B0500000000000000" pitchFamily="50" charset="-128"/>
                        </a:rPr>
                        <a:t>補助事業名：</a:t>
                      </a:r>
                      <a:r>
                        <a:rPr lang="en-US" sz="1000" b="1" u="none" strike="noStrike">
                          <a:effectLst/>
                          <a:latin typeface="Yu Gothic UI" panose="020B0500000000000000" pitchFamily="50" charset="-128"/>
                          <a:ea typeface="Yu Gothic UI" panose="020B0500000000000000" pitchFamily="50" charset="-128"/>
                        </a:rPr>
                        <a:t>XXX</a:t>
                      </a:r>
                      <a:endParaRPr 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3507857"/>
                  </a:ext>
                </a:extLst>
              </a:tr>
              <a:tr h="507547">
                <a:tc rowSpan="2">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altLang="ja-JP" sz="1000" u="none" strike="noStrike">
                        <a:effectLst/>
                        <a:latin typeface="Yu Gothic UI" panose="020B0500000000000000" pitchFamily="50" charset="-128"/>
                        <a:ea typeface="Yu Gothic UI" panose="020B0500000000000000" pitchFamily="50" charset="-128"/>
                      </a:endParaRPr>
                    </a:p>
                    <a:p>
                      <a:pPr algn="ctr" fontAlgn="ctr"/>
                      <a:r>
                        <a:rPr lang="ja-JP" altLang="en-US" sz="1000" u="none" strike="noStrike">
                          <a:effectLst/>
                          <a:latin typeface="Yu Gothic UI" panose="020B0500000000000000" pitchFamily="50" charset="-128"/>
                          <a:ea typeface="Yu Gothic UI" panose="020B0500000000000000" pitchFamily="50" charset="-128"/>
                        </a:rPr>
                        <a:t>目的</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altLang="ja-JP" sz="1000" b="1" i="0" u="none" strike="noStrike">
                          <a:solidFill>
                            <a:srgbClr val="000000"/>
                          </a:solidFill>
                          <a:effectLst/>
                          <a:latin typeface="Yu Gothic UI" panose="020B0500000000000000" pitchFamily="50" charset="-128"/>
                          <a:ea typeface="Yu Gothic UI" panose="020B0500000000000000" pitchFamily="50" charset="-128"/>
                        </a:rPr>
                        <a:t>XXXXXXXXXXXXXXXXXXXXXXXXXXXXXXXXXXXXXX</a:t>
                      </a:r>
                      <a:endParaRPr lang="ja-JP" alt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fontAlgn="ctr"/>
                      <a:r>
                        <a:rPr lang="ja-JP" altLang="en-US" sz="1000" b="0" u="none" strike="noStrike">
                          <a:effectLst/>
                          <a:latin typeface="Yu Gothic UI" panose="020B0500000000000000" pitchFamily="50" charset="-128"/>
                          <a:ea typeface="Yu Gothic UI" panose="020B0500000000000000" pitchFamily="50" charset="-128"/>
                        </a:rPr>
                        <a:t>概要</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vert="eaVert"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p>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br>
                        <a:rPr lang="en-US" altLang="ja-JP" sz="900" b="0" i="0" u="none" strike="noStrike">
                          <a:solidFill>
                            <a:srgbClr val="000000"/>
                          </a:solidFill>
                          <a:effectLst/>
                          <a:latin typeface="Yu Gothic UI" panose="020B0500000000000000" pitchFamily="50" charset="-128"/>
                          <a:ea typeface="Yu Gothic UI" panose="020B0500000000000000" pitchFamily="50" charset="-128"/>
                        </a:rPr>
                      </a:b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a:t>
                      </a: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a:p>
                  </a:txBody>
                  <a:tcPr marL="92354" marR="92354" anchor="ctr">
                    <a:lnL w="6350" cap="flat" cmpd="sng" algn="ctr">
                      <a:solidFill>
                        <a:schemeClr val="tx1">
                          <a:lumMod val="50000"/>
                          <a:lumOff val="50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028097"/>
                  </a:ext>
                </a:extLst>
              </a:tr>
              <a:tr h="507547">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a:txBody>
                    <a:bodyPr/>
                    <a:lstStyle/>
                    <a:p>
                      <a:pPr algn="ctr" fontAlgn="ctr"/>
                      <a:r>
                        <a:rPr lang="en-US" sz="1000" u="none" strike="noStrike">
                          <a:effectLst/>
                          <a:latin typeface="Yu Gothic UI" panose="020B0500000000000000" pitchFamily="50" charset="-128"/>
                          <a:ea typeface="Yu Gothic UI" panose="020B0500000000000000" pitchFamily="50" charset="-128"/>
                        </a:rPr>
                        <a:t>KPI</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indent="0" algn="l" fontAlgn="ctr">
                        <a:buFont typeface="Arial" panose="020B0604020202020204" pitchFamily="34" charset="0"/>
                        <a:buNone/>
                      </a:pPr>
                      <a:r>
                        <a:rPr lang="ja-JP" altLang="en-US" sz="1000" b="1" i="0" u="none" strike="noStrike">
                          <a:solidFill>
                            <a:srgbClr val="000000"/>
                          </a:solidFill>
                          <a:effectLst/>
                          <a:latin typeface="Yu Gothic UI" panose="020B0500000000000000" pitchFamily="50" charset="-128"/>
                          <a:ea typeface="Yu Gothic UI" panose="020B0500000000000000" pitchFamily="50" charset="-128"/>
                        </a:rPr>
                        <a:t>指標：</a:t>
                      </a:r>
                      <a:r>
                        <a:rPr lang="en-US" altLang="ja-JP" sz="1000" b="1" i="0" u="none" strike="noStrike">
                          <a:solidFill>
                            <a:srgbClr val="000000"/>
                          </a:solidFill>
                          <a:effectLst/>
                          <a:latin typeface="Yu Gothic UI" panose="020B0500000000000000" pitchFamily="50" charset="-128"/>
                          <a:ea typeface="Yu Gothic UI" panose="020B0500000000000000" pitchFamily="50" charset="-128"/>
                        </a:rPr>
                        <a:t>XXX</a:t>
                      </a:r>
                    </a:p>
                    <a:p>
                      <a:pPr marL="171450" indent="-171450" algn="l" fontAlgn="ctr">
                        <a:buFont typeface="Arial" panose="020B0604020202020204" pitchFamily="34" charset="0"/>
                        <a:buChar char="•"/>
                      </a:pP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現状値：</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20XX</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年度）</a:t>
                      </a:r>
                      <a:endParaRPr lang="en-US" altLang="ja-JP" sz="900" b="0" i="0" u="none" strike="noStrike">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目標値①：</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2025</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年度）</a:t>
                      </a:r>
                      <a:endParaRPr lang="en-US" altLang="ja-JP" sz="900" b="0" i="0" u="none" strike="noStrike">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目標値②：</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20XX</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年度）</a:t>
                      </a:r>
                      <a:endParaRPr lang="en-US" altLang="ja-JP" sz="900" b="0"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vMerge="1">
                  <a:txBody>
                    <a:bodyPr/>
                    <a:lstStyle/>
                    <a:p>
                      <a:pPr algn="ctr" fontAlgn="ctr"/>
                      <a:endParaRPr lang="ja-JP" altLang="en-US" sz="1050" b="0" i="0" u="none" strike="noStrike">
                        <a:solidFill>
                          <a:srgbClr val="000000"/>
                        </a:solidFill>
                        <a:effectLst/>
                        <a:latin typeface="+mj-ea"/>
                        <a:ea typeface="+mj-ea"/>
                      </a:endParaRPr>
                    </a:p>
                  </a:txBody>
                  <a:tcPr marL="92354" marR="92354"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0908487"/>
                  </a:ext>
                </a:extLst>
              </a:tr>
            </a:tbl>
          </a:graphicData>
        </a:graphic>
      </p:graphicFrame>
      <p:sp>
        <p:nvSpPr>
          <p:cNvPr id="43" name="正方形/長方形 42">
            <a:extLst>
              <a:ext uri="{FF2B5EF4-FFF2-40B4-BE49-F238E27FC236}">
                <a16:creationId xmlns:a16="http://schemas.microsoft.com/office/drawing/2014/main" id="{3BB333AF-1262-4DA6-6179-0F27A880E785}"/>
              </a:ext>
            </a:extLst>
          </p:cNvPr>
          <p:cNvSpPr/>
          <p:nvPr/>
        </p:nvSpPr>
        <p:spPr bwMode="gray">
          <a:xfrm>
            <a:off x="5590411" y="774577"/>
            <a:ext cx="1025962" cy="842296"/>
          </a:xfrm>
          <a:prstGeom prst="rect">
            <a:avLst/>
          </a:prstGeom>
          <a:solidFill>
            <a:schemeClr val="bg1">
              <a:lumMod val="95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特徴を示す</a:t>
            </a:r>
            <a:br>
              <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写真等を張り付け</a:t>
            </a:r>
            <a:endPar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sp>
        <p:nvSpPr>
          <p:cNvPr id="44" name="テキスト ボックス 43">
            <a:extLst>
              <a:ext uri="{FF2B5EF4-FFF2-40B4-BE49-F238E27FC236}">
                <a16:creationId xmlns:a16="http://schemas.microsoft.com/office/drawing/2014/main" id="{99C492A7-D5B5-6E46-54E6-BE6803628DD4}"/>
              </a:ext>
            </a:extLst>
          </p:cNvPr>
          <p:cNvSpPr txBox="1"/>
          <p:nvPr/>
        </p:nvSpPr>
        <p:spPr bwMode="gray">
          <a:xfrm>
            <a:off x="5604158" y="1653841"/>
            <a:ext cx="1005840" cy="264869"/>
          </a:xfrm>
          <a:prstGeom prst="rect">
            <a:avLst/>
          </a:prstGeom>
        </p:spPr>
        <p:txBody>
          <a:bodyPr vert="horz" wrap="square" lIns="0" tIns="0" rIns="0" bIns="0" rtlCol="0" anchor="ctr">
            <a:noAutofit/>
          </a:bodyPr>
          <a:lstStyle/>
          <a:p>
            <a:pPr algn="ctr"/>
            <a:r>
              <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rPr>
              <a:t>イメージ写真の説明</a:t>
            </a:r>
            <a:r>
              <a:rPr kumimoji="1" lang="en-US" altLang="ja-JP" sz="800">
                <a:solidFill>
                  <a:schemeClr val="tx1">
                    <a:lumMod val="75000"/>
                    <a:lumOff val="25000"/>
                  </a:schemeClr>
                </a:solidFill>
                <a:latin typeface="Yu Gothic UI" panose="020B0500000000000000" pitchFamily="50" charset="-128"/>
                <a:ea typeface="Yu Gothic UI" panose="020B0500000000000000" pitchFamily="50" charset="-128"/>
              </a:rPr>
              <a:t>XXXXXXXXXXXXXXXX</a:t>
            </a:r>
            <a:endPar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endParaRPr>
          </a:p>
        </p:txBody>
      </p:sp>
      <p:sp>
        <p:nvSpPr>
          <p:cNvPr id="45" name="四角形: 角を丸くする 44">
            <a:extLst>
              <a:ext uri="{FF2B5EF4-FFF2-40B4-BE49-F238E27FC236}">
                <a16:creationId xmlns:a16="http://schemas.microsoft.com/office/drawing/2014/main" id="{94FCBB43-81E3-87F9-C40E-AE6211C6D49F}"/>
              </a:ext>
            </a:extLst>
          </p:cNvPr>
          <p:cNvSpPr/>
          <p:nvPr/>
        </p:nvSpPr>
        <p:spPr bwMode="gray">
          <a:xfrm>
            <a:off x="170323" y="424637"/>
            <a:ext cx="1309091" cy="208265"/>
          </a:xfrm>
          <a:prstGeom prst="roundRect">
            <a:avLst/>
          </a:prstGeom>
          <a:solidFill>
            <a:srgbClr val="EFFAF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1">
                <a:solidFill>
                  <a:prstClr val="black"/>
                </a:solidFill>
                <a:latin typeface="Yu Gothic UI" panose="020B0500000000000000" pitchFamily="50" charset="-128"/>
                <a:ea typeface="Yu Gothic UI" panose="020B0500000000000000" pitchFamily="50" charset="-128"/>
                <a:cs typeface="+mn-cs"/>
              </a:rPr>
              <a:t>対応テーマを記載</a:t>
            </a:r>
            <a:endPar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graphicFrame>
        <p:nvGraphicFramePr>
          <p:cNvPr id="46" name="表 45">
            <a:extLst>
              <a:ext uri="{FF2B5EF4-FFF2-40B4-BE49-F238E27FC236}">
                <a16:creationId xmlns:a16="http://schemas.microsoft.com/office/drawing/2014/main" id="{E7D00E75-FD63-1B37-8562-80FA42888B78}"/>
              </a:ext>
            </a:extLst>
          </p:cNvPr>
          <p:cNvGraphicFramePr>
            <a:graphicFrameLocks noGrp="1"/>
          </p:cNvGraphicFramePr>
          <p:nvPr>
            <p:extLst>
              <p:ext uri="{D42A27DB-BD31-4B8C-83A1-F6EECF244321}">
                <p14:modId xmlns:p14="http://schemas.microsoft.com/office/powerpoint/2010/main" val="652937008"/>
              </p:ext>
            </p:extLst>
          </p:nvPr>
        </p:nvGraphicFramePr>
        <p:xfrm>
          <a:off x="179423" y="2337624"/>
          <a:ext cx="6490807" cy="1398395"/>
        </p:xfrm>
        <a:graphic>
          <a:graphicData uri="http://schemas.openxmlformats.org/drawingml/2006/table">
            <a:tbl>
              <a:tblPr>
                <a:tableStyleId>{5C22544A-7EE6-4342-B048-85BDC9FD1C3A}</a:tableStyleId>
              </a:tblPr>
              <a:tblGrid>
                <a:gridCol w="210108">
                  <a:extLst>
                    <a:ext uri="{9D8B030D-6E8A-4147-A177-3AD203B41FA5}">
                      <a16:colId xmlns:a16="http://schemas.microsoft.com/office/drawing/2014/main" val="591654474"/>
                    </a:ext>
                  </a:extLst>
                </a:gridCol>
                <a:gridCol w="436211">
                  <a:extLst>
                    <a:ext uri="{9D8B030D-6E8A-4147-A177-3AD203B41FA5}">
                      <a16:colId xmlns:a16="http://schemas.microsoft.com/office/drawing/2014/main" val="1177612696"/>
                    </a:ext>
                  </a:extLst>
                </a:gridCol>
                <a:gridCol w="1908656">
                  <a:extLst>
                    <a:ext uri="{9D8B030D-6E8A-4147-A177-3AD203B41FA5}">
                      <a16:colId xmlns:a16="http://schemas.microsoft.com/office/drawing/2014/main" val="1504089348"/>
                    </a:ext>
                  </a:extLst>
                </a:gridCol>
                <a:gridCol w="210108">
                  <a:extLst>
                    <a:ext uri="{9D8B030D-6E8A-4147-A177-3AD203B41FA5}">
                      <a16:colId xmlns:a16="http://schemas.microsoft.com/office/drawing/2014/main" val="1367511844"/>
                    </a:ext>
                  </a:extLst>
                </a:gridCol>
                <a:gridCol w="2602637">
                  <a:extLst>
                    <a:ext uri="{9D8B030D-6E8A-4147-A177-3AD203B41FA5}">
                      <a16:colId xmlns:a16="http://schemas.microsoft.com/office/drawing/2014/main" val="3723551697"/>
                    </a:ext>
                  </a:extLst>
                </a:gridCol>
                <a:gridCol w="1123087">
                  <a:extLst>
                    <a:ext uri="{9D8B030D-6E8A-4147-A177-3AD203B41FA5}">
                      <a16:colId xmlns:a16="http://schemas.microsoft.com/office/drawing/2014/main" val="1401146224"/>
                    </a:ext>
                  </a:extLst>
                </a:gridCol>
              </a:tblGrid>
              <a:tr h="214252">
                <a:tc gridSpan="5">
                  <a:txBody>
                    <a:bodyPr/>
                    <a:lstStyle/>
                    <a:p>
                      <a:pPr algn="l" fontAlgn="ctr"/>
                      <a:r>
                        <a:rPr lang="ja-JP" altLang="en-US" sz="1000" b="1" u="none" strike="noStrike">
                          <a:effectLst/>
                          <a:latin typeface="Yu Gothic UI" panose="020B0500000000000000" pitchFamily="50" charset="-128"/>
                          <a:ea typeface="Yu Gothic UI" panose="020B0500000000000000" pitchFamily="50" charset="-128"/>
                        </a:rPr>
                        <a:t>補助事業名：</a:t>
                      </a:r>
                      <a:r>
                        <a:rPr lang="en-US" sz="1000" b="1" u="none" strike="noStrike">
                          <a:effectLst/>
                          <a:latin typeface="Yu Gothic UI" panose="020B0500000000000000" pitchFamily="50" charset="-128"/>
                          <a:ea typeface="Yu Gothic UI" panose="020B0500000000000000" pitchFamily="50" charset="-128"/>
                        </a:rPr>
                        <a:t>XXX</a:t>
                      </a:r>
                      <a:endParaRPr 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3507857"/>
                  </a:ext>
                </a:extLst>
              </a:tr>
              <a:tr h="507547">
                <a:tc rowSpan="2">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altLang="ja-JP" sz="1000" u="none" strike="noStrike">
                        <a:effectLst/>
                        <a:latin typeface="Yu Gothic UI" panose="020B0500000000000000" pitchFamily="50" charset="-128"/>
                        <a:ea typeface="Yu Gothic UI" panose="020B0500000000000000" pitchFamily="50" charset="-128"/>
                      </a:endParaRPr>
                    </a:p>
                    <a:p>
                      <a:pPr algn="ctr" fontAlgn="ctr"/>
                      <a:r>
                        <a:rPr lang="ja-JP" altLang="en-US" sz="1000" u="none" strike="noStrike">
                          <a:effectLst/>
                          <a:latin typeface="Yu Gothic UI" panose="020B0500000000000000" pitchFamily="50" charset="-128"/>
                          <a:ea typeface="Yu Gothic UI" panose="020B0500000000000000" pitchFamily="50" charset="-128"/>
                        </a:rPr>
                        <a:t>目的</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altLang="ja-JP" sz="1000" b="1" i="0" u="none" strike="noStrike">
                          <a:solidFill>
                            <a:srgbClr val="000000"/>
                          </a:solidFill>
                          <a:effectLst/>
                          <a:latin typeface="Yu Gothic UI" panose="020B0500000000000000" pitchFamily="50" charset="-128"/>
                          <a:ea typeface="Yu Gothic UI" panose="020B0500000000000000" pitchFamily="50" charset="-128"/>
                        </a:rPr>
                        <a:t>XXXXXXXXXXXXXXXXXXXXXXXXXXXXXXXXXXXXXX</a:t>
                      </a:r>
                      <a:endParaRPr lang="ja-JP" alt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fontAlgn="ctr"/>
                      <a:r>
                        <a:rPr lang="ja-JP" altLang="en-US" sz="1000" b="0" u="none" strike="noStrike">
                          <a:effectLst/>
                          <a:latin typeface="Yu Gothic UI" panose="020B0500000000000000" pitchFamily="50" charset="-128"/>
                          <a:ea typeface="Yu Gothic UI" panose="020B0500000000000000" pitchFamily="50" charset="-128"/>
                        </a:rPr>
                        <a:t>概要</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vert="eaVert"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p>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br>
                        <a:rPr lang="en-US" altLang="ja-JP" sz="900" b="0" i="0" u="none" strike="noStrike">
                          <a:solidFill>
                            <a:srgbClr val="000000"/>
                          </a:solidFill>
                          <a:effectLst/>
                          <a:latin typeface="Yu Gothic UI" panose="020B0500000000000000" pitchFamily="50" charset="-128"/>
                          <a:ea typeface="Yu Gothic UI" panose="020B0500000000000000" pitchFamily="50" charset="-128"/>
                        </a:rPr>
                      </a:b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a:t>
                      </a: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a:p>
                  </a:txBody>
                  <a:tcPr marL="92354" marR="92354" anchor="ctr">
                    <a:lnL w="6350" cap="flat" cmpd="sng" algn="ctr">
                      <a:solidFill>
                        <a:schemeClr val="tx1">
                          <a:lumMod val="50000"/>
                          <a:lumOff val="50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028097"/>
                  </a:ext>
                </a:extLst>
              </a:tr>
              <a:tr h="507547">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a:txBody>
                    <a:bodyPr/>
                    <a:lstStyle/>
                    <a:p>
                      <a:pPr algn="ctr" fontAlgn="ctr"/>
                      <a:r>
                        <a:rPr lang="en-US" sz="1000" u="none" strike="noStrike">
                          <a:effectLst/>
                          <a:latin typeface="Yu Gothic UI" panose="020B0500000000000000" pitchFamily="50" charset="-128"/>
                          <a:ea typeface="Yu Gothic UI" panose="020B0500000000000000" pitchFamily="50" charset="-128"/>
                        </a:rPr>
                        <a:t>KPI</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indent="0" algn="l" fontAlgn="ctr">
                        <a:buFont typeface="Arial" panose="020B0604020202020204" pitchFamily="34" charset="0"/>
                        <a:buNone/>
                      </a:pPr>
                      <a:r>
                        <a:rPr lang="ja-JP" altLang="en-US" sz="1000" b="1" i="0" u="none" strike="noStrike">
                          <a:solidFill>
                            <a:srgbClr val="000000"/>
                          </a:solidFill>
                          <a:effectLst/>
                          <a:latin typeface="Yu Gothic UI" panose="020B0500000000000000" pitchFamily="50" charset="-128"/>
                          <a:ea typeface="Yu Gothic UI" panose="020B0500000000000000" pitchFamily="50" charset="-128"/>
                        </a:rPr>
                        <a:t>指標：</a:t>
                      </a:r>
                      <a:r>
                        <a:rPr lang="en-US" altLang="ja-JP" sz="1000" b="1" i="0" u="none" strike="noStrike">
                          <a:solidFill>
                            <a:srgbClr val="000000"/>
                          </a:solidFill>
                          <a:effectLst/>
                          <a:latin typeface="Yu Gothic UI" panose="020B0500000000000000" pitchFamily="50" charset="-128"/>
                          <a:ea typeface="Yu Gothic UI" panose="020B0500000000000000" pitchFamily="50" charset="-128"/>
                        </a:rPr>
                        <a:t>XXX</a:t>
                      </a:r>
                    </a:p>
                    <a:p>
                      <a:pPr marL="171450" indent="-171450" algn="l" fontAlgn="ctr">
                        <a:buFont typeface="Arial" panose="020B0604020202020204" pitchFamily="34" charset="0"/>
                        <a:buChar char="•"/>
                      </a:pP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現状値：</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20XX</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年度）</a:t>
                      </a:r>
                      <a:endParaRPr lang="en-US" altLang="ja-JP" sz="900" b="0" i="0" u="none" strike="noStrike">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目標値①：</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2025</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年度）</a:t>
                      </a:r>
                      <a:endParaRPr lang="en-US" altLang="ja-JP" sz="900" b="0" i="0" u="none" strike="noStrike">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目標値②：</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20XX</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年度）</a:t>
                      </a:r>
                      <a:endParaRPr lang="en-US" altLang="ja-JP" sz="900" b="0"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vMerge="1">
                  <a:txBody>
                    <a:bodyPr/>
                    <a:lstStyle/>
                    <a:p>
                      <a:pPr algn="ctr" fontAlgn="ctr"/>
                      <a:endParaRPr lang="ja-JP" altLang="en-US" sz="1050" b="0" i="0" u="none" strike="noStrike">
                        <a:solidFill>
                          <a:srgbClr val="000000"/>
                        </a:solidFill>
                        <a:effectLst/>
                        <a:latin typeface="+mj-ea"/>
                        <a:ea typeface="+mj-ea"/>
                      </a:endParaRPr>
                    </a:p>
                  </a:txBody>
                  <a:tcPr marL="92354" marR="92354"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0908487"/>
                  </a:ext>
                </a:extLst>
              </a:tr>
            </a:tbl>
          </a:graphicData>
        </a:graphic>
      </p:graphicFrame>
      <p:sp>
        <p:nvSpPr>
          <p:cNvPr id="47" name="四角形: 角を丸くする 46">
            <a:extLst>
              <a:ext uri="{FF2B5EF4-FFF2-40B4-BE49-F238E27FC236}">
                <a16:creationId xmlns:a16="http://schemas.microsoft.com/office/drawing/2014/main" id="{95741464-EBD0-2A6F-10B5-9137F3A077ED}"/>
              </a:ext>
            </a:extLst>
          </p:cNvPr>
          <p:cNvSpPr/>
          <p:nvPr/>
        </p:nvSpPr>
        <p:spPr bwMode="gray">
          <a:xfrm>
            <a:off x="170323" y="3988916"/>
            <a:ext cx="1309091" cy="208265"/>
          </a:xfrm>
          <a:prstGeom prst="roundRect">
            <a:avLst/>
          </a:prstGeom>
          <a:solidFill>
            <a:srgbClr val="EFFAF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対応テーマを記載</a:t>
            </a:r>
          </a:p>
        </p:txBody>
      </p:sp>
      <p:graphicFrame>
        <p:nvGraphicFramePr>
          <p:cNvPr id="48" name="表 47">
            <a:extLst>
              <a:ext uri="{FF2B5EF4-FFF2-40B4-BE49-F238E27FC236}">
                <a16:creationId xmlns:a16="http://schemas.microsoft.com/office/drawing/2014/main" id="{700B20B3-343B-2F82-A04C-2AAD9A1E32AE}"/>
              </a:ext>
            </a:extLst>
          </p:cNvPr>
          <p:cNvGraphicFramePr>
            <a:graphicFrameLocks noGrp="1"/>
          </p:cNvGraphicFramePr>
          <p:nvPr>
            <p:extLst>
              <p:ext uri="{D42A27DB-BD31-4B8C-83A1-F6EECF244321}">
                <p14:modId xmlns:p14="http://schemas.microsoft.com/office/powerpoint/2010/main" val="521051014"/>
              </p:ext>
            </p:extLst>
          </p:nvPr>
        </p:nvGraphicFramePr>
        <p:xfrm>
          <a:off x="179423" y="4263896"/>
          <a:ext cx="6490807" cy="1398395"/>
        </p:xfrm>
        <a:graphic>
          <a:graphicData uri="http://schemas.openxmlformats.org/drawingml/2006/table">
            <a:tbl>
              <a:tblPr>
                <a:tableStyleId>{5C22544A-7EE6-4342-B048-85BDC9FD1C3A}</a:tableStyleId>
              </a:tblPr>
              <a:tblGrid>
                <a:gridCol w="210108">
                  <a:extLst>
                    <a:ext uri="{9D8B030D-6E8A-4147-A177-3AD203B41FA5}">
                      <a16:colId xmlns:a16="http://schemas.microsoft.com/office/drawing/2014/main" val="591654474"/>
                    </a:ext>
                  </a:extLst>
                </a:gridCol>
                <a:gridCol w="436211">
                  <a:extLst>
                    <a:ext uri="{9D8B030D-6E8A-4147-A177-3AD203B41FA5}">
                      <a16:colId xmlns:a16="http://schemas.microsoft.com/office/drawing/2014/main" val="1177612696"/>
                    </a:ext>
                  </a:extLst>
                </a:gridCol>
                <a:gridCol w="1908656">
                  <a:extLst>
                    <a:ext uri="{9D8B030D-6E8A-4147-A177-3AD203B41FA5}">
                      <a16:colId xmlns:a16="http://schemas.microsoft.com/office/drawing/2014/main" val="1504089348"/>
                    </a:ext>
                  </a:extLst>
                </a:gridCol>
                <a:gridCol w="210108">
                  <a:extLst>
                    <a:ext uri="{9D8B030D-6E8A-4147-A177-3AD203B41FA5}">
                      <a16:colId xmlns:a16="http://schemas.microsoft.com/office/drawing/2014/main" val="1367511844"/>
                    </a:ext>
                  </a:extLst>
                </a:gridCol>
                <a:gridCol w="2602637">
                  <a:extLst>
                    <a:ext uri="{9D8B030D-6E8A-4147-A177-3AD203B41FA5}">
                      <a16:colId xmlns:a16="http://schemas.microsoft.com/office/drawing/2014/main" val="3723551697"/>
                    </a:ext>
                  </a:extLst>
                </a:gridCol>
                <a:gridCol w="1123087">
                  <a:extLst>
                    <a:ext uri="{9D8B030D-6E8A-4147-A177-3AD203B41FA5}">
                      <a16:colId xmlns:a16="http://schemas.microsoft.com/office/drawing/2014/main" val="1401146224"/>
                    </a:ext>
                  </a:extLst>
                </a:gridCol>
              </a:tblGrid>
              <a:tr h="214252">
                <a:tc gridSpan="5">
                  <a:txBody>
                    <a:bodyPr/>
                    <a:lstStyle/>
                    <a:p>
                      <a:pPr algn="l" fontAlgn="ctr"/>
                      <a:r>
                        <a:rPr lang="ja-JP" altLang="en-US" sz="1000" b="1" u="none" strike="noStrike">
                          <a:effectLst/>
                          <a:latin typeface="Yu Gothic UI" panose="020B0500000000000000" pitchFamily="50" charset="-128"/>
                          <a:ea typeface="Yu Gothic UI" panose="020B0500000000000000" pitchFamily="50" charset="-128"/>
                        </a:rPr>
                        <a:t>補助事業名：</a:t>
                      </a:r>
                      <a:r>
                        <a:rPr lang="en-US" sz="1000" b="1" u="none" strike="noStrike">
                          <a:effectLst/>
                          <a:latin typeface="Yu Gothic UI" panose="020B0500000000000000" pitchFamily="50" charset="-128"/>
                          <a:ea typeface="Yu Gothic UI" panose="020B0500000000000000" pitchFamily="50" charset="-128"/>
                        </a:rPr>
                        <a:t>XXXX</a:t>
                      </a:r>
                      <a:endParaRPr 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3507857"/>
                  </a:ext>
                </a:extLst>
              </a:tr>
              <a:tr h="507547">
                <a:tc rowSpan="2">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altLang="ja-JP" sz="1000" u="none" strike="noStrike">
                        <a:effectLst/>
                        <a:latin typeface="Yu Gothic UI" panose="020B0500000000000000" pitchFamily="50" charset="-128"/>
                        <a:ea typeface="Yu Gothic UI" panose="020B0500000000000000" pitchFamily="50" charset="-128"/>
                      </a:endParaRPr>
                    </a:p>
                    <a:p>
                      <a:pPr algn="ctr" fontAlgn="ctr"/>
                      <a:r>
                        <a:rPr lang="ja-JP" altLang="en-US" sz="1000" u="none" strike="noStrike">
                          <a:effectLst/>
                          <a:latin typeface="Yu Gothic UI" panose="020B0500000000000000" pitchFamily="50" charset="-128"/>
                          <a:ea typeface="Yu Gothic UI" panose="020B0500000000000000" pitchFamily="50" charset="-128"/>
                        </a:rPr>
                        <a:t>目的</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altLang="ja-JP" sz="1000" b="1" i="0" u="none" strike="noStrike">
                          <a:solidFill>
                            <a:srgbClr val="000000"/>
                          </a:solidFill>
                          <a:effectLst/>
                          <a:latin typeface="Yu Gothic UI" panose="020B0500000000000000" pitchFamily="50" charset="-128"/>
                          <a:ea typeface="Yu Gothic UI" panose="020B0500000000000000" pitchFamily="50" charset="-128"/>
                        </a:rPr>
                        <a:t>XXXXXXXXXXXXXXXXXXXXXXXXXXXXXXXXXXXXXX</a:t>
                      </a:r>
                      <a:endParaRPr lang="ja-JP" alt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fontAlgn="ctr"/>
                      <a:r>
                        <a:rPr lang="ja-JP" altLang="en-US" sz="1000" b="0" u="none" strike="noStrike">
                          <a:effectLst/>
                          <a:latin typeface="Yu Gothic UI" panose="020B0500000000000000" pitchFamily="50" charset="-128"/>
                          <a:ea typeface="Yu Gothic UI" panose="020B0500000000000000" pitchFamily="50" charset="-128"/>
                        </a:rPr>
                        <a:t>概要</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vert="eaVert"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p>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br>
                        <a:rPr lang="en-US" altLang="ja-JP" sz="900" b="0" i="0" u="none" strike="noStrike">
                          <a:solidFill>
                            <a:srgbClr val="000000"/>
                          </a:solidFill>
                          <a:effectLst/>
                          <a:latin typeface="Yu Gothic UI" panose="020B0500000000000000" pitchFamily="50" charset="-128"/>
                          <a:ea typeface="Yu Gothic UI" panose="020B0500000000000000" pitchFamily="50" charset="-128"/>
                        </a:rPr>
                      </a:b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a:t>
                      </a: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a:p>
                  </a:txBody>
                  <a:tcPr marL="92354" marR="92354" anchor="ctr">
                    <a:lnL w="6350" cap="flat" cmpd="sng" algn="ctr">
                      <a:solidFill>
                        <a:schemeClr val="tx1">
                          <a:lumMod val="50000"/>
                          <a:lumOff val="50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028097"/>
                  </a:ext>
                </a:extLst>
              </a:tr>
              <a:tr h="507547">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a:txBody>
                    <a:bodyPr/>
                    <a:lstStyle/>
                    <a:p>
                      <a:pPr algn="ctr" fontAlgn="ctr"/>
                      <a:r>
                        <a:rPr lang="en-US" sz="1000" u="none" strike="noStrike">
                          <a:effectLst/>
                          <a:latin typeface="Yu Gothic UI" panose="020B0500000000000000" pitchFamily="50" charset="-128"/>
                          <a:ea typeface="Yu Gothic UI" panose="020B0500000000000000" pitchFamily="50" charset="-128"/>
                        </a:rPr>
                        <a:t>KPI</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indent="0" algn="l" fontAlgn="ctr">
                        <a:buFont typeface="Arial" panose="020B0604020202020204" pitchFamily="34" charset="0"/>
                        <a:buNone/>
                      </a:pPr>
                      <a:r>
                        <a:rPr lang="ja-JP" altLang="en-US" sz="1000" b="1" i="0" u="none" strike="noStrike">
                          <a:solidFill>
                            <a:srgbClr val="000000"/>
                          </a:solidFill>
                          <a:effectLst/>
                          <a:latin typeface="Yu Gothic UI" panose="020B0500000000000000" pitchFamily="50" charset="-128"/>
                          <a:ea typeface="Yu Gothic UI" panose="020B0500000000000000" pitchFamily="50" charset="-128"/>
                        </a:rPr>
                        <a:t>指標：</a:t>
                      </a:r>
                      <a:r>
                        <a:rPr lang="en-US" altLang="ja-JP" sz="1000" b="1" i="0" u="none" strike="noStrike">
                          <a:solidFill>
                            <a:srgbClr val="000000"/>
                          </a:solidFill>
                          <a:effectLst/>
                          <a:latin typeface="Yu Gothic UI" panose="020B0500000000000000" pitchFamily="50" charset="-128"/>
                          <a:ea typeface="Yu Gothic UI" panose="020B0500000000000000" pitchFamily="50" charset="-128"/>
                        </a:rPr>
                        <a:t>XXX</a:t>
                      </a:r>
                    </a:p>
                    <a:p>
                      <a:pPr marL="171450" indent="-171450" algn="l" fontAlgn="ctr">
                        <a:buFont typeface="Arial" panose="020B0604020202020204" pitchFamily="34" charset="0"/>
                        <a:buChar char="•"/>
                      </a:pP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現状値：</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20XX</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年度）</a:t>
                      </a:r>
                      <a:endParaRPr lang="en-US" altLang="ja-JP" sz="900" b="0" i="0" u="none" strike="noStrike">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目標値①：</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2025</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年度）</a:t>
                      </a:r>
                      <a:endParaRPr lang="en-US" altLang="ja-JP" sz="900" b="0" i="0" u="none" strike="noStrike">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目標値②：</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20XX</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年度）</a:t>
                      </a:r>
                      <a:endParaRPr lang="en-US" altLang="ja-JP" sz="900" b="0"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vMerge="1">
                  <a:txBody>
                    <a:bodyPr/>
                    <a:lstStyle/>
                    <a:p>
                      <a:pPr algn="ctr" fontAlgn="ctr"/>
                      <a:endParaRPr lang="ja-JP" altLang="en-US" sz="1050" b="0" i="0" u="none" strike="noStrike">
                        <a:solidFill>
                          <a:srgbClr val="000000"/>
                        </a:solidFill>
                        <a:effectLst/>
                        <a:latin typeface="+mj-ea"/>
                        <a:ea typeface="+mj-ea"/>
                      </a:endParaRPr>
                    </a:p>
                  </a:txBody>
                  <a:tcPr marL="92354" marR="92354"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0908487"/>
                  </a:ext>
                </a:extLst>
              </a:tr>
            </a:tbl>
          </a:graphicData>
        </a:graphic>
      </p:graphicFrame>
      <p:graphicFrame>
        <p:nvGraphicFramePr>
          <p:cNvPr id="49" name="表 48">
            <a:extLst>
              <a:ext uri="{FF2B5EF4-FFF2-40B4-BE49-F238E27FC236}">
                <a16:creationId xmlns:a16="http://schemas.microsoft.com/office/drawing/2014/main" id="{CEE1513E-FA95-5F6A-4F2D-5B9550B2ADE2}"/>
              </a:ext>
            </a:extLst>
          </p:cNvPr>
          <p:cNvGraphicFramePr>
            <a:graphicFrameLocks noGrp="1"/>
          </p:cNvGraphicFramePr>
          <p:nvPr>
            <p:extLst>
              <p:ext uri="{D42A27DB-BD31-4B8C-83A1-F6EECF244321}">
                <p14:modId xmlns:p14="http://schemas.microsoft.com/office/powerpoint/2010/main" val="1705401080"/>
              </p:ext>
            </p:extLst>
          </p:nvPr>
        </p:nvGraphicFramePr>
        <p:xfrm>
          <a:off x="179423" y="5911486"/>
          <a:ext cx="6490807" cy="1398395"/>
        </p:xfrm>
        <a:graphic>
          <a:graphicData uri="http://schemas.openxmlformats.org/drawingml/2006/table">
            <a:tbl>
              <a:tblPr>
                <a:tableStyleId>{5C22544A-7EE6-4342-B048-85BDC9FD1C3A}</a:tableStyleId>
              </a:tblPr>
              <a:tblGrid>
                <a:gridCol w="210108">
                  <a:extLst>
                    <a:ext uri="{9D8B030D-6E8A-4147-A177-3AD203B41FA5}">
                      <a16:colId xmlns:a16="http://schemas.microsoft.com/office/drawing/2014/main" val="591654474"/>
                    </a:ext>
                  </a:extLst>
                </a:gridCol>
                <a:gridCol w="436211">
                  <a:extLst>
                    <a:ext uri="{9D8B030D-6E8A-4147-A177-3AD203B41FA5}">
                      <a16:colId xmlns:a16="http://schemas.microsoft.com/office/drawing/2014/main" val="1177612696"/>
                    </a:ext>
                  </a:extLst>
                </a:gridCol>
                <a:gridCol w="1908656">
                  <a:extLst>
                    <a:ext uri="{9D8B030D-6E8A-4147-A177-3AD203B41FA5}">
                      <a16:colId xmlns:a16="http://schemas.microsoft.com/office/drawing/2014/main" val="1504089348"/>
                    </a:ext>
                  </a:extLst>
                </a:gridCol>
                <a:gridCol w="210108">
                  <a:extLst>
                    <a:ext uri="{9D8B030D-6E8A-4147-A177-3AD203B41FA5}">
                      <a16:colId xmlns:a16="http://schemas.microsoft.com/office/drawing/2014/main" val="1367511844"/>
                    </a:ext>
                  </a:extLst>
                </a:gridCol>
                <a:gridCol w="2602637">
                  <a:extLst>
                    <a:ext uri="{9D8B030D-6E8A-4147-A177-3AD203B41FA5}">
                      <a16:colId xmlns:a16="http://schemas.microsoft.com/office/drawing/2014/main" val="3723551697"/>
                    </a:ext>
                  </a:extLst>
                </a:gridCol>
                <a:gridCol w="1123087">
                  <a:extLst>
                    <a:ext uri="{9D8B030D-6E8A-4147-A177-3AD203B41FA5}">
                      <a16:colId xmlns:a16="http://schemas.microsoft.com/office/drawing/2014/main" val="1401146224"/>
                    </a:ext>
                  </a:extLst>
                </a:gridCol>
              </a:tblGrid>
              <a:tr h="214252">
                <a:tc gridSpan="5">
                  <a:txBody>
                    <a:bodyPr/>
                    <a:lstStyle/>
                    <a:p>
                      <a:pPr algn="l" fontAlgn="ctr"/>
                      <a:r>
                        <a:rPr lang="ja-JP" altLang="en-US" sz="1000" b="1" u="none" strike="noStrike">
                          <a:effectLst/>
                          <a:latin typeface="Yu Gothic UI" panose="020B0500000000000000" pitchFamily="50" charset="-128"/>
                          <a:ea typeface="Yu Gothic UI" panose="020B0500000000000000" pitchFamily="50" charset="-128"/>
                        </a:rPr>
                        <a:t>補助事業名：</a:t>
                      </a:r>
                      <a:r>
                        <a:rPr lang="en-US" sz="1000" b="1" u="none" strike="noStrike">
                          <a:effectLst/>
                          <a:latin typeface="Yu Gothic UI" panose="020B0500000000000000" pitchFamily="50" charset="-128"/>
                          <a:ea typeface="Yu Gothic UI" panose="020B0500000000000000" pitchFamily="50" charset="-128"/>
                        </a:rPr>
                        <a:t>XXX</a:t>
                      </a:r>
                      <a:endParaRPr 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3507857"/>
                  </a:ext>
                </a:extLst>
              </a:tr>
              <a:tr h="507547">
                <a:tc rowSpan="2">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altLang="ja-JP" sz="1000" u="none" strike="noStrike">
                        <a:effectLst/>
                        <a:latin typeface="Yu Gothic UI" panose="020B0500000000000000" pitchFamily="50" charset="-128"/>
                        <a:ea typeface="Yu Gothic UI" panose="020B0500000000000000" pitchFamily="50" charset="-128"/>
                      </a:endParaRPr>
                    </a:p>
                    <a:p>
                      <a:pPr algn="ctr" fontAlgn="ctr"/>
                      <a:r>
                        <a:rPr lang="ja-JP" altLang="en-US" sz="1000" u="none" strike="noStrike">
                          <a:effectLst/>
                          <a:latin typeface="Yu Gothic UI" panose="020B0500000000000000" pitchFamily="50" charset="-128"/>
                          <a:ea typeface="Yu Gothic UI" panose="020B0500000000000000" pitchFamily="50" charset="-128"/>
                        </a:rPr>
                        <a:t>目的</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altLang="ja-JP" sz="1000" b="1" i="0" u="none" strike="noStrike">
                          <a:solidFill>
                            <a:srgbClr val="000000"/>
                          </a:solidFill>
                          <a:effectLst/>
                          <a:latin typeface="Yu Gothic UI" panose="020B0500000000000000" pitchFamily="50" charset="-128"/>
                          <a:ea typeface="Yu Gothic UI" panose="020B0500000000000000" pitchFamily="50" charset="-128"/>
                        </a:rPr>
                        <a:t>XXXXXXXXXXXXXXXXXXXXXXXXXXXXXXXXXXXXXX</a:t>
                      </a:r>
                      <a:endParaRPr lang="ja-JP" alt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fontAlgn="ctr"/>
                      <a:r>
                        <a:rPr lang="ja-JP" altLang="en-US" sz="1000" b="0" u="none" strike="noStrike">
                          <a:effectLst/>
                          <a:latin typeface="Yu Gothic UI" panose="020B0500000000000000" pitchFamily="50" charset="-128"/>
                          <a:ea typeface="Yu Gothic UI" panose="020B0500000000000000" pitchFamily="50" charset="-128"/>
                        </a:rPr>
                        <a:t>概要</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vert="eaVert"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p>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br>
                        <a:rPr lang="en-US" altLang="ja-JP" sz="900" b="0" i="0" u="none" strike="noStrike">
                          <a:solidFill>
                            <a:srgbClr val="000000"/>
                          </a:solidFill>
                          <a:effectLst/>
                          <a:latin typeface="Yu Gothic UI" panose="020B0500000000000000" pitchFamily="50" charset="-128"/>
                          <a:ea typeface="Yu Gothic UI" panose="020B0500000000000000" pitchFamily="50" charset="-128"/>
                        </a:rPr>
                      </a:b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a:t>
                      </a: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a:p>
                  </a:txBody>
                  <a:tcPr marL="92354" marR="92354" anchor="ctr">
                    <a:lnL w="6350" cap="flat" cmpd="sng" algn="ctr">
                      <a:solidFill>
                        <a:schemeClr val="tx1">
                          <a:lumMod val="50000"/>
                          <a:lumOff val="50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028097"/>
                  </a:ext>
                </a:extLst>
              </a:tr>
              <a:tr h="507547">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a:txBody>
                    <a:bodyPr/>
                    <a:lstStyle/>
                    <a:p>
                      <a:pPr algn="ctr" fontAlgn="ctr"/>
                      <a:r>
                        <a:rPr lang="en-US" sz="1000" u="none" strike="noStrike">
                          <a:effectLst/>
                          <a:latin typeface="Yu Gothic UI" panose="020B0500000000000000" pitchFamily="50" charset="-128"/>
                          <a:ea typeface="Yu Gothic UI" panose="020B0500000000000000" pitchFamily="50" charset="-128"/>
                        </a:rPr>
                        <a:t>KPI</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indent="0" algn="l" fontAlgn="ctr">
                        <a:buFont typeface="Arial" panose="020B0604020202020204" pitchFamily="34" charset="0"/>
                        <a:buNone/>
                      </a:pPr>
                      <a:r>
                        <a:rPr lang="ja-JP" altLang="en-US" sz="1000" b="1" i="0" u="none" strike="noStrike">
                          <a:solidFill>
                            <a:srgbClr val="000000"/>
                          </a:solidFill>
                          <a:effectLst/>
                          <a:latin typeface="Yu Gothic UI" panose="020B0500000000000000" pitchFamily="50" charset="-128"/>
                          <a:ea typeface="Yu Gothic UI" panose="020B0500000000000000" pitchFamily="50" charset="-128"/>
                        </a:rPr>
                        <a:t>指標：</a:t>
                      </a:r>
                      <a:r>
                        <a:rPr lang="en-US" altLang="ja-JP" sz="1000" b="1" i="0" u="none" strike="noStrike">
                          <a:solidFill>
                            <a:srgbClr val="000000"/>
                          </a:solidFill>
                          <a:effectLst/>
                          <a:latin typeface="Yu Gothic UI" panose="020B0500000000000000" pitchFamily="50" charset="-128"/>
                          <a:ea typeface="Yu Gothic UI" panose="020B0500000000000000" pitchFamily="50" charset="-128"/>
                        </a:rPr>
                        <a:t>XXX</a:t>
                      </a:r>
                    </a:p>
                    <a:p>
                      <a:pPr marL="171450" indent="-171450" algn="l" fontAlgn="ctr">
                        <a:buFont typeface="Arial" panose="020B0604020202020204" pitchFamily="34" charset="0"/>
                        <a:buChar char="•"/>
                      </a:pP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現状値：</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20XX</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年度）</a:t>
                      </a:r>
                      <a:endParaRPr lang="en-US" altLang="ja-JP" sz="900" b="0" i="0" u="none" strike="noStrike">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目標値①：</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2025</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年度）</a:t>
                      </a:r>
                      <a:endParaRPr lang="en-US" altLang="ja-JP" sz="900" b="0" i="0" u="none" strike="noStrike">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目標値②：</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20XX</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年度）</a:t>
                      </a:r>
                      <a:endParaRPr lang="en-US" altLang="ja-JP" sz="900" b="0"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vMerge="1">
                  <a:txBody>
                    <a:bodyPr/>
                    <a:lstStyle/>
                    <a:p>
                      <a:pPr algn="ctr" fontAlgn="ctr"/>
                      <a:endParaRPr lang="ja-JP" altLang="en-US" sz="1050" b="0" i="0" u="none" strike="noStrike">
                        <a:solidFill>
                          <a:srgbClr val="000000"/>
                        </a:solidFill>
                        <a:effectLst/>
                        <a:latin typeface="+mj-ea"/>
                        <a:ea typeface="+mj-ea"/>
                      </a:endParaRPr>
                    </a:p>
                  </a:txBody>
                  <a:tcPr marL="92354" marR="92354"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0908487"/>
                  </a:ext>
                </a:extLst>
              </a:tr>
            </a:tbl>
          </a:graphicData>
        </a:graphic>
      </p:graphicFrame>
      <p:sp>
        <p:nvSpPr>
          <p:cNvPr id="50" name="正方形/長方形 49">
            <a:extLst>
              <a:ext uri="{FF2B5EF4-FFF2-40B4-BE49-F238E27FC236}">
                <a16:creationId xmlns:a16="http://schemas.microsoft.com/office/drawing/2014/main" id="{79BF20D5-5802-4863-049E-43A8CFA22350}"/>
              </a:ext>
            </a:extLst>
          </p:cNvPr>
          <p:cNvSpPr/>
          <p:nvPr/>
        </p:nvSpPr>
        <p:spPr bwMode="gray">
          <a:xfrm>
            <a:off x="5590411" y="2395613"/>
            <a:ext cx="1025962" cy="842296"/>
          </a:xfrm>
          <a:prstGeom prst="rect">
            <a:avLst/>
          </a:prstGeom>
          <a:solidFill>
            <a:schemeClr val="bg1">
              <a:lumMod val="95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特徴を示す</a:t>
            </a:r>
            <a:br>
              <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写真等を張り付け</a:t>
            </a:r>
            <a:endPar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sp>
        <p:nvSpPr>
          <p:cNvPr id="51" name="テキスト ボックス 50">
            <a:extLst>
              <a:ext uri="{FF2B5EF4-FFF2-40B4-BE49-F238E27FC236}">
                <a16:creationId xmlns:a16="http://schemas.microsoft.com/office/drawing/2014/main" id="{51384267-5AC4-668E-C8D1-EAF84D74B9D2}"/>
              </a:ext>
            </a:extLst>
          </p:cNvPr>
          <p:cNvSpPr txBox="1"/>
          <p:nvPr/>
        </p:nvSpPr>
        <p:spPr bwMode="gray">
          <a:xfrm>
            <a:off x="5604158" y="3274877"/>
            <a:ext cx="1005840" cy="264869"/>
          </a:xfrm>
          <a:prstGeom prst="rect">
            <a:avLst/>
          </a:prstGeom>
        </p:spPr>
        <p:txBody>
          <a:bodyPr vert="horz" wrap="square" lIns="0" tIns="0" rIns="0" bIns="0" rtlCol="0" anchor="ctr">
            <a:noAutofit/>
          </a:bodyPr>
          <a:lstStyle/>
          <a:p>
            <a:pPr algn="ctr"/>
            <a:r>
              <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rPr>
              <a:t>イメージ写真の説明</a:t>
            </a:r>
            <a:r>
              <a:rPr kumimoji="1" lang="en-US" altLang="ja-JP" sz="800">
                <a:solidFill>
                  <a:schemeClr val="tx1">
                    <a:lumMod val="75000"/>
                    <a:lumOff val="25000"/>
                  </a:schemeClr>
                </a:solidFill>
                <a:latin typeface="Yu Gothic UI" panose="020B0500000000000000" pitchFamily="50" charset="-128"/>
                <a:ea typeface="Yu Gothic UI" panose="020B0500000000000000" pitchFamily="50" charset="-128"/>
              </a:rPr>
              <a:t>XXXXXXXXXXXXXXXX</a:t>
            </a:r>
            <a:endPar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endParaRPr>
          </a:p>
        </p:txBody>
      </p:sp>
      <p:sp>
        <p:nvSpPr>
          <p:cNvPr id="52" name="正方形/長方形 51">
            <a:extLst>
              <a:ext uri="{FF2B5EF4-FFF2-40B4-BE49-F238E27FC236}">
                <a16:creationId xmlns:a16="http://schemas.microsoft.com/office/drawing/2014/main" id="{5CC57893-FE9C-EB87-57D0-B277E2DF6CBC}"/>
              </a:ext>
            </a:extLst>
          </p:cNvPr>
          <p:cNvSpPr/>
          <p:nvPr/>
        </p:nvSpPr>
        <p:spPr bwMode="gray">
          <a:xfrm>
            <a:off x="5590411" y="4323931"/>
            <a:ext cx="1025962" cy="842296"/>
          </a:xfrm>
          <a:prstGeom prst="rect">
            <a:avLst/>
          </a:prstGeom>
          <a:solidFill>
            <a:schemeClr val="bg1">
              <a:lumMod val="95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特徴を示す</a:t>
            </a:r>
            <a:br>
              <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写真等を張り付け</a:t>
            </a:r>
            <a:endPar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sp>
        <p:nvSpPr>
          <p:cNvPr id="53" name="テキスト ボックス 52">
            <a:extLst>
              <a:ext uri="{FF2B5EF4-FFF2-40B4-BE49-F238E27FC236}">
                <a16:creationId xmlns:a16="http://schemas.microsoft.com/office/drawing/2014/main" id="{871E695F-62A2-9CB6-8FC3-5BFE6822F5D8}"/>
              </a:ext>
            </a:extLst>
          </p:cNvPr>
          <p:cNvSpPr txBox="1"/>
          <p:nvPr/>
        </p:nvSpPr>
        <p:spPr bwMode="gray">
          <a:xfrm>
            <a:off x="5604158" y="5203195"/>
            <a:ext cx="1005840" cy="264869"/>
          </a:xfrm>
          <a:prstGeom prst="rect">
            <a:avLst/>
          </a:prstGeom>
        </p:spPr>
        <p:txBody>
          <a:bodyPr vert="horz" wrap="square" lIns="0" tIns="0" rIns="0" bIns="0" rtlCol="0" anchor="ctr">
            <a:noAutofit/>
          </a:bodyPr>
          <a:lstStyle/>
          <a:p>
            <a:pPr algn="ctr"/>
            <a:r>
              <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rPr>
              <a:t>イメージ写真の説明</a:t>
            </a:r>
            <a:r>
              <a:rPr kumimoji="1" lang="en-US" altLang="ja-JP" sz="800">
                <a:solidFill>
                  <a:schemeClr val="tx1">
                    <a:lumMod val="75000"/>
                    <a:lumOff val="25000"/>
                  </a:schemeClr>
                </a:solidFill>
                <a:latin typeface="Yu Gothic UI" panose="020B0500000000000000" pitchFamily="50" charset="-128"/>
                <a:ea typeface="Yu Gothic UI" panose="020B0500000000000000" pitchFamily="50" charset="-128"/>
              </a:rPr>
              <a:t>XXXXXXXXXXXXXXXX</a:t>
            </a:r>
            <a:endPar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endParaRPr>
          </a:p>
        </p:txBody>
      </p:sp>
      <p:sp>
        <p:nvSpPr>
          <p:cNvPr id="54" name="正方形/長方形 53">
            <a:extLst>
              <a:ext uri="{FF2B5EF4-FFF2-40B4-BE49-F238E27FC236}">
                <a16:creationId xmlns:a16="http://schemas.microsoft.com/office/drawing/2014/main" id="{4A2A5B57-3952-B2E5-543B-E2BE57850FC5}"/>
              </a:ext>
            </a:extLst>
          </p:cNvPr>
          <p:cNvSpPr/>
          <p:nvPr/>
        </p:nvSpPr>
        <p:spPr bwMode="gray">
          <a:xfrm>
            <a:off x="5590411" y="5972728"/>
            <a:ext cx="1025962" cy="842296"/>
          </a:xfrm>
          <a:prstGeom prst="rect">
            <a:avLst/>
          </a:prstGeom>
          <a:solidFill>
            <a:schemeClr val="bg1">
              <a:lumMod val="95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特徴を示す</a:t>
            </a:r>
            <a:br>
              <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写真等を張り付け</a:t>
            </a:r>
            <a:endPar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sp>
        <p:nvSpPr>
          <p:cNvPr id="55" name="テキスト ボックス 54">
            <a:extLst>
              <a:ext uri="{FF2B5EF4-FFF2-40B4-BE49-F238E27FC236}">
                <a16:creationId xmlns:a16="http://schemas.microsoft.com/office/drawing/2014/main" id="{05BB8A0E-AF0B-27C9-BA41-2E4AD28F9575}"/>
              </a:ext>
            </a:extLst>
          </p:cNvPr>
          <p:cNvSpPr txBox="1"/>
          <p:nvPr/>
        </p:nvSpPr>
        <p:spPr bwMode="gray">
          <a:xfrm>
            <a:off x="5604158" y="6851992"/>
            <a:ext cx="1005840" cy="264869"/>
          </a:xfrm>
          <a:prstGeom prst="rect">
            <a:avLst/>
          </a:prstGeom>
        </p:spPr>
        <p:txBody>
          <a:bodyPr vert="horz" wrap="square" lIns="0" tIns="0" rIns="0" bIns="0" rtlCol="0" anchor="ctr">
            <a:noAutofit/>
          </a:bodyPr>
          <a:lstStyle/>
          <a:p>
            <a:pPr algn="ctr"/>
            <a:r>
              <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rPr>
              <a:t>イメージ写真の説明</a:t>
            </a:r>
            <a:r>
              <a:rPr kumimoji="1" lang="en-US" altLang="ja-JP" sz="800">
                <a:solidFill>
                  <a:schemeClr val="tx1">
                    <a:lumMod val="75000"/>
                    <a:lumOff val="25000"/>
                  </a:schemeClr>
                </a:solidFill>
                <a:latin typeface="Yu Gothic UI" panose="020B0500000000000000" pitchFamily="50" charset="-128"/>
                <a:ea typeface="Yu Gothic UI" panose="020B0500000000000000" pitchFamily="50" charset="-128"/>
              </a:rPr>
              <a:t>XXXXXXXXXXXXXXXX</a:t>
            </a:r>
            <a:endPar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endParaRPr>
          </a:p>
        </p:txBody>
      </p:sp>
      <p:sp>
        <p:nvSpPr>
          <p:cNvPr id="56" name="テキスト ボックス 55">
            <a:extLst>
              <a:ext uri="{FF2B5EF4-FFF2-40B4-BE49-F238E27FC236}">
                <a16:creationId xmlns:a16="http://schemas.microsoft.com/office/drawing/2014/main" id="{683F8D4A-D71E-E8EB-43D7-9DD2C0B949D5}"/>
              </a:ext>
            </a:extLst>
          </p:cNvPr>
          <p:cNvSpPr txBox="1"/>
          <p:nvPr/>
        </p:nvSpPr>
        <p:spPr bwMode="gray">
          <a:xfrm>
            <a:off x="3877118" y="520304"/>
            <a:ext cx="2852611" cy="206779"/>
          </a:xfrm>
          <a:prstGeom prst="rect">
            <a:avLst/>
          </a:prstGeom>
          <a:ln w="6350">
            <a:noFill/>
          </a:ln>
        </p:spPr>
        <p:txBody>
          <a:bodyPr wrap="square" lIns="72000" tIns="36000" rIns="72000" bIns="36000" rtlCol="0">
            <a:spAutoFit/>
          </a:bodyPr>
          <a:lstStyle/>
          <a:p>
            <a:pPr algn="r" defTabSz="914400" fontAlgn="auto">
              <a:lnSpc>
                <a:spcPct val="120000"/>
              </a:lnSpc>
              <a:spcBef>
                <a:spcPts val="300"/>
              </a:spcBef>
              <a:spcAft>
                <a:spcPts val="0"/>
              </a:spcAft>
            </a:pP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補助対象経費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円｜申請補助金額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a:t>
            </a:r>
          </a:p>
        </p:txBody>
      </p:sp>
      <p:sp>
        <p:nvSpPr>
          <p:cNvPr id="57" name="テキスト ボックス 56">
            <a:extLst>
              <a:ext uri="{FF2B5EF4-FFF2-40B4-BE49-F238E27FC236}">
                <a16:creationId xmlns:a16="http://schemas.microsoft.com/office/drawing/2014/main" id="{9CF32171-043F-4225-877A-6629703DEBC6}"/>
              </a:ext>
            </a:extLst>
          </p:cNvPr>
          <p:cNvSpPr txBox="1"/>
          <p:nvPr/>
        </p:nvSpPr>
        <p:spPr bwMode="gray">
          <a:xfrm>
            <a:off x="3877118" y="2154148"/>
            <a:ext cx="2852611" cy="206779"/>
          </a:xfrm>
          <a:prstGeom prst="rect">
            <a:avLst/>
          </a:prstGeom>
          <a:ln w="6350">
            <a:noFill/>
          </a:ln>
        </p:spPr>
        <p:txBody>
          <a:bodyPr wrap="square" lIns="72000" tIns="36000" rIns="72000" bIns="36000" rtlCol="0">
            <a:spAutoFit/>
          </a:bodyPr>
          <a:lstStyle/>
          <a:p>
            <a:pPr algn="r" defTabSz="914400" fontAlgn="auto">
              <a:lnSpc>
                <a:spcPct val="120000"/>
              </a:lnSpc>
              <a:spcBef>
                <a:spcPts val="300"/>
              </a:spcBef>
              <a:spcAft>
                <a:spcPts val="0"/>
              </a:spcAft>
            </a:pP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補助対象経費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円｜申請補助金額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a:t>
            </a:r>
          </a:p>
        </p:txBody>
      </p:sp>
      <p:sp>
        <p:nvSpPr>
          <p:cNvPr id="58" name="テキスト ボックス 57">
            <a:extLst>
              <a:ext uri="{FF2B5EF4-FFF2-40B4-BE49-F238E27FC236}">
                <a16:creationId xmlns:a16="http://schemas.microsoft.com/office/drawing/2014/main" id="{EA5FF99D-586C-FBA4-0271-9B12243D6D47}"/>
              </a:ext>
            </a:extLst>
          </p:cNvPr>
          <p:cNvSpPr txBox="1"/>
          <p:nvPr/>
        </p:nvSpPr>
        <p:spPr bwMode="gray">
          <a:xfrm>
            <a:off x="3877118" y="4087710"/>
            <a:ext cx="2852611" cy="206779"/>
          </a:xfrm>
          <a:prstGeom prst="rect">
            <a:avLst/>
          </a:prstGeom>
          <a:ln w="6350">
            <a:noFill/>
          </a:ln>
        </p:spPr>
        <p:txBody>
          <a:bodyPr wrap="square" lIns="72000" tIns="36000" rIns="72000" bIns="36000" rtlCol="0">
            <a:spAutoFit/>
          </a:bodyPr>
          <a:lstStyle/>
          <a:p>
            <a:pPr algn="r" defTabSz="914400" fontAlgn="auto">
              <a:lnSpc>
                <a:spcPct val="120000"/>
              </a:lnSpc>
              <a:spcBef>
                <a:spcPts val="300"/>
              </a:spcBef>
              <a:spcAft>
                <a:spcPts val="0"/>
              </a:spcAft>
            </a:pP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補助対象経費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円｜申請補助金額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a:t>
            </a:r>
          </a:p>
        </p:txBody>
      </p:sp>
      <p:sp>
        <p:nvSpPr>
          <p:cNvPr id="59" name="テキスト ボックス 58">
            <a:extLst>
              <a:ext uri="{FF2B5EF4-FFF2-40B4-BE49-F238E27FC236}">
                <a16:creationId xmlns:a16="http://schemas.microsoft.com/office/drawing/2014/main" id="{582E104D-6541-C890-985F-35A26C21975E}"/>
              </a:ext>
            </a:extLst>
          </p:cNvPr>
          <p:cNvSpPr txBox="1"/>
          <p:nvPr/>
        </p:nvSpPr>
        <p:spPr bwMode="gray">
          <a:xfrm>
            <a:off x="3877118" y="5740349"/>
            <a:ext cx="2852611" cy="206779"/>
          </a:xfrm>
          <a:prstGeom prst="rect">
            <a:avLst/>
          </a:prstGeom>
          <a:ln w="6350">
            <a:noFill/>
          </a:ln>
        </p:spPr>
        <p:txBody>
          <a:bodyPr wrap="square" lIns="72000" tIns="36000" rIns="72000" bIns="36000" rtlCol="0">
            <a:spAutoFit/>
          </a:bodyPr>
          <a:lstStyle/>
          <a:p>
            <a:pPr algn="r" defTabSz="914400" fontAlgn="auto">
              <a:lnSpc>
                <a:spcPct val="120000"/>
              </a:lnSpc>
              <a:spcBef>
                <a:spcPts val="300"/>
              </a:spcBef>
              <a:spcAft>
                <a:spcPts val="0"/>
              </a:spcAft>
            </a:pP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補助対象経費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円｜申請補助金額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a:t>
            </a:r>
          </a:p>
        </p:txBody>
      </p:sp>
      <p:sp>
        <p:nvSpPr>
          <p:cNvPr id="60" name="四角形: 角を丸くする 59">
            <a:extLst>
              <a:ext uri="{FF2B5EF4-FFF2-40B4-BE49-F238E27FC236}">
                <a16:creationId xmlns:a16="http://schemas.microsoft.com/office/drawing/2014/main" id="{33E37401-0DE5-968E-0ECF-B2797ED8CF18}"/>
              </a:ext>
            </a:extLst>
          </p:cNvPr>
          <p:cNvSpPr/>
          <p:nvPr/>
        </p:nvSpPr>
        <p:spPr bwMode="gray">
          <a:xfrm>
            <a:off x="170323" y="7576483"/>
            <a:ext cx="1309091" cy="208265"/>
          </a:xfrm>
          <a:prstGeom prst="roundRect">
            <a:avLst/>
          </a:prstGeom>
          <a:solidFill>
            <a:srgbClr val="EFFAF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対応テーマを記載</a:t>
            </a:r>
          </a:p>
        </p:txBody>
      </p:sp>
      <p:graphicFrame>
        <p:nvGraphicFramePr>
          <p:cNvPr id="61" name="表 60">
            <a:extLst>
              <a:ext uri="{FF2B5EF4-FFF2-40B4-BE49-F238E27FC236}">
                <a16:creationId xmlns:a16="http://schemas.microsoft.com/office/drawing/2014/main" id="{4A6116AE-2EB4-2AD1-2B74-A987EED3CF45}"/>
              </a:ext>
            </a:extLst>
          </p:cNvPr>
          <p:cNvGraphicFramePr>
            <a:graphicFrameLocks noGrp="1"/>
          </p:cNvGraphicFramePr>
          <p:nvPr>
            <p:extLst>
              <p:ext uri="{D42A27DB-BD31-4B8C-83A1-F6EECF244321}">
                <p14:modId xmlns:p14="http://schemas.microsoft.com/office/powerpoint/2010/main" val="2388322894"/>
              </p:ext>
            </p:extLst>
          </p:nvPr>
        </p:nvGraphicFramePr>
        <p:xfrm>
          <a:off x="179423" y="7851463"/>
          <a:ext cx="6490807" cy="1398395"/>
        </p:xfrm>
        <a:graphic>
          <a:graphicData uri="http://schemas.openxmlformats.org/drawingml/2006/table">
            <a:tbl>
              <a:tblPr>
                <a:tableStyleId>{5C22544A-7EE6-4342-B048-85BDC9FD1C3A}</a:tableStyleId>
              </a:tblPr>
              <a:tblGrid>
                <a:gridCol w="210108">
                  <a:extLst>
                    <a:ext uri="{9D8B030D-6E8A-4147-A177-3AD203B41FA5}">
                      <a16:colId xmlns:a16="http://schemas.microsoft.com/office/drawing/2014/main" val="591654474"/>
                    </a:ext>
                  </a:extLst>
                </a:gridCol>
                <a:gridCol w="436211">
                  <a:extLst>
                    <a:ext uri="{9D8B030D-6E8A-4147-A177-3AD203B41FA5}">
                      <a16:colId xmlns:a16="http://schemas.microsoft.com/office/drawing/2014/main" val="1177612696"/>
                    </a:ext>
                  </a:extLst>
                </a:gridCol>
                <a:gridCol w="1908656">
                  <a:extLst>
                    <a:ext uri="{9D8B030D-6E8A-4147-A177-3AD203B41FA5}">
                      <a16:colId xmlns:a16="http://schemas.microsoft.com/office/drawing/2014/main" val="1504089348"/>
                    </a:ext>
                  </a:extLst>
                </a:gridCol>
                <a:gridCol w="210108">
                  <a:extLst>
                    <a:ext uri="{9D8B030D-6E8A-4147-A177-3AD203B41FA5}">
                      <a16:colId xmlns:a16="http://schemas.microsoft.com/office/drawing/2014/main" val="1367511844"/>
                    </a:ext>
                  </a:extLst>
                </a:gridCol>
                <a:gridCol w="2602637">
                  <a:extLst>
                    <a:ext uri="{9D8B030D-6E8A-4147-A177-3AD203B41FA5}">
                      <a16:colId xmlns:a16="http://schemas.microsoft.com/office/drawing/2014/main" val="3723551697"/>
                    </a:ext>
                  </a:extLst>
                </a:gridCol>
                <a:gridCol w="1123087">
                  <a:extLst>
                    <a:ext uri="{9D8B030D-6E8A-4147-A177-3AD203B41FA5}">
                      <a16:colId xmlns:a16="http://schemas.microsoft.com/office/drawing/2014/main" val="1401146224"/>
                    </a:ext>
                  </a:extLst>
                </a:gridCol>
              </a:tblGrid>
              <a:tr h="214252">
                <a:tc gridSpan="5">
                  <a:txBody>
                    <a:bodyPr/>
                    <a:lstStyle/>
                    <a:p>
                      <a:pPr algn="l" fontAlgn="ctr"/>
                      <a:r>
                        <a:rPr lang="ja-JP" altLang="en-US" sz="1000" b="1" u="none" strike="noStrike">
                          <a:effectLst/>
                          <a:latin typeface="Yu Gothic UI" panose="020B0500000000000000" pitchFamily="50" charset="-128"/>
                          <a:ea typeface="Yu Gothic UI" panose="020B0500000000000000" pitchFamily="50" charset="-128"/>
                        </a:rPr>
                        <a:t>補助事業名：</a:t>
                      </a:r>
                      <a:r>
                        <a:rPr lang="en-US" sz="1000" b="1" u="none" strike="noStrike">
                          <a:effectLst/>
                          <a:latin typeface="Yu Gothic UI" panose="020B0500000000000000" pitchFamily="50" charset="-128"/>
                          <a:ea typeface="Yu Gothic UI" panose="020B0500000000000000" pitchFamily="50" charset="-128"/>
                        </a:rPr>
                        <a:t>XXXX</a:t>
                      </a:r>
                      <a:endParaRPr 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3507857"/>
                  </a:ext>
                </a:extLst>
              </a:tr>
              <a:tr h="507547">
                <a:tc rowSpan="2">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altLang="ja-JP" sz="1000" u="none" strike="noStrike">
                        <a:effectLst/>
                        <a:latin typeface="Yu Gothic UI" panose="020B0500000000000000" pitchFamily="50" charset="-128"/>
                        <a:ea typeface="Yu Gothic UI" panose="020B0500000000000000" pitchFamily="50" charset="-128"/>
                      </a:endParaRPr>
                    </a:p>
                    <a:p>
                      <a:pPr algn="ctr" fontAlgn="ctr"/>
                      <a:r>
                        <a:rPr lang="ja-JP" altLang="en-US" sz="1000" u="none" strike="noStrike">
                          <a:effectLst/>
                          <a:latin typeface="Yu Gothic UI" panose="020B0500000000000000" pitchFamily="50" charset="-128"/>
                          <a:ea typeface="Yu Gothic UI" panose="020B0500000000000000" pitchFamily="50" charset="-128"/>
                        </a:rPr>
                        <a:t>目的</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altLang="ja-JP" sz="1000" b="1" i="0" u="none" strike="noStrike">
                          <a:solidFill>
                            <a:srgbClr val="000000"/>
                          </a:solidFill>
                          <a:effectLst/>
                          <a:latin typeface="Yu Gothic UI" panose="020B0500000000000000" pitchFamily="50" charset="-128"/>
                          <a:ea typeface="Yu Gothic UI" panose="020B0500000000000000" pitchFamily="50" charset="-128"/>
                        </a:rPr>
                        <a:t>XXXXXXXXXXXXXXXXXXXXXXXXXXXXXXXXXXXXXX</a:t>
                      </a:r>
                      <a:endParaRPr lang="ja-JP" alt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fontAlgn="ctr"/>
                      <a:r>
                        <a:rPr lang="ja-JP" altLang="en-US" sz="1000" b="0" u="none" strike="noStrike">
                          <a:effectLst/>
                          <a:latin typeface="Yu Gothic UI" panose="020B0500000000000000" pitchFamily="50" charset="-128"/>
                          <a:ea typeface="Yu Gothic UI" panose="020B0500000000000000" pitchFamily="50" charset="-128"/>
                        </a:rPr>
                        <a:t>概要</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vert="eaVert"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p>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br>
                        <a:rPr lang="en-US" altLang="ja-JP" sz="900" b="0" i="0" u="none" strike="noStrike">
                          <a:solidFill>
                            <a:srgbClr val="000000"/>
                          </a:solidFill>
                          <a:effectLst/>
                          <a:latin typeface="Yu Gothic UI" panose="020B0500000000000000" pitchFamily="50" charset="-128"/>
                          <a:ea typeface="Yu Gothic UI" panose="020B0500000000000000" pitchFamily="50" charset="-128"/>
                        </a:rPr>
                      </a:b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a:t>
                      </a: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a:p>
                  </a:txBody>
                  <a:tcPr marL="92354" marR="92354" anchor="ctr">
                    <a:lnL w="6350" cap="flat" cmpd="sng" algn="ctr">
                      <a:solidFill>
                        <a:schemeClr val="tx1">
                          <a:lumMod val="50000"/>
                          <a:lumOff val="50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028097"/>
                  </a:ext>
                </a:extLst>
              </a:tr>
              <a:tr h="507547">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a:txBody>
                    <a:bodyPr/>
                    <a:lstStyle/>
                    <a:p>
                      <a:pPr algn="ctr" fontAlgn="ctr"/>
                      <a:r>
                        <a:rPr lang="en-US" sz="1000" u="none" strike="noStrike">
                          <a:effectLst/>
                          <a:latin typeface="Yu Gothic UI" panose="020B0500000000000000" pitchFamily="50" charset="-128"/>
                          <a:ea typeface="Yu Gothic UI" panose="020B0500000000000000" pitchFamily="50" charset="-128"/>
                        </a:rPr>
                        <a:t>KPI</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indent="0" algn="l" fontAlgn="ctr">
                        <a:buFont typeface="Arial" panose="020B0604020202020204" pitchFamily="34" charset="0"/>
                        <a:buNone/>
                      </a:pPr>
                      <a:r>
                        <a:rPr lang="ja-JP" altLang="en-US" sz="1000" b="1" i="0" u="none" strike="noStrike">
                          <a:solidFill>
                            <a:srgbClr val="000000"/>
                          </a:solidFill>
                          <a:effectLst/>
                          <a:latin typeface="Yu Gothic UI" panose="020B0500000000000000" pitchFamily="50" charset="-128"/>
                          <a:ea typeface="Yu Gothic UI" panose="020B0500000000000000" pitchFamily="50" charset="-128"/>
                        </a:rPr>
                        <a:t>指標：</a:t>
                      </a:r>
                      <a:r>
                        <a:rPr lang="en-US" altLang="ja-JP" sz="1000" b="1" i="0" u="none" strike="noStrike">
                          <a:solidFill>
                            <a:srgbClr val="000000"/>
                          </a:solidFill>
                          <a:effectLst/>
                          <a:latin typeface="Yu Gothic UI" panose="020B0500000000000000" pitchFamily="50" charset="-128"/>
                          <a:ea typeface="Yu Gothic UI" panose="020B0500000000000000" pitchFamily="50" charset="-128"/>
                        </a:rPr>
                        <a:t>XXX</a:t>
                      </a:r>
                    </a:p>
                    <a:p>
                      <a:pPr marL="171450" indent="-171450" algn="l" fontAlgn="ctr">
                        <a:buFont typeface="Arial" panose="020B0604020202020204" pitchFamily="34" charset="0"/>
                        <a:buChar char="•"/>
                      </a:pP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現状値：</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20XX</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年度）</a:t>
                      </a:r>
                      <a:endParaRPr lang="en-US" altLang="ja-JP" sz="900" b="0" i="0" u="none" strike="noStrike">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目標値①：</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2025</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年度）</a:t>
                      </a:r>
                      <a:endParaRPr lang="en-US" altLang="ja-JP" sz="900" b="0" i="0" u="none" strike="noStrike">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目標値②：</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20XX</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年度）</a:t>
                      </a:r>
                      <a:endParaRPr lang="en-US" altLang="ja-JP" sz="900" b="0"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vMerge="1">
                  <a:txBody>
                    <a:bodyPr/>
                    <a:lstStyle/>
                    <a:p>
                      <a:pPr algn="ctr" fontAlgn="ctr"/>
                      <a:endParaRPr lang="ja-JP" altLang="en-US" sz="1050" b="0" i="0" u="none" strike="noStrike">
                        <a:solidFill>
                          <a:srgbClr val="000000"/>
                        </a:solidFill>
                        <a:effectLst/>
                        <a:latin typeface="+mj-ea"/>
                        <a:ea typeface="+mj-ea"/>
                      </a:endParaRPr>
                    </a:p>
                  </a:txBody>
                  <a:tcPr marL="92354" marR="92354"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0908487"/>
                  </a:ext>
                </a:extLst>
              </a:tr>
            </a:tbl>
          </a:graphicData>
        </a:graphic>
      </p:graphicFrame>
      <p:sp>
        <p:nvSpPr>
          <p:cNvPr id="63" name="正方形/長方形 62">
            <a:extLst>
              <a:ext uri="{FF2B5EF4-FFF2-40B4-BE49-F238E27FC236}">
                <a16:creationId xmlns:a16="http://schemas.microsoft.com/office/drawing/2014/main" id="{2BC1F16A-D33F-C28B-44C2-14D430B9D005}"/>
              </a:ext>
            </a:extLst>
          </p:cNvPr>
          <p:cNvSpPr/>
          <p:nvPr/>
        </p:nvSpPr>
        <p:spPr bwMode="gray">
          <a:xfrm>
            <a:off x="5590411" y="7911498"/>
            <a:ext cx="1025962" cy="842296"/>
          </a:xfrm>
          <a:prstGeom prst="rect">
            <a:avLst/>
          </a:prstGeom>
          <a:solidFill>
            <a:schemeClr val="bg1">
              <a:lumMod val="95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特徴を示す</a:t>
            </a:r>
            <a:br>
              <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写真等を張り付け</a:t>
            </a:r>
            <a:endPar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sp>
        <p:nvSpPr>
          <p:cNvPr id="64" name="テキスト ボックス 63">
            <a:extLst>
              <a:ext uri="{FF2B5EF4-FFF2-40B4-BE49-F238E27FC236}">
                <a16:creationId xmlns:a16="http://schemas.microsoft.com/office/drawing/2014/main" id="{3FC200AF-A490-C1AF-B55D-45E9E6C3A736}"/>
              </a:ext>
            </a:extLst>
          </p:cNvPr>
          <p:cNvSpPr txBox="1"/>
          <p:nvPr/>
        </p:nvSpPr>
        <p:spPr bwMode="gray">
          <a:xfrm>
            <a:off x="5604158" y="8790762"/>
            <a:ext cx="1005840" cy="264869"/>
          </a:xfrm>
          <a:prstGeom prst="rect">
            <a:avLst/>
          </a:prstGeom>
        </p:spPr>
        <p:txBody>
          <a:bodyPr vert="horz" wrap="square" lIns="0" tIns="0" rIns="0" bIns="0" rtlCol="0" anchor="ctr">
            <a:noAutofit/>
          </a:bodyPr>
          <a:lstStyle/>
          <a:p>
            <a:pPr algn="ctr"/>
            <a:r>
              <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rPr>
              <a:t>イメージ写真の説明</a:t>
            </a:r>
            <a:r>
              <a:rPr kumimoji="1" lang="en-US" altLang="ja-JP" sz="800">
                <a:solidFill>
                  <a:schemeClr val="tx1">
                    <a:lumMod val="75000"/>
                    <a:lumOff val="25000"/>
                  </a:schemeClr>
                </a:solidFill>
                <a:latin typeface="Yu Gothic UI" panose="020B0500000000000000" pitchFamily="50" charset="-128"/>
                <a:ea typeface="Yu Gothic UI" panose="020B0500000000000000" pitchFamily="50" charset="-128"/>
              </a:rPr>
              <a:t>XXXXXXXXXXXXXXXX</a:t>
            </a:r>
            <a:endPar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endParaRPr>
          </a:p>
        </p:txBody>
      </p:sp>
      <p:sp>
        <p:nvSpPr>
          <p:cNvPr id="67" name="テキスト ボックス 66">
            <a:extLst>
              <a:ext uri="{FF2B5EF4-FFF2-40B4-BE49-F238E27FC236}">
                <a16:creationId xmlns:a16="http://schemas.microsoft.com/office/drawing/2014/main" id="{5286F313-40C0-0983-B2B9-30C0376D6411}"/>
              </a:ext>
            </a:extLst>
          </p:cNvPr>
          <p:cNvSpPr txBox="1"/>
          <p:nvPr/>
        </p:nvSpPr>
        <p:spPr bwMode="gray">
          <a:xfrm>
            <a:off x="3877118" y="7675277"/>
            <a:ext cx="2852611" cy="206779"/>
          </a:xfrm>
          <a:prstGeom prst="rect">
            <a:avLst/>
          </a:prstGeom>
          <a:ln w="6350">
            <a:noFill/>
          </a:ln>
        </p:spPr>
        <p:txBody>
          <a:bodyPr wrap="square" lIns="72000" tIns="36000" rIns="72000" bIns="36000" rtlCol="0">
            <a:spAutoFit/>
          </a:bodyPr>
          <a:lstStyle/>
          <a:p>
            <a:pPr algn="r" defTabSz="914400" fontAlgn="auto">
              <a:lnSpc>
                <a:spcPct val="120000"/>
              </a:lnSpc>
              <a:spcBef>
                <a:spcPts val="300"/>
              </a:spcBef>
              <a:spcAft>
                <a:spcPts val="0"/>
              </a:spcAft>
            </a:pP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補助対象経費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円｜申請補助金額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a:t>
            </a:r>
          </a:p>
        </p:txBody>
      </p:sp>
    </p:spTree>
    <p:extLst>
      <p:ext uri="{BB962C8B-B14F-4D97-AF65-F5344CB8AC3E}">
        <p14:creationId xmlns:p14="http://schemas.microsoft.com/office/powerpoint/2010/main" val="3286970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線コネクタ 15">
            <a:extLst>
              <a:ext uri="{FF2B5EF4-FFF2-40B4-BE49-F238E27FC236}">
                <a16:creationId xmlns:a16="http://schemas.microsoft.com/office/drawing/2014/main" id="{F7C1690C-9152-731A-886A-04A4A5F6121F}"/>
              </a:ext>
            </a:extLst>
          </p:cNvPr>
          <p:cNvCxnSpPr/>
          <p:nvPr/>
        </p:nvCxnSpPr>
        <p:spPr>
          <a:xfrm>
            <a:off x="171718" y="259386"/>
            <a:ext cx="6524701" cy="0"/>
          </a:xfrm>
          <a:prstGeom prst="line">
            <a:avLst/>
          </a:prstGeom>
          <a:ln w="76200">
            <a:solidFill>
              <a:schemeClr val="accent6">
                <a:alpha val="58000"/>
              </a:schemeClr>
            </a:solidFill>
          </a:ln>
        </p:spPr>
        <p:style>
          <a:lnRef idx="1">
            <a:schemeClr val="accent1"/>
          </a:lnRef>
          <a:fillRef idx="0">
            <a:schemeClr val="accent1"/>
          </a:fillRef>
          <a:effectRef idx="0">
            <a:schemeClr val="accent1"/>
          </a:effectRef>
          <a:fontRef idx="minor">
            <a:schemeClr val="tx1"/>
          </a:fontRef>
        </p:style>
      </p:cxnSp>
      <p:sp>
        <p:nvSpPr>
          <p:cNvPr id="30" name="正方形/長方形 29">
            <a:extLst>
              <a:ext uri="{FF2B5EF4-FFF2-40B4-BE49-F238E27FC236}">
                <a16:creationId xmlns:a16="http://schemas.microsoft.com/office/drawing/2014/main" id="{2A04D2E5-2A8D-8D8F-CD3F-FCC1DDE12221}"/>
              </a:ext>
            </a:extLst>
          </p:cNvPr>
          <p:cNvSpPr/>
          <p:nvPr/>
        </p:nvSpPr>
        <p:spPr bwMode="gray">
          <a:xfrm>
            <a:off x="188913" y="343154"/>
            <a:ext cx="6480175" cy="948835"/>
          </a:xfrm>
          <a:prstGeom prst="rect">
            <a:avLst/>
          </a:prstGeom>
          <a:solidFill>
            <a:srgbClr val="F7DDDD">
              <a:alpha val="30000"/>
            </a:srgbClr>
          </a:solidFill>
          <a:ln w="28575" algn="ctr">
            <a:noFill/>
            <a:miter lim="800000"/>
            <a:headEnd/>
            <a:tailEnd/>
          </a:ln>
        </p:spPr>
        <p:txBody>
          <a:bodyPr rot="0" spcFirstLastPara="0" vertOverflow="overflow" horzOverflow="overflow" vert="horz" wrap="square" lIns="108000" tIns="108000" rIns="108000" bIns="108000" numCol="1" spcCol="0" rtlCol="0" fromWordArt="0" anchor="ctr" anchorCtr="0" forceAA="0" compatLnSpc="1">
            <a:prstTxWarp prst="textNoShape">
              <a:avLst/>
            </a:prstTxWarp>
            <a:noAutofit/>
          </a:bodyPr>
          <a:lstStyle/>
          <a:p>
            <a:pPr algn="ctr">
              <a:spcBef>
                <a:spcPts val="600"/>
              </a:spcBef>
              <a:buFont typeface="Wingdings 2" pitchFamily="18" charset="2"/>
              <a:buNone/>
            </a:pPr>
            <a:r>
              <a:rPr kumimoji="1" lang="en-US" altLang="ja-JP" sz="1400" b="1">
                <a:latin typeface="Yu Gothic UI"/>
                <a:ea typeface="Yu Gothic UI"/>
                <a:cs typeface="Arial"/>
              </a:rPr>
              <a:t>XX</a:t>
            </a:r>
            <a:r>
              <a:rPr kumimoji="1" lang="ja-JP" altLang="en-US" sz="1400" b="1">
                <a:latin typeface="Yu Gothic UI"/>
                <a:ea typeface="Yu Gothic UI"/>
                <a:cs typeface="Arial"/>
              </a:rPr>
              <a:t>地区におけるオーバーツーリズム解消に向けた「</a:t>
            </a:r>
            <a:r>
              <a:rPr kumimoji="1" lang="en-US" altLang="ja-JP" sz="1400" b="1">
                <a:latin typeface="Yu Gothic UI"/>
                <a:ea typeface="Yu Gothic UI"/>
                <a:cs typeface="Arial"/>
              </a:rPr>
              <a:t>XXXX</a:t>
            </a:r>
            <a:r>
              <a:rPr kumimoji="1" lang="ja-JP" altLang="en-US" sz="1400" b="1">
                <a:latin typeface="Yu Gothic UI"/>
                <a:ea typeface="Yu Gothic UI"/>
                <a:cs typeface="Arial"/>
              </a:rPr>
              <a:t>モデル」実施計画</a:t>
            </a:r>
            <a:endParaRPr kumimoji="1" lang="en-US" altLang="ja-JP" sz="1400" b="1">
              <a:latin typeface="Yu Gothic UI"/>
              <a:ea typeface="Yu Gothic UI"/>
              <a:cs typeface="Arial"/>
            </a:endParaRPr>
          </a:p>
          <a:p>
            <a:pPr>
              <a:spcBef>
                <a:spcPts val="600"/>
              </a:spcBef>
              <a:buFont typeface="Wingdings 2" pitchFamily="18" charset="2"/>
              <a:buNone/>
            </a:pPr>
            <a:r>
              <a:rPr kumimoji="1" lang="ja-JP" altLang="en-US" sz="1100" b="1">
                <a:latin typeface="Yu Gothic UI"/>
                <a:ea typeface="Yu Gothic UI"/>
                <a:cs typeface="Arial"/>
              </a:rPr>
              <a:t>対象地域：</a:t>
            </a:r>
            <a:r>
              <a:rPr kumimoji="1" lang="en-US" altLang="ja-JP" sz="1100" b="1">
                <a:latin typeface="Yu Gothic UI"/>
                <a:ea typeface="Yu Gothic UI"/>
                <a:cs typeface="Arial"/>
              </a:rPr>
              <a:t>XXXX</a:t>
            </a:r>
            <a:r>
              <a:rPr kumimoji="1" lang="ja-JP" altLang="en-US" sz="1100" b="1">
                <a:latin typeface="Yu Gothic UI"/>
                <a:ea typeface="Yu Gothic UI"/>
                <a:cs typeface="Arial"/>
              </a:rPr>
              <a:t>県 </a:t>
            </a:r>
            <a:r>
              <a:rPr kumimoji="1" lang="en-US" altLang="ja-JP" sz="1100" b="1">
                <a:latin typeface="Yu Gothic UI"/>
                <a:ea typeface="Yu Gothic UI"/>
                <a:cs typeface="Arial"/>
              </a:rPr>
              <a:t>XXXXX</a:t>
            </a:r>
            <a:r>
              <a:rPr kumimoji="1" lang="ja-JP" altLang="en-US" sz="1100" b="1">
                <a:latin typeface="Yu Gothic UI"/>
                <a:ea typeface="Yu Gothic UI"/>
                <a:cs typeface="Arial"/>
              </a:rPr>
              <a:t>市 </a:t>
            </a:r>
            <a:r>
              <a:rPr kumimoji="1" lang="en-US" altLang="ja-JP" sz="1100" b="1">
                <a:latin typeface="Yu Gothic UI"/>
                <a:ea typeface="Yu Gothic UI"/>
                <a:cs typeface="Arial"/>
              </a:rPr>
              <a:t>XXXXX</a:t>
            </a:r>
            <a:r>
              <a:rPr kumimoji="1" lang="ja-JP" altLang="en-US" sz="1100" b="1">
                <a:latin typeface="Yu Gothic UI"/>
                <a:ea typeface="Yu Gothic UI"/>
                <a:cs typeface="Arial"/>
              </a:rPr>
              <a:t>エリア</a:t>
            </a:r>
            <a:br>
              <a:rPr lang="en-US" altLang="ja-JP" sz="1100" b="1">
                <a:latin typeface="Yu Gothic UI" panose="020B0500000000000000" pitchFamily="50" charset="-128"/>
                <a:ea typeface="Yu Gothic UI" panose="020B0500000000000000" pitchFamily="50" charset="-128"/>
              </a:rPr>
            </a:br>
            <a:r>
              <a:rPr kumimoji="1" lang="ja-JP" altLang="en-US" sz="1100" b="1">
                <a:latin typeface="Yu Gothic UI"/>
                <a:ea typeface="Yu Gothic UI"/>
                <a:cs typeface="Arial"/>
              </a:rPr>
              <a:t>申請主体：</a:t>
            </a:r>
            <a:r>
              <a:rPr kumimoji="1" lang="en-US" altLang="ja-JP" sz="1100" b="1">
                <a:latin typeface="Yu Gothic UI"/>
                <a:ea typeface="Yu Gothic UI"/>
                <a:cs typeface="Arial"/>
              </a:rPr>
              <a:t>XXXX</a:t>
            </a:r>
            <a:r>
              <a:rPr kumimoji="1" lang="ja-JP" altLang="en-US" sz="1100" b="1">
                <a:latin typeface="Yu Gothic UI"/>
                <a:ea typeface="Yu Gothic UI"/>
                <a:cs typeface="Arial"/>
              </a:rPr>
              <a:t>市</a:t>
            </a:r>
            <a:endParaRPr lang="en-US" altLang="ja-JP" sz="1100" b="1">
              <a:latin typeface="Yu Gothic UI"/>
              <a:ea typeface="Yu Gothic UI"/>
              <a:cs typeface="Arial"/>
            </a:endParaRPr>
          </a:p>
        </p:txBody>
      </p:sp>
      <p:cxnSp>
        <p:nvCxnSpPr>
          <p:cNvPr id="18" name="直線コネクタ 17">
            <a:extLst>
              <a:ext uri="{FF2B5EF4-FFF2-40B4-BE49-F238E27FC236}">
                <a16:creationId xmlns:a16="http://schemas.microsoft.com/office/drawing/2014/main" id="{37DFA541-D99C-8048-8D78-60A1843BA887}"/>
              </a:ext>
            </a:extLst>
          </p:cNvPr>
          <p:cNvCxnSpPr/>
          <p:nvPr/>
        </p:nvCxnSpPr>
        <p:spPr>
          <a:xfrm>
            <a:off x="190524" y="3315687"/>
            <a:ext cx="6472592" cy="0"/>
          </a:xfrm>
          <a:prstGeom prst="line">
            <a:avLst/>
          </a:prstGeom>
          <a:ln w="76200">
            <a:solidFill>
              <a:schemeClr val="accent6">
                <a:lumMod val="20000"/>
                <a:lumOff val="80000"/>
                <a:alpha val="70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EA9BC2F2-7AE7-C7E7-9C1B-7F50B216A885}"/>
              </a:ext>
            </a:extLst>
          </p:cNvPr>
          <p:cNvCxnSpPr/>
          <p:nvPr/>
        </p:nvCxnSpPr>
        <p:spPr>
          <a:xfrm>
            <a:off x="190524" y="1715935"/>
            <a:ext cx="6472592" cy="0"/>
          </a:xfrm>
          <a:prstGeom prst="line">
            <a:avLst/>
          </a:prstGeom>
          <a:ln w="76200">
            <a:solidFill>
              <a:schemeClr val="accent6">
                <a:lumMod val="20000"/>
                <a:lumOff val="80000"/>
                <a:alpha val="70000"/>
              </a:schemeClr>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BDEB22B2-8E1C-C286-819A-F81E45EA1EBD}"/>
              </a:ext>
            </a:extLst>
          </p:cNvPr>
          <p:cNvSpPr txBox="1"/>
          <p:nvPr/>
        </p:nvSpPr>
        <p:spPr bwMode="gray">
          <a:xfrm>
            <a:off x="67971" y="1530315"/>
            <a:ext cx="1783675" cy="256984"/>
          </a:xfrm>
          <a:prstGeom prst="rect">
            <a:avLst/>
          </a:prstGeom>
          <a:ln w="6350">
            <a:noFill/>
          </a:ln>
        </p:spPr>
        <p:txBody>
          <a:bodyPr wrap="none" lIns="72000" tIns="36000" rIns="72000" bIns="36000" rtlCol="0">
            <a:spAutoFit/>
          </a:bodyPr>
          <a:lstStyle/>
          <a:p>
            <a:pPr defTabSz="914400" fontAlgn="auto">
              <a:lnSpc>
                <a:spcPct val="120000"/>
              </a:lnSpc>
              <a:spcBef>
                <a:spcPts val="300"/>
              </a:spcBef>
              <a:spcAft>
                <a:spcPts val="0"/>
              </a:spcAft>
            </a:pPr>
            <a:r>
              <a:rPr kumimoji="1" lang="ja-JP" altLang="en-US" sz="1100" b="1" kern="0">
                <a:solidFill>
                  <a:prstClr val="black"/>
                </a:solidFill>
                <a:latin typeface="Yu Gothic UI" panose="020B0500000000000000" pitchFamily="50" charset="-128"/>
                <a:ea typeface="Yu Gothic UI" panose="020B0500000000000000" pitchFamily="50" charset="-128"/>
              </a:rPr>
              <a:t>■ 地域の特徴・観光資源等</a:t>
            </a:r>
          </a:p>
        </p:txBody>
      </p:sp>
      <p:sp>
        <p:nvSpPr>
          <p:cNvPr id="21" name="角丸四角形 11">
            <a:extLst>
              <a:ext uri="{FF2B5EF4-FFF2-40B4-BE49-F238E27FC236}">
                <a16:creationId xmlns:a16="http://schemas.microsoft.com/office/drawing/2014/main" id="{0F07ACC8-E6DE-D10B-6EAD-90D6802B68B6}"/>
              </a:ext>
            </a:extLst>
          </p:cNvPr>
          <p:cNvSpPr/>
          <p:nvPr/>
        </p:nvSpPr>
        <p:spPr bwMode="gray">
          <a:xfrm>
            <a:off x="76350" y="1354905"/>
            <a:ext cx="1656000" cy="196364"/>
          </a:xfrm>
          <a:prstGeom prst="roundRect">
            <a:avLst>
              <a:gd name="adj" fmla="val 50000"/>
            </a:avLst>
          </a:prstGeom>
          <a:solidFill>
            <a:srgbClr val="DA6B6B"/>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b="1">
                <a:solidFill>
                  <a:prstClr val="white"/>
                </a:solidFill>
                <a:latin typeface="Yu Gothic UI" panose="020B0500000000000000" pitchFamily="50" charset="-128"/>
                <a:ea typeface="Yu Gothic UI" panose="020B0500000000000000" pitchFamily="50" charset="-128"/>
              </a:rPr>
              <a:t>地域概要</a:t>
            </a:r>
            <a:endParaRPr kumimoji="1" lang="en-US" altLang="ja-JP" sz="1050" b="1" i="0" u="none" strike="noStrike" kern="120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22" name="正方形/長方形 21">
            <a:extLst>
              <a:ext uri="{FF2B5EF4-FFF2-40B4-BE49-F238E27FC236}">
                <a16:creationId xmlns:a16="http://schemas.microsoft.com/office/drawing/2014/main" id="{85B5820C-15D8-DC3F-AEBB-5B47F791AE09}"/>
              </a:ext>
            </a:extLst>
          </p:cNvPr>
          <p:cNvSpPr/>
          <p:nvPr/>
        </p:nvSpPr>
        <p:spPr bwMode="gray">
          <a:xfrm>
            <a:off x="5058366" y="1816926"/>
            <a:ext cx="1605360" cy="1145455"/>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200">
                <a:solidFill>
                  <a:schemeClr val="tx1">
                    <a:lumMod val="65000"/>
                    <a:lumOff val="35000"/>
                  </a:schemeClr>
                </a:solidFill>
                <a:latin typeface="Yu Gothic UI" panose="020B0500000000000000" pitchFamily="50" charset="-128"/>
                <a:ea typeface="Yu Gothic UI" panose="020B0500000000000000" pitchFamily="50" charset="-128"/>
              </a:rPr>
              <a:t>特徴を示す写真等を</a:t>
            </a:r>
            <a:br>
              <a:rPr kumimoji="1" lang="en-US" altLang="ja-JP" sz="1200">
                <a:solidFill>
                  <a:schemeClr val="tx1">
                    <a:lumMod val="65000"/>
                    <a:lumOff val="35000"/>
                  </a:schemeClr>
                </a:solidFill>
                <a:latin typeface="Yu Gothic UI" panose="020B0500000000000000" pitchFamily="50" charset="-128"/>
                <a:ea typeface="Yu Gothic UI" panose="020B0500000000000000" pitchFamily="50" charset="-128"/>
              </a:rPr>
            </a:br>
            <a:r>
              <a:rPr kumimoji="1" lang="ja-JP" altLang="en-US" sz="1200">
                <a:solidFill>
                  <a:schemeClr val="tx1">
                    <a:lumMod val="65000"/>
                    <a:lumOff val="35000"/>
                  </a:schemeClr>
                </a:solidFill>
                <a:latin typeface="Yu Gothic UI" panose="020B0500000000000000" pitchFamily="50" charset="-128"/>
                <a:ea typeface="Yu Gothic UI" panose="020B0500000000000000" pitchFamily="50" charset="-128"/>
              </a:rPr>
              <a:t>張り付け</a:t>
            </a:r>
          </a:p>
        </p:txBody>
      </p:sp>
      <p:sp>
        <p:nvSpPr>
          <p:cNvPr id="27" name="正方形/長方形 26">
            <a:extLst>
              <a:ext uri="{FF2B5EF4-FFF2-40B4-BE49-F238E27FC236}">
                <a16:creationId xmlns:a16="http://schemas.microsoft.com/office/drawing/2014/main" id="{D7A1D1C2-1B3A-94F2-79D4-59A7A8B87B8C}"/>
              </a:ext>
            </a:extLst>
          </p:cNvPr>
          <p:cNvSpPr/>
          <p:nvPr/>
        </p:nvSpPr>
        <p:spPr bwMode="gray">
          <a:xfrm>
            <a:off x="197376" y="1787884"/>
            <a:ext cx="3104447" cy="1362907"/>
          </a:xfrm>
          <a:prstGeom prst="rect">
            <a:avLst/>
          </a:prstGeom>
          <a:solidFill>
            <a:schemeClr val="bg1">
              <a:lumMod val="95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3736" indent="-173736" algn="l" rtl="0" eaLnBrk="1" fontAlgn="ctr" latinLnBrk="0" hangingPunct="1">
              <a:spcBef>
                <a:spcPts val="300"/>
              </a:spcBef>
              <a:spcAft>
                <a:spcPts val="0"/>
              </a:spcAft>
              <a:buFont typeface="Wingdings" panose="05000000000000000000" pitchFamily="2" charset="2"/>
              <a:buChar char="Ø"/>
            </a:pPr>
            <a:r>
              <a:rPr kumimoji="1" lang="en-US" altLang="ja-JP" sz="1000" b="0" i="0" u="none" strike="noStrike" kern="1200">
                <a:solidFill>
                  <a:srgbClr val="000000"/>
                </a:solidFill>
                <a:effectLst/>
                <a:latin typeface="Yu Gothic UI" panose="020B0500000000000000" pitchFamily="50" charset="-128"/>
                <a:ea typeface="Yu Gothic UI" panose="020B0500000000000000" pitchFamily="50" charset="-128"/>
              </a:rPr>
              <a:t>XXXX</a:t>
            </a:r>
            <a:r>
              <a:rPr kumimoji="1" lang="ja-JP" altLang="ja-JP" sz="1000" b="0" i="0" u="none" strike="noStrike" kern="1200">
                <a:solidFill>
                  <a:srgbClr val="000000"/>
                </a:solidFill>
                <a:effectLst/>
                <a:latin typeface="Yu Gothic UI" panose="020B0500000000000000" pitchFamily="50" charset="-128"/>
                <a:ea typeface="Yu Gothic UI" panose="020B0500000000000000" pitchFamily="50" charset="-128"/>
              </a:rPr>
              <a:t>市は</a:t>
            </a:r>
            <a:r>
              <a:rPr kumimoji="1" lang="ja-JP" altLang="en-US" sz="1000" b="0" i="0" u="none" strike="noStrike" kern="1200">
                <a:solidFill>
                  <a:srgbClr val="000000"/>
                </a:solidFill>
                <a:effectLst/>
                <a:latin typeface="Yu Gothic UI" panose="020B0500000000000000" pitchFamily="50" charset="-128"/>
                <a:ea typeface="Yu Gothic UI" panose="020B0500000000000000" pitchFamily="50" charset="-128"/>
              </a:rPr>
              <a:t>国内有数の豪雪地帯であり、冬季においてはスキーやスノーボードをはじめとするウィンタースポーツや、樹氷などの豪雪地帯ならではの風景</a:t>
            </a:r>
            <a:r>
              <a:rPr kumimoji="1" lang="ja-JP" altLang="ja-JP" sz="1000" b="0" i="0" u="none" strike="noStrike" kern="1200">
                <a:solidFill>
                  <a:srgbClr val="000000"/>
                </a:solidFill>
                <a:effectLst/>
                <a:latin typeface="Yu Gothic UI" panose="020B0500000000000000" pitchFamily="50" charset="-128"/>
                <a:ea typeface="Yu Gothic UI" panose="020B0500000000000000" pitchFamily="50" charset="-128"/>
              </a:rPr>
              <a:t>を楽しむ国内・訪日外国人旅行者</a:t>
            </a:r>
            <a:r>
              <a:rPr kumimoji="1" lang="ja-JP" altLang="en-US" sz="1000" b="0" i="0" u="none" strike="noStrike" kern="1200">
                <a:solidFill>
                  <a:srgbClr val="000000"/>
                </a:solidFill>
                <a:effectLst/>
                <a:latin typeface="Yu Gothic UI" panose="020B0500000000000000" pitchFamily="50" charset="-128"/>
                <a:ea typeface="Yu Gothic UI" panose="020B0500000000000000" pitchFamily="50" charset="-128"/>
              </a:rPr>
              <a:t>でにぎわっている</a:t>
            </a:r>
            <a:endParaRPr kumimoji="1" lang="en-US" altLang="ja-JP" sz="1000" b="0" i="0" u="none" strike="noStrike" kern="1200">
              <a:solidFill>
                <a:srgbClr val="000000"/>
              </a:solidFill>
              <a:effectLst/>
              <a:latin typeface="Yu Gothic UI" panose="020B0500000000000000" pitchFamily="50" charset="-128"/>
              <a:ea typeface="Yu Gothic UI" panose="020B0500000000000000" pitchFamily="50" charset="-128"/>
            </a:endParaRPr>
          </a:p>
          <a:p>
            <a:pPr marL="173736" indent="-173736" algn="l" rtl="0" eaLnBrk="1" fontAlgn="ctr" latinLnBrk="0" hangingPunct="1">
              <a:spcBef>
                <a:spcPts val="300"/>
              </a:spcBef>
              <a:spcAft>
                <a:spcPts val="0"/>
              </a:spcAft>
              <a:buFont typeface="Wingdings" panose="05000000000000000000" pitchFamily="2" charset="2"/>
              <a:buChar char="Ø"/>
            </a:pPr>
            <a:r>
              <a:rPr kumimoji="1" lang="en-US" altLang="ja-JP" sz="1000">
                <a:solidFill>
                  <a:srgbClr val="000000"/>
                </a:solidFill>
                <a:latin typeface="Yu Gothic UI" panose="020B0500000000000000" pitchFamily="50" charset="-128"/>
                <a:ea typeface="Yu Gothic UI" panose="020B0500000000000000" pitchFamily="50" charset="-128"/>
              </a:rPr>
              <a:t>XXXX</a:t>
            </a:r>
            <a:r>
              <a:rPr kumimoji="1" lang="ja-JP" altLang="en-US" sz="1000">
                <a:solidFill>
                  <a:srgbClr val="000000"/>
                </a:solidFill>
                <a:latin typeface="Yu Gothic UI" panose="020B0500000000000000" pitchFamily="50" charset="-128"/>
                <a:ea typeface="Yu Gothic UI" panose="020B0500000000000000" pitchFamily="50" charset="-128"/>
              </a:rPr>
              <a:t>市から</a:t>
            </a:r>
            <a:r>
              <a:rPr kumimoji="1" lang="en-US" altLang="ja-JP" sz="1000">
                <a:solidFill>
                  <a:srgbClr val="000000"/>
                </a:solidFill>
                <a:latin typeface="Yu Gothic UI" panose="020B0500000000000000" pitchFamily="50" charset="-128"/>
                <a:ea typeface="Yu Gothic UI" panose="020B0500000000000000" pitchFamily="50" charset="-128"/>
              </a:rPr>
              <a:t>60</a:t>
            </a:r>
            <a:r>
              <a:rPr kumimoji="1" lang="ja-JP" altLang="en-US" sz="1000">
                <a:solidFill>
                  <a:srgbClr val="000000"/>
                </a:solidFill>
                <a:latin typeface="Yu Gothic UI" panose="020B0500000000000000" pitchFamily="50" charset="-128"/>
                <a:ea typeface="Yu Gothic UI" panose="020B0500000000000000" pitchFamily="50" charset="-128"/>
              </a:rPr>
              <a:t>分圏内の</a:t>
            </a:r>
            <a:r>
              <a:rPr kumimoji="1" lang="en-US" altLang="ja-JP" sz="1000">
                <a:solidFill>
                  <a:srgbClr val="000000"/>
                </a:solidFill>
                <a:latin typeface="Yu Gothic UI" panose="020B0500000000000000" pitchFamily="50" charset="-128"/>
                <a:ea typeface="Yu Gothic UI" panose="020B0500000000000000" pitchFamily="50" charset="-128"/>
              </a:rPr>
              <a:t>ZZ</a:t>
            </a:r>
            <a:r>
              <a:rPr kumimoji="1" lang="ja-JP" altLang="en-US" sz="1000">
                <a:solidFill>
                  <a:srgbClr val="000000"/>
                </a:solidFill>
                <a:latin typeface="Yu Gothic UI" panose="020B0500000000000000" pitchFamily="50" charset="-128"/>
                <a:ea typeface="Yu Gothic UI" panose="020B0500000000000000" pitchFamily="50" charset="-128"/>
              </a:rPr>
              <a:t>空港は多くの国際便が就航しており、海外からのアクセスの良さが高く評価されている</a:t>
            </a:r>
            <a:endParaRPr lang="ja-JP" altLang="ja-JP" sz="1000" b="0" i="0" u="none" strike="noStrike">
              <a:effectLst/>
              <a:latin typeface="Yu Gothic UI" panose="020B0500000000000000" pitchFamily="50" charset="-128"/>
              <a:ea typeface="Yu Gothic UI" panose="020B0500000000000000" pitchFamily="50" charset="-128"/>
            </a:endParaRPr>
          </a:p>
          <a:p>
            <a:pPr marL="173736" indent="-173736" algn="l" rtl="0" eaLnBrk="1" fontAlgn="ctr" latinLnBrk="0" hangingPunct="1">
              <a:spcBef>
                <a:spcPts val="300"/>
              </a:spcBef>
              <a:spcAft>
                <a:spcPts val="0"/>
              </a:spcAft>
              <a:buFont typeface="Wingdings" panose="05000000000000000000" pitchFamily="2" charset="2"/>
              <a:buChar char="Ø"/>
            </a:pPr>
            <a:r>
              <a:rPr kumimoji="1" lang="ja-JP" altLang="ja-JP" sz="1000" b="0" i="0" u="none" strike="noStrike" kern="1200">
                <a:solidFill>
                  <a:srgbClr val="000000"/>
                </a:solidFill>
                <a:effectLst/>
                <a:latin typeface="Yu Gothic UI" panose="020B0500000000000000" pitchFamily="50" charset="-128"/>
                <a:ea typeface="Yu Gothic UI" panose="020B0500000000000000" pitchFamily="50" charset="-128"/>
              </a:rPr>
              <a:t>特急列車が停車する</a:t>
            </a:r>
            <a:r>
              <a:rPr kumimoji="1" lang="en-US" altLang="ja-JP" sz="1000" b="0" i="0" u="none" strike="noStrike" kern="1200">
                <a:solidFill>
                  <a:srgbClr val="000000"/>
                </a:solidFill>
                <a:effectLst/>
                <a:latin typeface="Yu Gothic UI" panose="020B0500000000000000" pitchFamily="50" charset="-128"/>
                <a:ea typeface="Yu Gothic UI" panose="020B0500000000000000" pitchFamily="50" charset="-128"/>
              </a:rPr>
              <a:t>XXXX</a:t>
            </a:r>
            <a:r>
              <a:rPr kumimoji="1" lang="ja-JP" altLang="ja-JP" sz="1000" b="0" i="0" u="none" strike="noStrike" kern="1200">
                <a:solidFill>
                  <a:srgbClr val="000000"/>
                </a:solidFill>
                <a:effectLst/>
                <a:latin typeface="Yu Gothic UI" panose="020B0500000000000000" pitchFamily="50" charset="-128"/>
                <a:ea typeface="Yu Gothic UI" panose="020B0500000000000000" pitchFamily="50" charset="-128"/>
              </a:rPr>
              <a:t>駅がある</a:t>
            </a:r>
            <a:r>
              <a:rPr kumimoji="1" lang="en-US" altLang="ja-JP" sz="1000" b="0" i="0" u="none" strike="noStrike" kern="1200">
                <a:solidFill>
                  <a:srgbClr val="000000"/>
                </a:solidFill>
                <a:effectLst/>
                <a:latin typeface="Yu Gothic UI" panose="020B0500000000000000" pitchFamily="50" charset="-128"/>
                <a:ea typeface="Yu Gothic UI" panose="020B0500000000000000" pitchFamily="50" charset="-128"/>
              </a:rPr>
              <a:t>XXXX</a:t>
            </a:r>
            <a:r>
              <a:rPr kumimoji="1" lang="ja-JP" altLang="en-US" sz="1000" b="0" i="0" u="none" strike="noStrike" kern="1200">
                <a:solidFill>
                  <a:srgbClr val="000000"/>
                </a:solidFill>
                <a:effectLst/>
                <a:latin typeface="Yu Gothic UI" panose="020B0500000000000000" pitchFamily="50" charset="-128"/>
                <a:ea typeface="Yu Gothic UI" panose="020B0500000000000000" pitchFamily="50" charset="-128"/>
              </a:rPr>
              <a:t>エリア</a:t>
            </a:r>
            <a:r>
              <a:rPr kumimoji="1" lang="ja-JP" altLang="ja-JP" sz="1000" b="0" i="0" u="none" strike="noStrike" kern="1200">
                <a:solidFill>
                  <a:srgbClr val="000000"/>
                </a:solidFill>
                <a:effectLst/>
                <a:latin typeface="Yu Gothic UI" panose="020B0500000000000000" pitchFamily="50" charset="-128"/>
                <a:ea typeface="Yu Gothic UI" panose="020B0500000000000000" pitchFamily="50" charset="-128"/>
              </a:rPr>
              <a:t>には、</a:t>
            </a:r>
            <a:r>
              <a:rPr kumimoji="1" lang="ja-JP" altLang="en-US" sz="1000" b="0" i="0" u="none" strike="noStrike" kern="1200">
                <a:solidFill>
                  <a:srgbClr val="000000"/>
                </a:solidFill>
                <a:effectLst/>
                <a:latin typeface="Yu Gothic UI" panose="020B0500000000000000" pitchFamily="50" charset="-128"/>
                <a:ea typeface="Yu Gothic UI" panose="020B0500000000000000" pitchFamily="50" charset="-128"/>
              </a:rPr>
              <a:t>近年</a:t>
            </a:r>
            <a:r>
              <a:rPr kumimoji="1" lang="ja-JP" altLang="en-US" sz="1000">
                <a:solidFill>
                  <a:srgbClr val="000000"/>
                </a:solidFill>
                <a:latin typeface="Yu Gothic UI" panose="020B0500000000000000" pitchFamily="50" charset="-128"/>
                <a:ea typeface="Yu Gothic UI" panose="020B0500000000000000" pitchFamily="50" charset="-128"/>
              </a:rPr>
              <a:t>、</a:t>
            </a:r>
            <a:r>
              <a:rPr kumimoji="1" lang="ja-JP" altLang="en-US" sz="1000" b="0" i="0" u="none" strike="noStrike" kern="1200">
                <a:solidFill>
                  <a:srgbClr val="000000"/>
                </a:solidFill>
                <a:effectLst/>
                <a:latin typeface="Yu Gothic UI" panose="020B0500000000000000" pitchFamily="50" charset="-128"/>
                <a:ea typeface="Yu Gothic UI" panose="020B0500000000000000" pitchFamily="50" charset="-128"/>
              </a:rPr>
              <a:t>訪日外国人旅行者向けの民泊施設が急増している</a:t>
            </a:r>
            <a:endParaRPr lang="ja-JP" altLang="ja-JP" sz="1000" b="0" i="0" u="none" strike="noStrike">
              <a:effectLst/>
              <a:latin typeface="Yu Gothic UI" panose="020B0500000000000000" pitchFamily="50" charset="-128"/>
              <a:ea typeface="Yu Gothic UI" panose="020B0500000000000000" pitchFamily="50" charset="-128"/>
            </a:endParaRPr>
          </a:p>
        </p:txBody>
      </p:sp>
      <p:sp>
        <p:nvSpPr>
          <p:cNvPr id="28" name="テキスト ボックス 27">
            <a:extLst>
              <a:ext uri="{FF2B5EF4-FFF2-40B4-BE49-F238E27FC236}">
                <a16:creationId xmlns:a16="http://schemas.microsoft.com/office/drawing/2014/main" id="{D93720AD-EFE4-CC81-6E13-C7093181E283}"/>
              </a:ext>
            </a:extLst>
          </p:cNvPr>
          <p:cNvSpPr txBox="1"/>
          <p:nvPr/>
        </p:nvSpPr>
        <p:spPr bwMode="gray">
          <a:xfrm>
            <a:off x="67971" y="3121812"/>
            <a:ext cx="1148886" cy="256984"/>
          </a:xfrm>
          <a:prstGeom prst="rect">
            <a:avLst/>
          </a:prstGeom>
          <a:ln w="6350">
            <a:noFill/>
          </a:ln>
        </p:spPr>
        <p:txBody>
          <a:bodyPr wrap="none" lIns="72000" tIns="36000" rIns="72000" bIns="36000" rtlCol="0">
            <a:spAutoFit/>
          </a:bodyPr>
          <a:lstStyle/>
          <a:p>
            <a:pPr defTabSz="914400" fontAlgn="auto">
              <a:lnSpc>
                <a:spcPct val="120000"/>
              </a:lnSpc>
              <a:spcBef>
                <a:spcPts val="300"/>
              </a:spcBef>
              <a:spcAft>
                <a:spcPts val="0"/>
              </a:spcAft>
            </a:pPr>
            <a:r>
              <a:rPr kumimoji="1" lang="ja-JP" altLang="en-US" sz="1100" b="1" kern="0">
                <a:solidFill>
                  <a:prstClr val="black"/>
                </a:solidFill>
                <a:latin typeface="Yu Gothic UI" panose="020B0500000000000000" pitchFamily="50" charset="-128"/>
                <a:ea typeface="Yu Gothic UI" panose="020B0500000000000000" pitchFamily="50" charset="-128"/>
              </a:rPr>
              <a:t>■ 観光客の動向</a:t>
            </a:r>
          </a:p>
        </p:txBody>
      </p:sp>
      <p:sp>
        <p:nvSpPr>
          <p:cNvPr id="33" name="正方形/長方形 32">
            <a:extLst>
              <a:ext uri="{FF2B5EF4-FFF2-40B4-BE49-F238E27FC236}">
                <a16:creationId xmlns:a16="http://schemas.microsoft.com/office/drawing/2014/main" id="{AF7BD128-83D7-C478-C72C-C651008E9C0E}"/>
              </a:ext>
            </a:extLst>
          </p:cNvPr>
          <p:cNvSpPr/>
          <p:nvPr/>
        </p:nvSpPr>
        <p:spPr bwMode="gray">
          <a:xfrm>
            <a:off x="190523" y="3378505"/>
            <a:ext cx="3184501" cy="914397"/>
          </a:xfrm>
          <a:prstGeom prst="rect">
            <a:avLst/>
          </a:prstGeom>
          <a:solidFill>
            <a:schemeClr val="bg1">
              <a:lumMod val="95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3736" indent="-173736" fontAlgn="ctr">
              <a:spcBef>
                <a:spcPts val="300"/>
              </a:spcBef>
              <a:spcAft>
                <a:spcPts val="0"/>
              </a:spcAft>
              <a:buFont typeface="Wingdings" panose="05000000000000000000" pitchFamily="2" charset="2"/>
              <a:buChar char="Ø"/>
            </a:pPr>
            <a:r>
              <a:rPr kumimoji="1" lang="en-US" altLang="ja-JP" sz="1000">
                <a:latin typeface="Yu Gothic UI" panose="020B0500000000000000" pitchFamily="50" charset="-128"/>
                <a:ea typeface="Yu Gothic UI" panose="020B0500000000000000" pitchFamily="50" charset="-128"/>
              </a:rPr>
              <a:t>2019</a:t>
            </a:r>
            <a:r>
              <a:rPr kumimoji="1" lang="ja-JP" altLang="en-US" sz="1000">
                <a:latin typeface="Yu Gothic UI" panose="020B0500000000000000" pitchFamily="50" charset="-128"/>
                <a:ea typeface="Yu Gothic UI" panose="020B0500000000000000" pitchFamily="50" charset="-128"/>
              </a:rPr>
              <a:t>年の入込観光客数は</a:t>
            </a:r>
            <a:r>
              <a:rPr kumimoji="1" lang="en-US" altLang="ja-JP" sz="1000">
                <a:latin typeface="Yu Gothic UI" panose="020B0500000000000000" pitchFamily="50" charset="-128"/>
                <a:ea typeface="Yu Gothic UI" panose="020B0500000000000000" pitchFamily="50" charset="-128"/>
              </a:rPr>
              <a:t>100</a:t>
            </a:r>
            <a:r>
              <a:rPr kumimoji="1" lang="ja-JP" altLang="en-US" sz="1000">
                <a:latin typeface="Yu Gothic UI" panose="020B0500000000000000" pitchFamily="50" charset="-128"/>
                <a:ea typeface="Yu Gothic UI" panose="020B0500000000000000" pitchFamily="50" charset="-128"/>
              </a:rPr>
              <a:t>万人であった</a:t>
            </a:r>
            <a:endParaRPr kumimoji="1" lang="en-US" altLang="ja-JP" sz="1000">
              <a:latin typeface="Yu Gothic UI" panose="020B0500000000000000" pitchFamily="50" charset="-128"/>
              <a:ea typeface="Yu Gothic UI" panose="020B0500000000000000" pitchFamily="50" charset="-128"/>
            </a:endParaRPr>
          </a:p>
          <a:p>
            <a:pPr marL="173736" indent="-173736" fontAlgn="ctr">
              <a:spcBef>
                <a:spcPts val="300"/>
              </a:spcBef>
              <a:spcAft>
                <a:spcPts val="0"/>
              </a:spcAft>
              <a:buFont typeface="Wingdings" panose="05000000000000000000" pitchFamily="2" charset="2"/>
              <a:buChar char="Ø"/>
            </a:pPr>
            <a:r>
              <a:rPr kumimoji="1" lang="ja-JP" altLang="en-US" sz="1000">
                <a:latin typeface="Yu Gothic UI" panose="020B0500000000000000" pitchFamily="50" charset="-128"/>
                <a:ea typeface="Yu Gothic UI" panose="020B0500000000000000" pitchFamily="50" charset="-128"/>
              </a:rPr>
              <a:t>コロナ禍において急減したものの、</a:t>
            </a:r>
            <a:r>
              <a:rPr kumimoji="1" lang="en-US" altLang="ja-JP" sz="1000">
                <a:latin typeface="Yu Gothic UI" panose="020B0500000000000000" pitchFamily="50" charset="-128"/>
                <a:ea typeface="Yu Gothic UI" panose="020B0500000000000000" pitchFamily="50" charset="-128"/>
              </a:rPr>
              <a:t>2023</a:t>
            </a:r>
            <a:r>
              <a:rPr kumimoji="1" lang="ja-JP" altLang="en-US" sz="1000">
                <a:latin typeface="Yu Gothic UI" panose="020B0500000000000000" pitchFamily="50" charset="-128"/>
                <a:ea typeface="Yu Gothic UI" panose="020B0500000000000000" pitchFamily="50" charset="-128"/>
              </a:rPr>
              <a:t>年の入込観光客数はは</a:t>
            </a:r>
            <a:r>
              <a:rPr kumimoji="1" lang="en-US" altLang="ja-JP" sz="1000">
                <a:latin typeface="Yu Gothic UI" panose="020B0500000000000000" pitchFamily="50" charset="-128"/>
                <a:ea typeface="Yu Gothic UI" panose="020B0500000000000000" pitchFamily="50" charset="-128"/>
              </a:rPr>
              <a:t>90</a:t>
            </a:r>
            <a:r>
              <a:rPr kumimoji="1" lang="ja-JP" altLang="en-US" sz="1000">
                <a:latin typeface="Yu Gothic UI" panose="020B0500000000000000" pitchFamily="50" charset="-128"/>
                <a:ea typeface="Yu Gothic UI" panose="020B0500000000000000" pitchFamily="50" charset="-128"/>
              </a:rPr>
              <a:t>万人となりほぼコロナ禍以前の入込数まで回復</a:t>
            </a:r>
            <a:endParaRPr kumimoji="1" lang="en-US" altLang="ja-JP" sz="1000">
              <a:latin typeface="Yu Gothic UI" panose="020B0500000000000000" pitchFamily="50" charset="-128"/>
              <a:ea typeface="Yu Gothic UI" panose="020B0500000000000000" pitchFamily="50" charset="-128"/>
            </a:endParaRPr>
          </a:p>
          <a:p>
            <a:pPr marL="173736" indent="-173736" fontAlgn="ctr">
              <a:spcBef>
                <a:spcPts val="300"/>
              </a:spcBef>
              <a:spcAft>
                <a:spcPts val="0"/>
              </a:spcAft>
              <a:buFont typeface="Wingdings" panose="05000000000000000000" pitchFamily="2" charset="2"/>
              <a:buChar char="Ø"/>
            </a:pPr>
            <a:r>
              <a:rPr kumimoji="1" lang="en-US" altLang="ja-JP" sz="1000">
                <a:latin typeface="Yu Gothic UI" panose="020B0500000000000000" pitchFamily="50" charset="-128"/>
                <a:ea typeface="Yu Gothic UI" panose="020B0500000000000000" pitchFamily="50" charset="-128"/>
              </a:rPr>
              <a:t>2024</a:t>
            </a:r>
            <a:r>
              <a:rPr kumimoji="1" lang="ja-JP" altLang="en-US" sz="1000">
                <a:latin typeface="Yu Gothic UI" panose="020B0500000000000000" pitchFamily="50" charset="-128"/>
                <a:ea typeface="Yu Gothic UI" panose="020B0500000000000000" pitchFamily="50" charset="-128"/>
              </a:rPr>
              <a:t>年はインバウンド需要の本格的な回復があり、入込観光客数は</a:t>
            </a:r>
            <a:r>
              <a:rPr kumimoji="1" lang="en-US" altLang="ja-JP" sz="1000">
                <a:latin typeface="Yu Gothic UI" panose="020B0500000000000000" pitchFamily="50" charset="-128"/>
                <a:ea typeface="Yu Gothic UI" panose="020B0500000000000000" pitchFamily="50" charset="-128"/>
              </a:rPr>
              <a:t>120</a:t>
            </a:r>
            <a:r>
              <a:rPr kumimoji="1" lang="ja-JP" altLang="en-US" sz="1000">
                <a:latin typeface="Yu Gothic UI" panose="020B0500000000000000" pitchFamily="50" charset="-128"/>
                <a:ea typeface="Yu Gothic UI" panose="020B0500000000000000" pitchFamily="50" charset="-128"/>
              </a:rPr>
              <a:t>万人（速報値）となった</a:t>
            </a:r>
            <a:endParaRPr kumimoji="1" lang="en-US" altLang="ja-JP" sz="1000">
              <a:latin typeface="Yu Gothic UI" panose="020B0500000000000000" pitchFamily="50" charset="-128"/>
              <a:ea typeface="Yu Gothic UI" panose="020B0500000000000000" pitchFamily="50" charset="-128"/>
            </a:endParaRPr>
          </a:p>
          <a:p>
            <a:pPr fontAlgn="ctr">
              <a:spcBef>
                <a:spcPts val="300"/>
              </a:spcBef>
              <a:spcAft>
                <a:spcPts val="0"/>
              </a:spcAft>
            </a:pPr>
            <a:r>
              <a:rPr kumimoji="1" lang="ja-JP" altLang="en-US" sz="800">
                <a:latin typeface="Yu Gothic UI" panose="020B0500000000000000" pitchFamily="50" charset="-128"/>
                <a:ea typeface="Yu Gothic UI" panose="020B0500000000000000" pitchFamily="50" charset="-128"/>
              </a:rPr>
              <a:t>（参照：</a:t>
            </a:r>
            <a:r>
              <a:rPr kumimoji="1" lang="en-US" altLang="ja-JP" sz="800">
                <a:latin typeface="Yu Gothic UI" panose="020B0500000000000000" pitchFamily="50" charset="-128"/>
                <a:ea typeface="Yu Gothic UI" panose="020B0500000000000000" pitchFamily="50" charset="-128"/>
              </a:rPr>
              <a:t>XXXX</a:t>
            </a:r>
            <a:r>
              <a:rPr kumimoji="1" lang="ja-JP" altLang="en-US" sz="800">
                <a:latin typeface="Yu Gothic UI" panose="020B0500000000000000" pitchFamily="50" charset="-128"/>
                <a:ea typeface="Yu Gothic UI" panose="020B0500000000000000" pitchFamily="50" charset="-128"/>
              </a:rPr>
              <a:t>市観光統計）</a:t>
            </a:r>
            <a:endParaRPr kumimoji="1" lang="ja-JP" altLang="ja-JP" sz="800">
              <a:latin typeface="Yu Gothic UI" panose="020B0500000000000000" pitchFamily="50" charset="-128"/>
              <a:ea typeface="Yu Gothic UI" panose="020B0500000000000000" pitchFamily="50" charset="-128"/>
            </a:endParaRPr>
          </a:p>
        </p:txBody>
      </p:sp>
      <p:graphicFrame>
        <p:nvGraphicFramePr>
          <p:cNvPr id="34" name="表 33">
            <a:extLst>
              <a:ext uri="{FF2B5EF4-FFF2-40B4-BE49-F238E27FC236}">
                <a16:creationId xmlns:a16="http://schemas.microsoft.com/office/drawing/2014/main" id="{FE92EA4C-7176-2F53-73F5-A9CD69F2ACCD}"/>
              </a:ext>
            </a:extLst>
          </p:cNvPr>
          <p:cNvGraphicFramePr>
            <a:graphicFrameLocks noGrp="1"/>
          </p:cNvGraphicFramePr>
          <p:nvPr>
            <p:extLst>
              <p:ext uri="{D42A27DB-BD31-4B8C-83A1-F6EECF244321}">
                <p14:modId xmlns:p14="http://schemas.microsoft.com/office/powerpoint/2010/main" val="2810232373"/>
              </p:ext>
            </p:extLst>
          </p:nvPr>
        </p:nvGraphicFramePr>
        <p:xfrm>
          <a:off x="3429000" y="3389909"/>
          <a:ext cx="3216936" cy="914400"/>
        </p:xfrm>
        <a:graphic>
          <a:graphicData uri="http://schemas.openxmlformats.org/drawingml/2006/table">
            <a:tbl>
              <a:tblPr firstRow="1" bandRow="1">
                <a:tableStyleId>{5C22544A-7EE6-4342-B048-85BDC9FD1C3A}</a:tableStyleId>
              </a:tblPr>
              <a:tblGrid>
                <a:gridCol w="944880">
                  <a:extLst>
                    <a:ext uri="{9D8B030D-6E8A-4147-A177-3AD203B41FA5}">
                      <a16:colId xmlns:a16="http://schemas.microsoft.com/office/drawing/2014/main" val="3559197824"/>
                    </a:ext>
                  </a:extLst>
                </a:gridCol>
                <a:gridCol w="757352">
                  <a:extLst>
                    <a:ext uri="{9D8B030D-6E8A-4147-A177-3AD203B41FA5}">
                      <a16:colId xmlns:a16="http://schemas.microsoft.com/office/drawing/2014/main" val="2910042978"/>
                    </a:ext>
                  </a:extLst>
                </a:gridCol>
                <a:gridCol w="757352">
                  <a:extLst>
                    <a:ext uri="{9D8B030D-6E8A-4147-A177-3AD203B41FA5}">
                      <a16:colId xmlns:a16="http://schemas.microsoft.com/office/drawing/2014/main" val="2393010626"/>
                    </a:ext>
                  </a:extLst>
                </a:gridCol>
                <a:gridCol w="757352">
                  <a:extLst>
                    <a:ext uri="{9D8B030D-6E8A-4147-A177-3AD203B41FA5}">
                      <a16:colId xmlns:a16="http://schemas.microsoft.com/office/drawing/2014/main" val="1835259109"/>
                    </a:ext>
                  </a:extLst>
                </a:gridCol>
              </a:tblGrid>
              <a:tr h="0">
                <a:tc>
                  <a:txBody>
                    <a:bodyPr/>
                    <a:lstStyle/>
                    <a:p>
                      <a:pPr algn="ctr"/>
                      <a:endParaRPr kumimoji="1" lang="ja-JP" altLang="en-US" sz="900">
                        <a:solidFill>
                          <a:schemeClr val="tx1"/>
                        </a:solidFill>
                        <a:latin typeface="Yu Gothic UI" panose="020B0500000000000000" pitchFamily="50" charset="-128"/>
                        <a:ea typeface="Yu Gothic UI" panose="020B0500000000000000"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900">
                          <a:solidFill>
                            <a:schemeClr val="tx1"/>
                          </a:solidFill>
                          <a:latin typeface="Yu Gothic UI" panose="020B0500000000000000" pitchFamily="50" charset="-128"/>
                          <a:ea typeface="Yu Gothic UI" panose="020B0500000000000000" pitchFamily="50" charset="-128"/>
                        </a:rPr>
                        <a:t>2019</a:t>
                      </a:r>
                      <a:r>
                        <a:rPr kumimoji="1" lang="ja-JP" altLang="en-US" sz="900">
                          <a:solidFill>
                            <a:schemeClr val="tx1"/>
                          </a:solidFill>
                          <a:latin typeface="Yu Gothic UI" panose="020B0500000000000000" pitchFamily="50" charset="-128"/>
                          <a:ea typeface="Yu Gothic UI" panose="020B0500000000000000" pitchFamily="50" charset="-128"/>
                        </a:rPr>
                        <a:t>年</a:t>
                      </a:r>
                    </a:p>
                  </a:txBody>
                  <a:tcPr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900">
                          <a:solidFill>
                            <a:schemeClr val="tx1"/>
                          </a:solidFill>
                          <a:latin typeface="Yu Gothic UI" panose="020B0500000000000000" pitchFamily="50" charset="-128"/>
                          <a:ea typeface="Yu Gothic UI" panose="020B0500000000000000" pitchFamily="50" charset="-128"/>
                        </a:rPr>
                        <a:t>2023</a:t>
                      </a:r>
                      <a:r>
                        <a:rPr kumimoji="1" lang="ja-JP" altLang="en-US" sz="900">
                          <a:solidFill>
                            <a:schemeClr val="tx1"/>
                          </a:solidFill>
                          <a:latin typeface="Yu Gothic UI" panose="020B0500000000000000" pitchFamily="50" charset="-128"/>
                          <a:ea typeface="Yu Gothic UI" panose="020B0500000000000000" pitchFamily="50" charset="-128"/>
                        </a:rPr>
                        <a:t>年</a:t>
                      </a:r>
                    </a:p>
                  </a:txBody>
                  <a:tcPr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900">
                          <a:solidFill>
                            <a:schemeClr val="tx1"/>
                          </a:solidFill>
                          <a:latin typeface="Yu Gothic UI" panose="020B0500000000000000" pitchFamily="50" charset="-128"/>
                          <a:ea typeface="Yu Gothic UI" panose="020B0500000000000000" pitchFamily="50" charset="-128"/>
                        </a:rPr>
                        <a:t>2024</a:t>
                      </a:r>
                      <a:r>
                        <a:rPr kumimoji="1" lang="ja-JP" altLang="en-US" sz="900">
                          <a:solidFill>
                            <a:schemeClr val="tx1"/>
                          </a:solidFill>
                          <a:latin typeface="Yu Gothic UI" panose="020B0500000000000000" pitchFamily="50" charset="-128"/>
                          <a:ea typeface="Yu Gothic UI" panose="020B0500000000000000" pitchFamily="50" charset="-128"/>
                        </a:rPr>
                        <a:t>年</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35122624"/>
                  </a:ext>
                </a:extLst>
              </a:tr>
              <a:tr h="0">
                <a:tc>
                  <a:txBody>
                    <a:bodyPr/>
                    <a:lstStyle/>
                    <a:p>
                      <a:pPr algn="ctr"/>
                      <a:r>
                        <a:rPr kumimoji="1" lang="ja-JP" altLang="en-US" sz="900" b="1">
                          <a:solidFill>
                            <a:schemeClr val="tx1"/>
                          </a:solidFill>
                          <a:latin typeface="Yu Gothic UI" panose="020B0500000000000000" pitchFamily="50" charset="-128"/>
                          <a:ea typeface="Yu Gothic UI" panose="020B0500000000000000" pitchFamily="50" charset="-128"/>
                        </a:rPr>
                        <a:t>入込観光客数</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1,000,000</a:t>
                      </a:r>
                      <a:endPar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endParaRPr>
                    </a:p>
                  </a:txBody>
                  <a:tcPr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r"/>
                      <a:r>
                        <a:rPr kumimoji="1" lang="en-US" altLang="ja-JP" sz="900">
                          <a:solidFill>
                            <a:schemeClr val="tx1"/>
                          </a:solidFill>
                          <a:latin typeface="Yu Gothic UI" panose="020B0500000000000000" pitchFamily="50" charset="-128"/>
                          <a:ea typeface="Yu Gothic UI" panose="020B0500000000000000" pitchFamily="50" charset="-128"/>
                        </a:rPr>
                        <a:t>900,000</a:t>
                      </a:r>
                      <a:endParaRPr kumimoji="1" lang="ja-JP" altLang="en-US" sz="900">
                        <a:solidFill>
                          <a:schemeClr val="tx1"/>
                        </a:solidFill>
                        <a:latin typeface="Yu Gothic UI" panose="020B0500000000000000" pitchFamily="50" charset="-128"/>
                        <a:ea typeface="Yu Gothic UI" panose="020B0500000000000000" pitchFamily="50" charset="-128"/>
                      </a:endParaRPr>
                    </a:p>
                  </a:txBody>
                  <a:tcPr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r"/>
                      <a:r>
                        <a:rPr kumimoji="1" lang="en-US" altLang="ja-JP" sz="900">
                          <a:solidFill>
                            <a:schemeClr val="tx1"/>
                          </a:solidFill>
                          <a:latin typeface="Yu Gothic UI" panose="020B0500000000000000" pitchFamily="50" charset="-128"/>
                          <a:ea typeface="Yu Gothic UI" panose="020B0500000000000000" pitchFamily="50" charset="-128"/>
                        </a:rPr>
                        <a:t>1,200,000</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35794796"/>
                  </a:ext>
                </a:extLst>
              </a:tr>
              <a:tr h="0">
                <a:tc>
                  <a:txBody>
                    <a:bodyPr/>
                    <a:lstStyle/>
                    <a:p>
                      <a:pPr algn="ctr"/>
                      <a:r>
                        <a:rPr kumimoji="1" lang="ja-JP" altLang="en-US" sz="900" b="1">
                          <a:solidFill>
                            <a:schemeClr val="tx1"/>
                          </a:solidFill>
                          <a:latin typeface="Yu Gothic UI" panose="020B0500000000000000" pitchFamily="50" charset="-128"/>
                          <a:ea typeface="Yu Gothic UI" panose="020B0500000000000000" pitchFamily="50" charset="-128"/>
                        </a:rPr>
                        <a:t>国内（人）</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500,000</a:t>
                      </a:r>
                      <a:endPar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endParaRPr>
                    </a:p>
                  </a:txBody>
                  <a:tcPr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r"/>
                      <a:r>
                        <a:rPr kumimoji="1" lang="en-US" altLang="ja-JP" sz="900">
                          <a:solidFill>
                            <a:schemeClr val="tx1"/>
                          </a:solidFill>
                          <a:latin typeface="Yu Gothic UI" panose="020B0500000000000000" pitchFamily="50" charset="-128"/>
                          <a:ea typeface="Yu Gothic UI" panose="020B0500000000000000" pitchFamily="50" charset="-128"/>
                        </a:rPr>
                        <a:t>500,000</a:t>
                      </a:r>
                      <a:endParaRPr kumimoji="1" lang="ja-JP" altLang="en-US" sz="900">
                        <a:solidFill>
                          <a:schemeClr val="tx1"/>
                        </a:solidFill>
                        <a:latin typeface="Yu Gothic UI" panose="020B0500000000000000" pitchFamily="50" charset="-128"/>
                        <a:ea typeface="Yu Gothic UI" panose="020B0500000000000000" pitchFamily="50" charset="-128"/>
                      </a:endParaRPr>
                    </a:p>
                  </a:txBody>
                  <a:tcPr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r"/>
                      <a:r>
                        <a:rPr kumimoji="1" lang="en-US" altLang="ja-JP" sz="900">
                          <a:solidFill>
                            <a:schemeClr val="tx1"/>
                          </a:solidFill>
                          <a:latin typeface="Yu Gothic UI" panose="020B0500000000000000" pitchFamily="50" charset="-128"/>
                          <a:ea typeface="Yu Gothic UI" panose="020B0500000000000000" pitchFamily="50" charset="-128"/>
                        </a:rPr>
                        <a:t>500,000</a:t>
                      </a:r>
                      <a:endParaRPr kumimoji="1" lang="ja-JP" altLang="en-US" sz="900">
                        <a:solidFill>
                          <a:schemeClr val="tx1"/>
                        </a:solidFill>
                        <a:latin typeface="Yu Gothic UI" panose="020B0500000000000000" pitchFamily="50" charset="-128"/>
                        <a:ea typeface="Yu Gothic UI" panose="020B0500000000000000"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17817062"/>
                  </a:ext>
                </a:extLst>
              </a:tr>
              <a:tr h="0">
                <a:tc>
                  <a:txBody>
                    <a:bodyPr/>
                    <a:lstStyle/>
                    <a:p>
                      <a:pPr algn="ctr"/>
                      <a:r>
                        <a:rPr kumimoji="1" lang="ja-JP" altLang="en-US" sz="700" b="1">
                          <a:solidFill>
                            <a:schemeClr val="tx1"/>
                          </a:solidFill>
                          <a:latin typeface="Yu Gothic UI" panose="020B0500000000000000" pitchFamily="50" charset="-128"/>
                          <a:ea typeface="Yu Gothic UI" panose="020B0500000000000000" pitchFamily="50" charset="-128"/>
                        </a:rPr>
                        <a:t>インバウンド（人）</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500,000</a:t>
                      </a:r>
                      <a:endPar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endParaRPr>
                    </a:p>
                  </a:txBody>
                  <a:tcPr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r"/>
                      <a:r>
                        <a:rPr kumimoji="1" lang="en-US" altLang="ja-JP" sz="900">
                          <a:solidFill>
                            <a:schemeClr val="tx1"/>
                          </a:solidFill>
                          <a:latin typeface="Yu Gothic UI" panose="020B0500000000000000" pitchFamily="50" charset="-128"/>
                          <a:ea typeface="Yu Gothic UI" panose="020B0500000000000000" pitchFamily="50" charset="-128"/>
                        </a:rPr>
                        <a:t>400,000</a:t>
                      </a:r>
                      <a:endParaRPr kumimoji="1" lang="ja-JP" altLang="en-US" sz="900">
                        <a:solidFill>
                          <a:schemeClr val="tx1"/>
                        </a:solidFill>
                        <a:latin typeface="Yu Gothic UI" panose="020B0500000000000000" pitchFamily="50" charset="-128"/>
                        <a:ea typeface="Yu Gothic UI" panose="020B0500000000000000" pitchFamily="50" charset="-128"/>
                      </a:endParaRPr>
                    </a:p>
                  </a:txBody>
                  <a:tcPr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r"/>
                      <a:r>
                        <a:rPr kumimoji="1" lang="en-US" altLang="ja-JP" sz="900">
                          <a:solidFill>
                            <a:schemeClr val="tx1"/>
                          </a:solidFill>
                          <a:latin typeface="Yu Gothic UI" panose="020B0500000000000000" pitchFamily="50" charset="-128"/>
                          <a:ea typeface="Yu Gothic UI" panose="020B0500000000000000" pitchFamily="50" charset="-128"/>
                        </a:rPr>
                        <a:t>700,000</a:t>
                      </a:r>
                      <a:endParaRPr kumimoji="1" lang="ja-JP" altLang="en-US" sz="900">
                        <a:solidFill>
                          <a:schemeClr val="tx1"/>
                        </a:solidFill>
                        <a:latin typeface="Yu Gothic UI" panose="020B0500000000000000" pitchFamily="50" charset="-128"/>
                        <a:ea typeface="Yu Gothic UI" panose="020B0500000000000000"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68643946"/>
                  </a:ext>
                </a:extLst>
              </a:tr>
            </a:tbl>
          </a:graphicData>
        </a:graphic>
      </p:graphicFrame>
      <p:sp>
        <p:nvSpPr>
          <p:cNvPr id="35" name="角丸四角形 11">
            <a:extLst>
              <a:ext uri="{FF2B5EF4-FFF2-40B4-BE49-F238E27FC236}">
                <a16:creationId xmlns:a16="http://schemas.microsoft.com/office/drawing/2014/main" id="{0D0ECBCB-4925-2CD3-9FEE-5AD38CAD6B99}"/>
              </a:ext>
            </a:extLst>
          </p:cNvPr>
          <p:cNvSpPr/>
          <p:nvPr/>
        </p:nvSpPr>
        <p:spPr bwMode="gray">
          <a:xfrm>
            <a:off x="76350" y="4440705"/>
            <a:ext cx="1656000" cy="196364"/>
          </a:xfrm>
          <a:prstGeom prst="roundRect">
            <a:avLst>
              <a:gd name="adj" fmla="val 50000"/>
            </a:avLst>
          </a:prstGeom>
          <a:solidFill>
            <a:srgbClr val="DA6B6B"/>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algn="ctr"/>
            <a:r>
              <a:rPr kumimoji="1" lang="ja-JP" altLang="en-US" sz="1050" b="1">
                <a:solidFill>
                  <a:schemeClr val="bg1"/>
                </a:solidFill>
                <a:latin typeface="Yu Gothic UI" panose="020B0500000000000000" pitchFamily="50" charset="-128"/>
                <a:ea typeface="Yu Gothic UI" panose="020B0500000000000000" pitchFamily="50" charset="-128"/>
              </a:rPr>
              <a:t>現状の分析</a:t>
            </a:r>
            <a:endParaRPr kumimoji="1" lang="en-US" altLang="ja-JP" sz="1050" b="1">
              <a:solidFill>
                <a:schemeClr val="bg1"/>
              </a:solidFill>
              <a:latin typeface="Yu Gothic UI" panose="020B0500000000000000" pitchFamily="50" charset="-128"/>
              <a:ea typeface="Yu Gothic UI" panose="020B0500000000000000" pitchFamily="50" charset="-128"/>
            </a:endParaRPr>
          </a:p>
        </p:txBody>
      </p:sp>
      <p:cxnSp>
        <p:nvCxnSpPr>
          <p:cNvPr id="40" name="直線コネクタ 39">
            <a:extLst>
              <a:ext uri="{FF2B5EF4-FFF2-40B4-BE49-F238E27FC236}">
                <a16:creationId xmlns:a16="http://schemas.microsoft.com/office/drawing/2014/main" id="{01D4DADD-E434-3ABC-1EB9-977BF4565F3C}"/>
              </a:ext>
            </a:extLst>
          </p:cNvPr>
          <p:cNvCxnSpPr/>
          <p:nvPr/>
        </p:nvCxnSpPr>
        <p:spPr>
          <a:xfrm>
            <a:off x="190524" y="4797314"/>
            <a:ext cx="6472592" cy="0"/>
          </a:xfrm>
          <a:prstGeom prst="line">
            <a:avLst/>
          </a:prstGeom>
          <a:ln w="76200">
            <a:solidFill>
              <a:schemeClr val="accent6">
                <a:lumMod val="20000"/>
                <a:lumOff val="80000"/>
                <a:alpha val="70000"/>
              </a:schemeClr>
            </a:solidFill>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31D80BDF-CF15-ABDF-32B4-58D1B2DEB20D}"/>
              </a:ext>
            </a:extLst>
          </p:cNvPr>
          <p:cNvSpPr txBox="1"/>
          <p:nvPr/>
        </p:nvSpPr>
        <p:spPr bwMode="gray">
          <a:xfrm>
            <a:off x="67971" y="4613965"/>
            <a:ext cx="3844126" cy="256984"/>
          </a:xfrm>
          <a:prstGeom prst="rect">
            <a:avLst/>
          </a:prstGeom>
          <a:ln w="6350">
            <a:noFill/>
          </a:ln>
        </p:spPr>
        <p:txBody>
          <a:bodyPr wrap="square" lIns="72000" tIns="36000" rIns="72000" bIns="36000" rtlCol="0">
            <a:spAutoFit/>
          </a:bodyPr>
          <a:lstStyle/>
          <a:p>
            <a:pPr defTabSz="914400" fontAlgn="auto">
              <a:lnSpc>
                <a:spcPct val="120000"/>
              </a:lnSpc>
              <a:spcBef>
                <a:spcPts val="300"/>
              </a:spcBef>
              <a:spcAft>
                <a:spcPts val="0"/>
              </a:spcAft>
            </a:pPr>
            <a:r>
              <a:rPr kumimoji="1" lang="ja-JP" altLang="en-US" sz="1100" b="1" kern="0">
                <a:latin typeface="Yu Gothic UI" panose="020B0500000000000000" pitchFamily="50" charset="-128"/>
                <a:ea typeface="Yu Gothic UI" panose="020B0500000000000000" pitchFamily="50" charset="-128"/>
              </a:rPr>
              <a:t>■オーバーツーリズムの未然防止・抑制すべき事象</a:t>
            </a:r>
          </a:p>
        </p:txBody>
      </p:sp>
      <p:sp>
        <p:nvSpPr>
          <p:cNvPr id="57" name="正方形/長方形 56">
            <a:extLst>
              <a:ext uri="{FF2B5EF4-FFF2-40B4-BE49-F238E27FC236}">
                <a16:creationId xmlns:a16="http://schemas.microsoft.com/office/drawing/2014/main" id="{68E3E672-61BD-44C7-522A-7724D040CEF4}"/>
              </a:ext>
            </a:extLst>
          </p:cNvPr>
          <p:cNvSpPr/>
          <p:nvPr/>
        </p:nvSpPr>
        <p:spPr bwMode="gray">
          <a:xfrm>
            <a:off x="3379198" y="1816926"/>
            <a:ext cx="1605360" cy="1145455"/>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200">
                <a:solidFill>
                  <a:schemeClr val="tx1">
                    <a:lumMod val="65000"/>
                    <a:lumOff val="35000"/>
                  </a:schemeClr>
                </a:solidFill>
                <a:latin typeface="Yu Gothic UI" panose="020B0500000000000000" pitchFamily="50" charset="-128"/>
                <a:ea typeface="Yu Gothic UI" panose="020B0500000000000000" pitchFamily="50" charset="-128"/>
              </a:rPr>
              <a:t>特徴を示す写真等を</a:t>
            </a:r>
            <a:br>
              <a:rPr kumimoji="1" lang="en-US" altLang="ja-JP" sz="1200">
                <a:solidFill>
                  <a:schemeClr val="tx1">
                    <a:lumMod val="65000"/>
                    <a:lumOff val="35000"/>
                  </a:schemeClr>
                </a:solidFill>
                <a:latin typeface="Yu Gothic UI" panose="020B0500000000000000" pitchFamily="50" charset="-128"/>
                <a:ea typeface="Yu Gothic UI" panose="020B0500000000000000" pitchFamily="50" charset="-128"/>
              </a:rPr>
            </a:br>
            <a:r>
              <a:rPr kumimoji="1" lang="ja-JP" altLang="en-US" sz="1200">
                <a:solidFill>
                  <a:schemeClr val="tx1">
                    <a:lumMod val="65000"/>
                    <a:lumOff val="35000"/>
                  </a:schemeClr>
                </a:solidFill>
                <a:latin typeface="Yu Gothic UI" panose="020B0500000000000000" pitchFamily="50" charset="-128"/>
                <a:ea typeface="Yu Gothic UI" panose="020B0500000000000000" pitchFamily="50" charset="-128"/>
              </a:rPr>
              <a:t>張り付け</a:t>
            </a:r>
          </a:p>
        </p:txBody>
      </p:sp>
      <p:sp>
        <p:nvSpPr>
          <p:cNvPr id="58" name="テキスト ボックス 57">
            <a:extLst>
              <a:ext uri="{FF2B5EF4-FFF2-40B4-BE49-F238E27FC236}">
                <a16:creationId xmlns:a16="http://schemas.microsoft.com/office/drawing/2014/main" id="{70C4D442-8196-B9F5-2327-F9BB6936BDC6}"/>
              </a:ext>
            </a:extLst>
          </p:cNvPr>
          <p:cNvSpPr txBox="1"/>
          <p:nvPr/>
        </p:nvSpPr>
        <p:spPr bwMode="gray">
          <a:xfrm>
            <a:off x="3301824" y="2964211"/>
            <a:ext cx="1605360" cy="318924"/>
          </a:xfrm>
          <a:prstGeom prst="rect">
            <a:avLst/>
          </a:prstGeom>
          <a:ln w="6350">
            <a:noFill/>
          </a:ln>
        </p:spPr>
        <p:txBody>
          <a:bodyPr wrap="square" lIns="72000" tIns="36000" rIns="72000" bIns="36000" rtlCol="0">
            <a:spAutoFit/>
          </a:bodyPr>
          <a:lstStyle/>
          <a:p>
            <a:pPr defTabSz="914400" fontAlgn="auto">
              <a:spcBef>
                <a:spcPts val="0"/>
              </a:spcBef>
              <a:spcAft>
                <a:spcPts val="0"/>
              </a:spcAft>
            </a:pPr>
            <a:r>
              <a:rPr kumimoji="1" lang="ja-JP" altLang="en-US" sz="800" kern="0">
                <a:solidFill>
                  <a:prstClr val="black"/>
                </a:solidFill>
                <a:latin typeface="Yu Gothic UI" panose="020B0500000000000000" pitchFamily="50" charset="-128"/>
                <a:ea typeface="Yu Gothic UI" panose="020B0500000000000000" pitchFamily="50" charset="-128"/>
              </a:rPr>
              <a:t>写真の説明：冬季において月平均●●人が利用する</a:t>
            </a:r>
            <a:r>
              <a:rPr kumimoji="1" lang="en-US" altLang="ja-JP" sz="800" kern="0">
                <a:solidFill>
                  <a:prstClr val="black"/>
                </a:solidFill>
                <a:latin typeface="Yu Gothic UI" panose="020B0500000000000000" pitchFamily="50" charset="-128"/>
                <a:ea typeface="Yu Gothic UI" panose="020B0500000000000000" pitchFamily="50" charset="-128"/>
              </a:rPr>
              <a:t>XXXX</a:t>
            </a:r>
            <a:r>
              <a:rPr kumimoji="1" lang="ja-JP" altLang="en-US" sz="800" kern="0">
                <a:solidFill>
                  <a:prstClr val="black"/>
                </a:solidFill>
                <a:latin typeface="Yu Gothic UI" panose="020B0500000000000000" pitchFamily="50" charset="-128"/>
                <a:ea typeface="Yu Gothic UI" panose="020B0500000000000000" pitchFamily="50" charset="-128"/>
              </a:rPr>
              <a:t>スキー場</a:t>
            </a:r>
          </a:p>
        </p:txBody>
      </p:sp>
      <p:sp>
        <p:nvSpPr>
          <p:cNvPr id="10" name="正方形/長方形 9">
            <a:extLst>
              <a:ext uri="{FF2B5EF4-FFF2-40B4-BE49-F238E27FC236}">
                <a16:creationId xmlns:a16="http://schemas.microsoft.com/office/drawing/2014/main" id="{E9B42FDB-E204-B5B6-AA8B-DBE934227222}"/>
              </a:ext>
            </a:extLst>
          </p:cNvPr>
          <p:cNvSpPr/>
          <p:nvPr/>
        </p:nvSpPr>
        <p:spPr bwMode="gray">
          <a:xfrm>
            <a:off x="188913" y="7467038"/>
            <a:ext cx="6498733" cy="709455"/>
          </a:xfrm>
          <a:prstGeom prst="rect">
            <a:avLst/>
          </a:prstGeom>
          <a:solidFill>
            <a:schemeClr val="bg1">
              <a:lumMod val="95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3736" indent="-173736" fontAlgn="ctr">
              <a:spcBef>
                <a:spcPts val="300"/>
              </a:spcBef>
              <a:spcAft>
                <a:spcPts val="0"/>
              </a:spcAft>
              <a:buFont typeface="Wingdings" panose="05000000000000000000" pitchFamily="2" charset="2"/>
              <a:buChar char="Ø"/>
            </a:pPr>
            <a:r>
              <a:rPr kumimoji="1" lang="en-US" altLang="ja-JP" sz="1000">
                <a:latin typeface="Yu Gothic UI" panose="020B0500000000000000" pitchFamily="50" charset="-128"/>
                <a:ea typeface="Yu Gothic UI" panose="020B0500000000000000" pitchFamily="50" charset="-128"/>
              </a:rPr>
              <a:t>2019</a:t>
            </a:r>
            <a:r>
              <a:rPr kumimoji="1" lang="ja-JP" altLang="en-US" sz="1000">
                <a:latin typeface="Yu Gothic UI" panose="020B0500000000000000" pitchFamily="50" charset="-128"/>
                <a:ea typeface="Yu Gothic UI" panose="020B0500000000000000" pitchFamily="50" charset="-128"/>
              </a:rPr>
              <a:t>年度に、特に道路混雑が顕著な</a:t>
            </a:r>
            <a:r>
              <a:rPr kumimoji="1" lang="en-US" altLang="ja-JP" sz="1000">
                <a:latin typeface="Yu Gothic UI" panose="020B0500000000000000" pitchFamily="50" charset="-128"/>
                <a:ea typeface="Yu Gothic UI" panose="020B0500000000000000" pitchFamily="50" charset="-128"/>
              </a:rPr>
              <a:t>AM8:00-9:30</a:t>
            </a:r>
            <a:r>
              <a:rPr kumimoji="1" lang="ja-JP" altLang="en-US" sz="1000">
                <a:latin typeface="Yu Gothic UI" panose="020B0500000000000000" pitchFamily="50" charset="-128"/>
                <a:ea typeface="Yu Gothic UI" panose="020B0500000000000000" pitchFamily="50" charset="-128"/>
              </a:rPr>
              <a:t>の時間帯で、</a:t>
            </a:r>
            <a:r>
              <a:rPr kumimoji="1" lang="en-US" altLang="ja-JP" sz="1000">
                <a:latin typeface="Yu Gothic UI" panose="020B0500000000000000" pitchFamily="50" charset="-128"/>
                <a:ea typeface="Yu Gothic UI" panose="020B0500000000000000" pitchFamily="50" charset="-128"/>
              </a:rPr>
              <a:t>XXXX</a:t>
            </a:r>
            <a:r>
              <a:rPr kumimoji="1" lang="ja-JP" altLang="en-US" sz="1000">
                <a:latin typeface="Yu Gothic UI" panose="020B0500000000000000" pitchFamily="50" charset="-128"/>
                <a:ea typeface="Yu Gothic UI" panose="020B0500000000000000" pitchFamily="50" charset="-128"/>
              </a:rPr>
              <a:t>駅を中心としたバスの運行を実施。一定の成果はあったものの、</a:t>
            </a:r>
            <a:r>
              <a:rPr kumimoji="1" lang="en-US" altLang="ja-JP" sz="1000">
                <a:latin typeface="Yu Gothic UI" panose="020B0500000000000000" pitchFamily="50" charset="-128"/>
                <a:ea typeface="Yu Gothic UI" panose="020B0500000000000000" pitchFamily="50" charset="-128"/>
              </a:rPr>
              <a:t>XXXX</a:t>
            </a:r>
            <a:r>
              <a:rPr kumimoji="1" lang="ja-JP" altLang="en-US" sz="1000">
                <a:latin typeface="Yu Gothic UI" panose="020B0500000000000000" pitchFamily="50" charset="-128"/>
                <a:ea typeface="Yu Gothic UI" panose="020B0500000000000000" pitchFamily="50" charset="-128"/>
              </a:rPr>
              <a:t>市外、特に</a:t>
            </a:r>
            <a:r>
              <a:rPr kumimoji="1" lang="en-US" altLang="ja-JP" sz="1000">
                <a:latin typeface="Yu Gothic UI" panose="020B0500000000000000" pitchFamily="50" charset="-128"/>
                <a:ea typeface="Yu Gothic UI" panose="020B0500000000000000" pitchFamily="50" charset="-128"/>
              </a:rPr>
              <a:t>ZZ</a:t>
            </a:r>
            <a:r>
              <a:rPr kumimoji="1" lang="ja-JP" altLang="en-US" sz="1000">
                <a:latin typeface="Yu Gothic UI" panose="020B0500000000000000" pitchFamily="50" charset="-128"/>
                <a:ea typeface="Yu Gothic UI" panose="020B0500000000000000" pitchFamily="50" charset="-128"/>
              </a:rPr>
              <a:t>空港からのレンタカー乗り入れは減少しない等の課題が残った</a:t>
            </a:r>
            <a:endParaRPr kumimoji="1" lang="en-US" altLang="ja-JP" sz="1000">
              <a:latin typeface="Yu Gothic UI" panose="020B0500000000000000" pitchFamily="50" charset="-128"/>
              <a:ea typeface="Yu Gothic UI" panose="020B0500000000000000" pitchFamily="50" charset="-128"/>
            </a:endParaRPr>
          </a:p>
          <a:p>
            <a:pPr marL="173736" indent="-173736" fontAlgn="ctr">
              <a:spcBef>
                <a:spcPts val="300"/>
              </a:spcBef>
              <a:spcAft>
                <a:spcPts val="0"/>
              </a:spcAft>
              <a:buFont typeface="Wingdings" panose="05000000000000000000" pitchFamily="2" charset="2"/>
              <a:buChar char="Ø"/>
            </a:pPr>
            <a:r>
              <a:rPr kumimoji="1" lang="en-US" altLang="ja-JP" sz="1000">
                <a:latin typeface="Yu Gothic UI" panose="020B0500000000000000" pitchFamily="50" charset="-128"/>
                <a:ea typeface="Yu Gothic UI" panose="020B0500000000000000" pitchFamily="50" charset="-128"/>
              </a:rPr>
              <a:t>2023</a:t>
            </a:r>
            <a:r>
              <a:rPr kumimoji="1" lang="ja-JP" altLang="en-US" sz="1000">
                <a:latin typeface="Yu Gothic UI" panose="020B0500000000000000" pitchFamily="50" charset="-128"/>
                <a:ea typeface="Yu Gothic UI" panose="020B0500000000000000" pitchFamily="50" charset="-128"/>
              </a:rPr>
              <a:t>年度に、民泊施設の運営者に対して、マナー啓発に係るリーフレットを作成し配布するとともに、研修会を実施。民泊施設運営者によって温度感が異なったことや、宿泊客への直接の働きかけが不十分であり、効果は限定的だった</a:t>
            </a:r>
            <a:endParaRPr kumimoji="1" lang="ja-JP" altLang="ja-JP" sz="1000">
              <a:latin typeface="Yu Gothic UI" panose="020B0500000000000000" pitchFamily="50" charset="-128"/>
              <a:ea typeface="Yu Gothic UI" panose="020B0500000000000000" pitchFamily="50" charset="-128"/>
            </a:endParaRPr>
          </a:p>
        </p:txBody>
      </p:sp>
      <p:sp>
        <p:nvSpPr>
          <p:cNvPr id="11" name="正方形/長方形 10">
            <a:extLst>
              <a:ext uri="{FF2B5EF4-FFF2-40B4-BE49-F238E27FC236}">
                <a16:creationId xmlns:a16="http://schemas.microsoft.com/office/drawing/2014/main" id="{3C74A126-85BA-67DA-A484-87B13F3D83F7}"/>
              </a:ext>
            </a:extLst>
          </p:cNvPr>
          <p:cNvSpPr/>
          <p:nvPr/>
        </p:nvSpPr>
        <p:spPr bwMode="gray">
          <a:xfrm>
            <a:off x="192545" y="8465321"/>
            <a:ext cx="717344" cy="453496"/>
          </a:xfrm>
          <a:prstGeom prst="rect">
            <a:avLst/>
          </a:prstGeom>
          <a:solidFill>
            <a:schemeClr val="bg1">
              <a:lumMod val="85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lang="ja-JP" altLang="en-US" sz="1000" b="1">
                <a:solidFill>
                  <a:srgbClr val="000000"/>
                </a:solidFill>
                <a:latin typeface="Yu Gothic UI"/>
                <a:ea typeface="Yu Gothic UI"/>
                <a:cs typeface="Arial"/>
              </a:rPr>
              <a:t>目指す姿</a:t>
            </a:r>
            <a:endParaRPr lang="ja-JP" altLang="en-US" sz="1000" b="1">
              <a:solidFill>
                <a:srgbClr val="000000"/>
              </a:solidFill>
              <a:latin typeface="Yu Gothic UI" panose="020B0500000000000000" pitchFamily="50" charset="-128"/>
              <a:ea typeface="Yu Gothic UI" panose="020B0500000000000000" pitchFamily="50" charset="-128"/>
            </a:endParaRPr>
          </a:p>
        </p:txBody>
      </p:sp>
      <p:sp>
        <p:nvSpPr>
          <p:cNvPr id="12" name="正方形/長方形 11">
            <a:extLst>
              <a:ext uri="{FF2B5EF4-FFF2-40B4-BE49-F238E27FC236}">
                <a16:creationId xmlns:a16="http://schemas.microsoft.com/office/drawing/2014/main" id="{33CD6C5D-CE95-3972-6C14-6A263A7626E3}"/>
              </a:ext>
            </a:extLst>
          </p:cNvPr>
          <p:cNvSpPr/>
          <p:nvPr/>
        </p:nvSpPr>
        <p:spPr bwMode="gray">
          <a:xfrm>
            <a:off x="959073" y="8465321"/>
            <a:ext cx="5710015" cy="453496"/>
          </a:xfrm>
          <a:prstGeom prst="rect">
            <a:avLst/>
          </a:prstGeom>
          <a:no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kumimoji="1" lang="en-US" altLang="ja-JP" sz="1000" b="1">
                <a:solidFill>
                  <a:srgbClr val="000000"/>
                </a:solidFill>
                <a:latin typeface="Yu Gothic UI" panose="020B0500000000000000" pitchFamily="50" charset="-128"/>
                <a:ea typeface="Yu Gothic UI" panose="020B0500000000000000" pitchFamily="50" charset="-128"/>
              </a:rPr>
              <a:t>XXXX</a:t>
            </a:r>
            <a:r>
              <a:rPr kumimoji="1" lang="ja-JP" altLang="en-US" sz="1000" b="1">
                <a:solidFill>
                  <a:srgbClr val="000000"/>
                </a:solidFill>
                <a:latin typeface="Yu Gothic UI" panose="020B0500000000000000" pitchFamily="50" charset="-128"/>
                <a:ea typeface="Yu Gothic UI" panose="020B0500000000000000" pitchFamily="50" charset="-128"/>
              </a:rPr>
              <a:t>市を訪れる観光客が</a:t>
            </a:r>
            <a:r>
              <a:rPr kumimoji="1" lang="en-US" altLang="ja-JP" sz="1000" b="1">
                <a:solidFill>
                  <a:srgbClr val="000000"/>
                </a:solidFill>
                <a:latin typeface="Yu Gothic UI" panose="020B0500000000000000" pitchFamily="50" charset="-128"/>
                <a:ea typeface="Yu Gothic UI" panose="020B0500000000000000" pitchFamily="50" charset="-128"/>
              </a:rPr>
              <a:t>XXXX</a:t>
            </a:r>
            <a:r>
              <a:rPr kumimoji="1" lang="ja-JP" altLang="en-US" sz="1000" b="1">
                <a:solidFill>
                  <a:srgbClr val="000000"/>
                </a:solidFill>
                <a:latin typeface="Yu Gothic UI" panose="020B0500000000000000" pitchFamily="50" charset="-128"/>
                <a:ea typeface="Yu Gothic UI" panose="020B0500000000000000" pitchFamily="50" charset="-128"/>
              </a:rPr>
              <a:t>市の冬を楽しみ、冬の観光地としての世界的な知名度を高めるとともに、</a:t>
            </a:r>
            <a:br>
              <a:rPr kumimoji="1" lang="en-US" altLang="ja-JP" sz="1000" b="1">
                <a:solidFill>
                  <a:srgbClr val="000000"/>
                </a:solidFill>
                <a:latin typeface="Yu Gothic UI" panose="020B0500000000000000" pitchFamily="50" charset="-128"/>
                <a:ea typeface="Yu Gothic UI" panose="020B0500000000000000" pitchFamily="50" charset="-128"/>
              </a:rPr>
            </a:br>
            <a:r>
              <a:rPr kumimoji="1" lang="ja-JP" altLang="en-US" sz="1000" b="1">
                <a:solidFill>
                  <a:srgbClr val="000000"/>
                </a:solidFill>
                <a:latin typeface="Yu Gothic UI" panose="020B0500000000000000" pitchFamily="50" charset="-128"/>
                <a:ea typeface="Yu Gothic UI" panose="020B0500000000000000" pitchFamily="50" charset="-128"/>
              </a:rPr>
              <a:t>市</a:t>
            </a:r>
            <a:r>
              <a:rPr kumimoji="1" lang="en-US" altLang="ja-JP" sz="1000" b="1">
                <a:solidFill>
                  <a:srgbClr val="000000"/>
                </a:solidFill>
                <a:latin typeface="Yu Gothic UI" panose="020B0500000000000000" pitchFamily="50" charset="-128"/>
                <a:ea typeface="Yu Gothic UI" panose="020B0500000000000000" pitchFamily="50" charset="-128"/>
              </a:rPr>
              <a:t>XXXX</a:t>
            </a:r>
            <a:r>
              <a:rPr kumimoji="1" lang="ja-JP" altLang="en-US" sz="1000" b="1">
                <a:solidFill>
                  <a:srgbClr val="000000"/>
                </a:solidFill>
                <a:latin typeface="Yu Gothic UI" panose="020B0500000000000000" pitchFamily="50" charset="-128"/>
                <a:ea typeface="Yu Gothic UI" panose="020B0500000000000000" pitchFamily="50" charset="-128"/>
              </a:rPr>
              <a:t>市が多くの観光客に選ばれることを市民が喜ばしく感じ、観光客を快く受け入れることができる地域</a:t>
            </a:r>
            <a:endParaRPr kumimoji="1" lang="ja-JP" altLang="ja-JP" sz="1000" b="1">
              <a:solidFill>
                <a:srgbClr val="000000"/>
              </a:solidFill>
              <a:latin typeface="Yu Gothic UI" panose="020B0500000000000000" pitchFamily="50" charset="-128"/>
              <a:ea typeface="Yu Gothic UI" panose="020B0500000000000000" pitchFamily="50" charset="-128"/>
            </a:endParaRPr>
          </a:p>
        </p:txBody>
      </p:sp>
      <p:cxnSp>
        <p:nvCxnSpPr>
          <p:cNvPr id="24" name="直線コネクタ 23">
            <a:extLst>
              <a:ext uri="{FF2B5EF4-FFF2-40B4-BE49-F238E27FC236}">
                <a16:creationId xmlns:a16="http://schemas.microsoft.com/office/drawing/2014/main" id="{7583A377-213B-42A1-1E69-00DE2146D88A}"/>
              </a:ext>
            </a:extLst>
          </p:cNvPr>
          <p:cNvCxnSpPr>
            <a:cxnSpLocks/>
          </p:cNvCxnSpPr>
          <p:nvPr/>
        </p:nvCxnSpPr>
        <p:spPr>
          <a:xfrm>
            <a:off x="965987" y="8997518"/>
            <a:ext cx="3451655" cy="0"/>
          </a:xfrm>
          <a:prstGeom prst="line">
            <a:avLst/>
          </a:prstGeom>
          <a:ln w="3175">
            <a:solidFill>
              <a:schemeClr val="tx2"/>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A3BC59A0-ABCB-ABA9-B06F-11232D190D66}"/>
              </a:ext>
            </a:extLst>
          </p:cNvPr>
          <p:cNvSpPr txBox="1"/>
          <p:nvPr/>
        </p:nvSpPr>
        <p:spPr bwMode="gray">
          <a:xfrm>
            <a:off x="2312018" y="8951954"/>
            <a:ext cx="624628" cy="141233"/>
          </a:xfrm>
          <a:prstGeom prst="rect">
            <a:avLst/>
          </a:prstGeom>
          <a:solidFill>
            <a:schemeClr val="bg1"/>
          </a:solidFill>
          <a:ln w="3175">
            <a:noFill/>
          </a:ln>
        </p:spPr>
        <p:txBody>
          <a:bodyPr wrap="square" lIns="72000" tIns="36000" rIns="72000" bIns="36000" rtlCol="0" anchor="ctr">
            <a:spAutoFit/>
          </a:bodyPr>
          <a:lstStyle/>
          <a:p>
            <a:pPr algn="ctr" defTabSz="914400" fontAlgn="auto">
              <a:lnSpc>
                <a:spcPct val="120000"/>
              </a:lnSpc>
              <a:spcBef>
                <a:spcPts val="300"/>
              </a:spcBef>
              <a:spcAft>
                <a:spcPts val="0"/>
              </a:spcAft>
            </a:pPr>
            <a:r>
              <a:rPr kumimoji="1" lang="ja-JP" altLang="en-US" sz="800" b="1" kern="0">
                <a:solidFill>
                  <a:prstClr val="black"/>
                </a:solidFill>
                <a:latin typeface="Yu Gothic UI" panose="020B0500000000000000" pitchFamily="50" charset="-128"/>
                <a:ea typeface="Yu Gothic UI" panose="020B0500000000000000" pitchFamily="50" charset="-128"/>
              </a:rPr>
              <a:t>指標</a:t>
            </a:r>
          </a:p>
        </p:txBody>
      </p:sp>
      <p:cxnSp>
        <p:nvCxnSpPr>
          <p:cNvPr id="26" name="直線コネクタ 25">
            <a:extLst>
              <a:ext uri="{FF2B5EF4-FFF2-40B4-BE49-F238E27FC236}">
                <a16:creationId xmlns:a16="http://schemas.microsoft.com/office/drawing/2014/main" id="{F0B3E381-A6D5-0700-3FE9-9B3CA24251ED}"/>
              </a:ext>
            </a:extLst>
          </p:cNvPr>
          <p:cNvCxnSpPr>
            <a:cxnSpLocks/>
          </p:cNvCxnSpPr>
          <p:nvPr/>
        </p:nvCxnSpPr>
        <p:spPr>
          <a:xfrm>
            <a:off x="4526202" y="8997518"/>
            <a:ext cx="2102244" cy="0"/>
          </a:xfrm>
          <a:prstGeom prst="line">
            <a:avLst/>
          </a:prstGeom>
          <a:ln w="3175">
            <a:solidFill>
              <a:schemeClr val="tx2"/>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045CF7B5-4091-38B3-7CEC-26CD5AA27EFC}"/>
              </a:ext>
            </a:extLst>
          </p:cNvPr>
          <p:cNvSpPr txBox="1"/>
          <p:nvPr/>
        </p:nvSpPr>
        <p:spPr bwMode="gray">
          <a:xfrm>
            <a:off x="5270426" y="8951954"/>
            <a:ext cx="624628" cy="141233"/>
          </a:xfrm>
          <a:prstGeom prst="rect">
            <a:avLst/>
          </a:prstGeom>
          <a:solidFill>
            <a:schemeClr val="bg1"/>
          </a:solidFill>
          <a:ln w="3175">
            <a:noFill/>
          </a:ln>
        </p:spPr>
        <p:txBody>
          <a:bodyPr wrap="square" lIns="72000" tIns="36000" rIns="72000" bIns="36000" rtlCol="0" anchor="ctr">
            <a:spAutoFit/>
          </a:bodyPr>
          <a:lstStyle/>
          <a:p>
            <a:pPr algn="ctr" defTabSz="914400" fontAlgn="auto">
              <a:lnSpc>
                <a:spcPct val="120000"/>
              </a:lnSpc>
              <a:spcBef>
                <a:spcPts val="300"/>
              </a:spcBef>
              <a:spcAft>
                <a:spcPts val="0"/>
              </a:spcAft>
            </a:pPr>
            <a:r>
              <a:rPr kumimoji="1" lang="ja-JP" altLang="en-US" sz="800" b="1" kern="0">
                <a:solidFill>
                  <a:prstClr val="black"/>
                </a:solidFill>
                <a:latin typeface="Yu Gothic UI" panose="020B0500000000000000" pitchFamily="50" charset="-128"/>
                <a:ea typeface="Yu Gothic UI" panose="020B0500000000000000" pitchFamily="50" charset="-128"/>
              </a:rPr>
              <a:t>目標値</a:t>
            </a:r>
          </a:p>
        </p:txBody>
      </p:sp>
      <p:sp>
        <p:nvSpPr>
          <p:cNvPr id="13" name="正方形/長方形 12">
            <a:extLst>
              <a:ext uri="{FF2B5EF4-FFF2-40B4-BE49-F238E27FC236}">
                <a16:creationId xmlns:a16="http://schemas.microsoft.com/office/drawing/2014/main" id="{BC75FDEE-969F-26DE-2690-F236523424CD}"/>
              </a:ext>
            </a:extLst>
          </p:cNvPr>
          <p:cNvSpPr/>
          <p:nvPr/>
        </p:nvSpPr>
        <p:spPr bwMode="gray">
          <a:xfrm>
            <a:off x="192545" y="9100537"/>
            <a:ext cx="717344" cy="584801"/>
          </a:xfrm>
          <a:prstGeom prst="rect">
            <a:avLst/>
          </a:prstGeom>
          <a:solidFill>
            <a:schemeClr val="bg1">
              <a:lumMod val="85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kumimoji="1" lang="en-US" altLang="ja-JP" sz="1000" b="1">
                <a:solidFill>
                  <a:srgbClr val="000000"/>
                </a:solidFill>
                <a:latin typeface="Yu Gothic UI" panose="020B0500000000000000" pitchFamily="50" charset="-128"/>
                <a:ea typeface="Yu Gothic UI" panose="020B0500000000000000" pitchFamily="50" charset="-128"/>
              </a:rPr>
              <a:t>KGI</a:t>
            </a:r>
            <a:endParaRPr kumimoji="1" lang="ja-JP" altLang="ja-JP" sz="1000" b="1">
              <a:solidFill>
                <a:srgbClr val="000000"/>
              </a:solidFill>
              <a:latin typeface="Yu Gothic UI" panose="020B0500000000000000" pitchFamily="50" charset="-128"/>
              <a:ea typeface="Yu Gothic UI" panose="020B0500000000000000" pitchFamily="50" charset="-128"/>
            </a:endParaRPr>
          </a:p>
        </p:txBody>
      </p:sp>
      <p:sp>
        <p:nvSpPr>
          <p:cNvPr id="14" name="正方形/長方形 13">
            <a:extLst>
              <a:ext uri="{FF2B5EF4-FFF2-40B4-BE49-F238E27FC236}">
                <a16:creationId xmlns:a16="http://schemas.microsoft.com/office/drawing/2014/main" id="{1278E0D5-AF64-3DFA-5AA1-561B60E8DA4F}"/>
              </a:ext>
            </a:extLst>
          </p:cNvPr>
          <p:cNvSpPr/>
          <p:nvPr/>
        </p:nvSpPr>
        <p:spPr bwMode="gray">
          <a:xfrm>
            <a:off x="947590" y="9103070"/>
            <a:ext cx="3470052" cy="279404"/>
          </a:xfrm>
          <a:prstGeom prst="rect">
            <a:avLst/>
          </a:prstGeom>
          <a:no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fontAlgn="ctr">
              <a:spcBef>
                <a:spcPts val="300"/>
              </a:spcBef>
              <a:spcAft>
                <a:spcPts val="0"/>
              </a:spcAft>
            </a:pPr>
            <a:r>
              <a:rPr lang="ja-JP" altLang="en-US" sz="1000" b="1">
                <a:solidFill>
                  <a:srgbClr val="000000"/>
                </a:solidFill>
                <a:latin typeface="Yu Gothic UI" panose="020B0500000000000000" pitchFamily="50" charset="-128"/>
                <a:ea typeface="Yu Gothic UI" panose="020B0500000000000000" pitchFamily="50" charset="-128"/>
              </a:rPr>
              <a:t>指標名：多くの観光客が訪れることが誇らしいと思う市民の割合</a:t>
            </a:r>
          </a:p>
        </p:txBody>
      </p:sp>
      <p:sp>
        <p:nvSpPr>
          <p:cNvPr id="15" name="正方形/長方形 14">
            <a:extLst>
              <a:ext uri="{FF2B5EF4-FFF2-40B4-BE49-F238E27FC236}">
                <a16:creationId xmlns:a16="http://schemas.microsoft.com/office/drawing/2014/main" id="{367B169A-EB2C-1251-CAB7-3E0A41477661}"/>
              </a:ext>
            </a:extLst>
          </p:cNvPr>
          <p:cNvSpPr/>
          <p:nvPr/>
        </p:nvSpPr>
        <p:spPr bwMode="gray">
          <a:xfrm>
            <a:off x="4526202" y="9100537"/>
            <a:ext cx="2127299" cy="279404"/>
          </a:xfrm>
          <a:prstGeom prst="rect">
            <a:avLst/>
          </a:prstGeom>
          <a:no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fontAlgn="ctr">
              <a:spcBef>
                <a:spcPts val="300"/>
              </a:spcBef>
              <a:spcAft>
                <a:spcPts val="0"/>
              </a:spcAft>
            </a:pPr>
            <a:r>
              <a:rPr lang="ja-JP" altLang="en-US" sz="900" b="1">
                <a:solidFill>
                  <a:srgbClr val="000000"/>
                </a:solidFill>
                <a:latin typeface="Yu Gothic UI"/>
                <a:ea typeface="Yu Gothic UI"/>
                <a:cs typeface="Arial"/>
              </a:rPr>
              <a:t>現状値：</a:t>
            </a:r>
            <a:r>
              <a:rPr lang="en-US" altLang="ja-JP" sz="900" b="1">
                <a:solidFill>
                  <a:srgbClr val="000000"/>
                </a:solidFill>
                <a:latin typeface="Yu Gothic UI"/>
                <a:ea typeface="Yu Gothic UI"/>
                <a:cs typeface="Arial"/>
              </a:rPr>
              <a:t>65.0</a:t>
            </a:r>
            <a:r>
              <a:rPr lang="ja-JP" altLang="en-US" sz="900" b="1">
                <a:solidFill>
                  <a:srgbClr val="000000"/>
                </a:solidFill>
                <a:latin typeface="Yu Gothic UI"/>
                <a:ea typeface="Yu Gothic UI"/>
                <a:cs typeface="Arial"/>
              </a:rPr>
              <a:t>％（</a:t>
            </a:r>
            <a:r>
              <a:rPr lang="en-US" altLang="ja-JP" sz="900" b="1">
                <a:solidFill>
                  <a:srgbClr val="000000"/>
                </a:solidFill>
                <a:latin typeface="Yu Gothic UI"/>
                <a:ea typeface="Yu Gothic UI"/>
                <a:cs typeface="Arial"/>
              </a:rPr>
              <a:t>2024</a:t>
            </a:r>
            <a:r>
              <a:rPr lang="ja-JP" altLang="en-US" sz="900" b="1">
                <a:solidFill>
                  <a:srgbClr val="000000"/>
                </a:solidFill>
                <a:latin typeface="Yu Gothic UI"/>
                <a:ea typeface="Yu Gothic UI"/>
                <a:cs typeface="Arial"/>
              </a:rPr>
              <a:t>年度）</a:t>
            </a:r>
          </a:p>
        </p:txBody>
      </p:sp>
      <p:sp>
        <p:nvSpPr>
          <p:cNvPr id="31" name="正方形/長方形 30">
            <a:extLst>
              <a:ext uri="{FF2B5EF4-FFF2-40B4-BE49-F238E27FC236}">
                <a16:creationId xmlns:a16="http://schemas.microsoft.com/office/drawing/2014/main" id="{2B73B437-739F-664C-989E-C3FA3103F69F}"/>
              </a:ext>
            </a:extLst>
          </p:cNvPr>
          <p:cNvSpPr/>
          <p:nvPr/>
        </p:nvSpPr>
        <p:spPr bwMode="gray">
          <a:xfrm>
            <a:off x="4526202" y="9404878"/>
            <a:ext cx="2127299" cy="279404"/>
          </a:xfrm>
          <a:prstGeom prst="rect">
            <a:avLst/>
          </a:prstGeom>
          <a:no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fontAlgn="ctr">
              <a:spcBef>
                <a:spcPts val="300"/>
              </a:spcBef>
              <a:spcAft>
                <a:spcPts val="0"/>
              </a:spcAft>
            </a:pPr>
            <a:r>
              <a:rPr lang="ja-JP" altLang="en-US" sz="900" b="1">
                <a:solidFill>
                  <a:srgbClr val="000000"/>
                </a:solidFill>
                <a:latin typeface="Yu Gothic UI"/>
                <a:ea typeface="Yu Gothic UI"/>
                <a:cs typeface="Arial"/>
              </a:rPr>
              <a:t>目標値：</a:t>
            </a:r>
            <a:r>
              <a:rPr lang="en-US" altLang="ja-JP" sz="900" b="1">
                <a:solidFill>
                  <a:srgbClr val="000000"/>
                </a:solidFill>
                <a:latin typeface="Yu Gothic UI"/>
                <a:ea typeface="Yu Gothic UI"/>
                <a:cs typeface="Arial"/>
              </a:rPr>
              <a:t>75.0</a:t>
            </a:r>
            <a:r>
              <a:rPr lang="ja-JP" altLang="en-US" sz="900" b="1">
                <a:solidFill>
                  <a:srgbClr val="000000"/>
                </a:solidFill>
                <a:latin typeface="Yu Gothic UI"/>
                <a:ea typeface="Yu Gothic UI"/>
                <a:cs typeface="Arial"/>
              </a:rPr>
              <a:t>％（</a:t>
            </a:r>
            <a:r>
              <a:rPr lang="en-US" altLang="ja-JP" sz="900" b="1">
                <a:solidFill>
                  <a:srgbClr val="000000"/>
                </a:solidFill>
                <a:latin typeface="Yu Gothic UI"/>
                <a:ea typeface="Yu Gothic UI"/>
                <a:cs typeface="Arial"/>
              </a:rPr>
              <a:t>2027</a:t>
            </a:r>
            <a:r>
              <a:rPr lang="ja-JP" altLang="en-US" sz="900" b="1">
                <a:solidFill>
                  <a:srgbClr val="000000"/>
                </a:solidFill>
                <a:latin typeface="Yu Gothic UI"/>
                <a:ea typeface="Yu Gothic UI"/>
                <a:cs typeface="Arial"/>
              </a:rPr>
              <a:t>年度）</a:t>
            </a:r>
          </a:p>
        </p:txBody>
      </p:sp>
      <p:sp>
        <p:nvSpPr>
          <p:cNvPr id="36" name="正方形/長方形 35">
            <a:extLst>
              <a:ext uri="{FF2B5EF4-FFF2-40B4-BE49-F238E27FC236}">
                <a16:creationId xmlns:a16="http://schemas.microsoft.com/office/drawing/2014/main" id="{CBFF9C55-F67C-1C28-5398-7C80BE53A8AE}"/>
              </a:ext>
            </a:extLst>
          </p:cNvPr>
          <p:cNvSpPr/>
          <p:nvPr/>
        </p:nvSpPr>
        <p:spPr bwMode="gray">
          <a:xfrm>
            <a:off x="947590" y="9408927"/>
            <a:ext cx="3470052" cy="279404"/>
          </a:xfrm>
          <a:prstGeom prst="rect">
            <a:avLst/>
          </a:prstGeom>
          <a:no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fontAlgn="ctr">
              <a:spcBef>
                <a:spcPts val="300"/>
              </a:spcBef>
              <a:spcAft>
                <a:spcPts val="0"/>
              </a:spcAft>
            </a:pPr>
            <a:r>
              <a:rPr lang="ja-JP" altLang="en-US" sz="900">
                <a:solidFill>
                  <a:srgbClr val="000000"/>
                </a:solidFill>
                <a:latin typeface="Yu Gothic UI" panose="020B0500000000000000" pitchFamily="50" charset="-128"/>
                <a:ea typeface="Yu Gothic UI" panose="020B0500000000000000" pitchFamily="50" charset="-128"/>
              </a:rPr>
              <a:t>測定手法：市民意識調査（</a:t>
            </a:r>
            <a:r>
              <a:rPr lang="en-US" altLang="ja-JP" sz="900">
                <a:solidFill>
                  <a:srgbClr val="000000"/>
                </a:solidFill>
                <a:latin typeface="Yu Gothic UI" panose="020B0500000000000000" pitchFamily="50" charset="-128"/>
                <a:ea typeface="Yu Gothic UI" panose="020B0500000000000000" pitchFamily="50" charset="-128"/>
              </a:rPr>
              <a:t>XXXX</a:t>
            </a:r>
            <a:r>
              <a:rPr lang="ja-JP" altLang="en-US" sz="900">
                <a:solidFill>
                  <a:srgbClr val="000000"/>
                </a:solidFill>
                <a:latin typeface="Yu Gothic UI" panose="020B0500000000000000" pitchFamily="50" charset="-128"/>
                <a:ea typeface="Yu Gothic UI" panose="020B0500000000000000" pitchFamily="50" charset="-128"/>
              </a:rPr>
              <a:t>市）</a:t>
            </a:r>
          </a:p>
        </p:txBody>
      </p:sp>
      <p:graphicFrame>
        <p:nvGraphicFramePr>
          <p:cNvPr id="4" name="表 3">
            <a:extLst>
              <a:ext uri="{FF2B5EF4-FFF2-40B4-BE49-F238E27FC236}">
                <a16:creationId xmlns:a16="http://schemas.microsoft.com/office/drawing/2014/main" id="{1FB80AEC-5826-3D82-B794-75BEB1264A1B}"/>
              </a:ext>
            </a:extLst>
          </p:cNvPr>
          <p:cNvGraphicFramePr>
            <a:graphicFrameLocks noGrp="1"/>
          </p:cNvGraphicFramePr>
          <p:nvPr>
            <p:extLst>
              <p:ext uri="{D42A27DB-BD31-4B8C-83A1-F6EECF244321}">
                <p14:modId xmlns:p14="http://schemas.microsoft.com/office/powerpoint/2010/main" val="2394159152"/>
              </p:ext>
            </p:extLst>
          </p:nvPr>
        </p:nvGraphicFramePr>
        <p:xfrm>
          <a:off x="190524" y="4884381"/>
          <a:ext cx="6486540" cy="1981200"/>
        </p:xfrm>
        <a:graphic>
          <a:graphicData uri="http://schemas.openxmlformats.org/drawingml/2006/table">
            <a:tbl>
              <a:tblPr firstRow="1" bandRow="1">
                <a:tableStyleId>{5C22544A-7EE6-4342-B048-85BDC9FD1C3A}</a:tableStyleId>
              </a:tblPr>
              <a:tblGrid>
                <a:gridCol w="1244266">
                  <a:extLst>
                    <a:ext uri="{9D8B030D-6E8A-4147-A177-3AD203B41FA5}">
                      <a16:colId xmlns:a16="http://schemas.microsoft.com/office/drawing/2014/main" val="3559197824"/>
                    </a:ext>
                  </a:extLst>
                </a:gridCol>
                <a:gridCol w="4149146">
                  <a:extLst>
                    <a:ext uri="{9D8B030D-6E8A-4147-A177-3AD203B41FA5}">
                      <a16:colId xmlns:a16="http://schemas.microsoft.com/office/drawing/2014/main" val="2726071596"/>
                    </a:ext>
                  </a:extLst>
                </a:gridCol>
                <a:gridCol w="1093128">
                  <a:extLst>
                    <a:ext uri="{9D8B030D-6E8A-4147-A177-3AD203B41FA5}">
                      <a16:colId xmlns:a16="http://schemas.microsoft.com/office/drawing/2014/main" val="2393010626"/>
                    </a:ext>
                  </a:extLst>
                </a:gridCol>
              </a:tblGrid>
              <a:tr h="177010">
                <a:tc gridSpan="2">
                  <a:txBody>
                    <a:bodyPr/>
                    <a:lstStyle/>
                    <a:p>
                      <a:pPr algn="ctr"/>
                      <a:r>
                        <a:rPr kumimoji="1" lang="ja-JP" altLang="en-US" sz="900">
                          <a:solidFill>
                            <a:schemeClr val="tx1"/>
                          </a:solidFill>
                          <a:latin typeface="Yu Gothic UI" panose="020B0500000000000000" pitchFamily="50" charset="-128"/>
                          <a:ea typeface="Yu Gothic UI" panose="020B0500000000000000" pitchFamily="50" charset="-128"/>
                        </a:rPr>
                        <a:t>現状・問題点</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800">
                          <a:solidFill>
                            <a:schemeClr val="tx1"/>
                          </a:solidFill>
                          <a:latin typeface="Yu Gothic UI" panose="020B0500000000000000" pitchFamily="50" charset="-128"/>
                          <a:ea typeface="Yu Gothic UI" panose="020B0500000000000000" pitchFamily="50" charset="-128"/>
                        </a:rPr>
                        <a:t>影響を受けている</a:t>
                      </a:r>
                      <a:endParaRPr kumimoji="1" lang="en-US" altLang="ja-JP" sz="800">
                        <a:solidFill>
                          <a:schemeClr val="tx1"/>
                        </a:solidFill>
                        <a:latin typeface="Yu Gothic UI" panose="020B0500000000000000" pitchFamily="50" charset="-128"/>
                        <a:ea typeface="Yu Gothic UI" panose="020B0500000000000000" pitchFamily="50" charset="-128"/>
                      </a:endParaRPr>
                    </a:p>
                    <a:p>
                      <a:pPr algn="ctr"/>
                      <a:r>
                        <a:rPr kumimoji="1" lang="ja-JP" altLang="en-US" sz="800">
                          <a:solidFill>
                            <a:schemeClr val="tx1"/>
                          </a:solidFill>
                          <a:latin typeface="Yu Gothic UI" panose="020B0500000000000000" pitchFamily="50" charset="-128"/>
                          <a:ea typeface="Yu Gothic UI" panose="020B0500000000000000" pitchFamily="50" charset="-128"/>
                        </a:rPr>
                        <a:t>主な対象</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35122624"/>
                  </a:ext>
                </a:extLst>
              </a:tr>
              <a:tr h="193101">
                <a:tc>
                  <a:txBody>
                    <a:bodyPr/>
                    <a:lstStyle/>
                    <a:p>
                      <a:pPr algn="ctr"/>
                      <a:r>
                        <a:rPr kumimoji="1" lang="ja-JP" altLang="en-US" sz="900" b="1">
                          <a:solidFill>
                            <a:schemeClr val="tx1"/>
                          </a:solidFill>
                          <a:latin typeface="Yu Gothic UI" panose="020B0500000000000000" pitchFamily="50" charset="-128"/>
                          <a:ea typeface="Yu Gothic UI" panose="020B0500000000000000" pitchFamily="50" charset="-128"/>
                        </a:rPr>
                        <a:t>公共交通機関内の混雑</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indent="-171450" algn="l">
                        <a:buFont typeface="Arial" panose="020B0604020202020204" pitchFamily="34" charset="0"/>
                        <a:buChar char="•"/>
                      </a:pPr>
                      <a:r>
                        <a:rPr kumimoji="1" lang="en-US" altLang="ja-JP" sz="900">
                          <a:solidFill>
                            <a:schemeClr val="tx1"/>
                          </a:solidFill>
                          <a:latin typeface="Yu Gothic UI" panose="020B0500000000000000" pitchFamily="50" charset="-128"/>
                          <a:ea typeface="Yu Gothic UI" panose="020B0500000000000000" pitchFamily="50" charset="-128"/>
                        </a:rPr>
                        <a:t>XXXX</a:t>
                      </a:r>
                      <a:r>
                        <a:rPr kumimoji="1" lang="ja-JP" altLang="en-US" sz="900">
                          <a:solidFill>
                            <a:schemeClr val="tx1"/>
                          </a:solidFill>
                          <a:latin typeface="Yu Gothic UI" panose="020B0500000000000000" pitchFamily="50" charset="-128"/>
                          <a:ea typeface="Yu Gothic UI" panose="020B0500000000000000" pitchFamily="50" charset="-128"/>
                        </a:rPr>
                        <a:t>線は地域住民にとって通勤・通学に欠かせない生活路線であるが、観光客の急増により時間帯によっては乗車率</a:t>
                      </a:r>
                      <a:r>
                        <a:rPr kumimoji="1" lang="en-US" altLang="ja-JP" sz="900">
                          <a:solidFill>
                            <a:schemeClr val="tx1"/>
                          </a:solidFill>
                          <a:latin typeface="Yu Gothic UI" panose="020B0500000000000000" pitchFamily="50" charset="-128"/>
                          <a:ea typeface="Yu Gothic UI" panose="020B0500000000000000" pitchFamily="50" charset="-128"/>
                        </a:rPr>
                        <a:t>180</a:t>
                      </a:r>
                      <a:r>
                        <a:rPr kumimoji="1" lang="ja-JP" altLang="en-US" sz="900">
                          <a:solidFill>
                            <a:schemeClr val="tx1"/>
                          </a:solidFill>
                          <a:latin typeface="Yu Gothic UI" panose="020B0500000000000000" pitchFamily="50" charset="-128"/>
                          <a:ea typeface="Yu Gothic UI" panose="020B0500000000000000" pitchFamily="50" charset="-128"/>
                        </a:rPr>
                        <a:t>％超となり、電車を見送る乗客がいるなど、過度の混雑が生じている</a:t>
                      </a:r>
                      <a:endParaRPr kumimoji="1" lang="en-US" altLang="ja-JP" sz="900">
                        <a:solidFill>
                          <a:schemeClr val="tx1"/>
                        </a:solidFill>
                        <a:latin typeface="Yu Gothic UI" panose="020B0500000000000000" pitchFamily="50" charset="-128"/>
                        <a:ea typeface="Yu Gothic UI" panose="020B0500000000000000"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900">
                          <a:solidFill>
                            <a:schemeClr val="tx1"/>
                          </a:solidFill>
                          <a:latin typeface="Yu Gothic UI" panose="020B0500000000000000" pitchFamily="50" charset="-128"/>
                          <a:ea typeface="Yu Gothic UI" panose="020B0500000000000000" pitchFamily="50" charset="-128"/>
                        </a:rPr>
                        <a:t>観光客・住民</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35794796"/>
                  </a:ext>
                </a:extLst>
              </a:tr>
              <a:tr h="120688">
                <a:tc>
                  <a:txBody>
                    <a:bodyPr/>
                    <a:lstStyle/>
                    <a:p>
                      <a:pPr algn="ctr"/>
                      <a:r>
                        <a:rPr kumimoji="1" lang="ja-JP" altLang="en-US" sz="900" b="1">
                          <a:solidFill>
                            <a:schemeClr val="tx1"/>
                          </a:solidFill>
                          <a:latin typeface="Yu Gothic UI" panose="020B0500000000000000" pitchFamily="50" charset="-128"/>
                          <a:ea typeface="Yu Gothic UI" panose="020B0500000000000000" pitchFamily="50" charset="-128"/>
                        </a:rPr>
                        <a:t>道路混雑</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indent="-171450" algn="l">
                        <a:buFont typeface="Arial" panose="020B0604020202020204" pitchFamily="34" charset="0"/>
                        <a:buChar char="•"/>
                      </a:pP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ZZ</a:t>
                      </a:r>
                      <a:r>
                        <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空港からレンタカーを利用してアクセスするインバウンド客の多さに起因する道路混雑が生じており、</a:t>
                      </a: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XX</a:t>
                      </a:r>
                      <a:r>
                        <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交差点から</a:t>
                      </a: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XX</a:t>
                      </a:r>
                      <a:r>
                        <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高原まで約</a:t>
                      </a: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10km</a:t>
                      </a:r>
                      <a:r>
                        <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a:t>
                      </a: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20</a:t>
                      </a:r>
                      <a:r>
                        <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分弱でアクセス可能なところ、週末には</a:t>
                      </a: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60</a:t>
                      </a:r>
                      <a:r>
                        <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分以上要する状況となっている。また、交通ルールの違いによる交通事故が頻発しており、</a:t>
                      </a: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2019</a:t>
                      </a:r>
                      <a:r>
                        <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年の</a:t>
                      </a: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10</a:t>
                      </a:r>
                      <a:r>
                        <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件に対して</a:t>
                      </a: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2024</a:t>
                      </a:r>
                      <a:r>
                        <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年には</a:t>
                      </a: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30</a:t>
                      </a:r>
                      <a:r>
                        <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件となっている</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900">
                          <a:solidFill>
                            <a:schemeClr val="tx1"/>
                          </a:solidFill>
                          <a:latin typeface="Yu Gothic UI" panose="020B0500000000000000" pitchFamily="50" charset="-128"/>
                          <a:ea typeface="Yu Gothic UI" panose="020B0500000000000000" pitchFamily="50" charset="-128"/>
                        </a:rPr>
                        <a:t>観光客・住民</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17817062"/>
                  </a:ext>
                </a:extLst>
              </a:tr>
              <a:tr h="120688">
                <a:tc>
                  <a:txBody>
                    <a:bodyPr/>
                    <a:lstStyle/>
                    <a:p>
                      <a:pPr algn="ctr"/>
                      <a:r>
                        <a:rPr kumimoji="1" lang="ja-JP" altLang="en-US" sz="900" b="1">
                          <a:solidFill>
                            <a:schemeClr val="tx1"/>
                          </a:solidFill>
                          <a:latin typeface="Yu Gothic UI" panose="020B0500000000000000" pitchFamily="50" charset="-128"/>
                          <a:ea typeface="Yu Gothic UI" panose="020B0500000000000000" pitchFamily="50" charset="-128"/>
                        </a:rPr>
                        <a:t>マナー問題</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indent="-171450" algn="l">
                        <a:buFont typeface="Arial" panose="020B0604020202020204" pitchFamily="34" charset="0"/>
                        <a:buChar char="•"/>
                      </a:pPr>
                      <a:r>
                        <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民泊施設が住宅地に点在することに起因する、騒音やごみ出しルールの無視による地域住民との摩擦が生じており、</a:t>
                      </a: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2024</a:t>
                      </a:r>
                      <a:r>
                        <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年には</a:t>
                      </a: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XXXX</a:t>
                      </a:r>
                      <a:r>
                        <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市役所に月平均</a:t>
                      </a: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10</a:t>
                      </a:r>
                      <a:r>
                        <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件の苦情が寄せられた。また</a:t>
                      </a: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2024</a:t>
                      </a:r>
                      <a:r>
                        <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年には年間</a:t>
                      </a: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20</a:t>
                      </a:r>
                      <a:r>
                        <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件の軽犯罪が摘発されるなど治安の悪化が生じている</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900">
                          <a:solidFill>
                            <a:schemeClr val="tx1"/>
                          </a:solidFill>
                          <a:latin typeface="Yu Gothic UI" panose="020B0500000000000000" pitchFamily="50" charset="-128"/>
                          <a:ea typeface="Yu Gothic UI" panose="020B0500000000000000" pitchFamily="50" charset="-128"/>
                        </a:rPr>
                        <a:t>住民</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68643946"/>
                  </a:ext>
                </a:extLst>
              </a:tr>
            </a:tbl>
          </a:graphicData>
        </a:graphic>
      </p:graphicFrame>
      <p:sp>
        <p:nvSpPr>
          <p:cNvPr id="5" name="テキスト ボックス 4">
            <a:extLst>
              <a:ext uri="{FF2B5EF4-FFF2-40B4-BE49-F238E27FC236}">
                <a16:creationId xmlns:a16="http://schemas.microsoft.com/office/drawing/2014/main" id="{8C943D56-21D0-89C2-F47C-64CE4994D18B}"/>
              </a:ext>
            </a:extLst>
          </p:cNvPr>
          <p:cNvSpPr txBox="1"/>
          <p:nvPr/>
        </p:nvSpPr>
        <p:spPr bwMode="gray">
          <a:xfrm>
            <a:off x="1688482" y="6900839"/>
            <a:ext cx="2003937" cy="442035"/>
          </a:xfrm>
          <a:prstGeom prst="rect">
            <a:avLst/>
          </a:prstGeom>
          <a:ln w="6350">
            <a:noFill/>
          </a:ln>
        </p:spPr>
        <p:txBody>
          <a:bodyPr wrap="square" lIns="72000" tIns="36000" rIns="72000" bIns="36000" rtlCol="0" anchor="b">
            <a:spAutoFit/>
          </a:bodyPr>
          <a:lstStyle/>
          <a:p>
            <a:pPr algn="r" defTabSz="914400" fontAlgn="auto">
              <a:spcBef>
                <a:spcPts val="0"/>
              </a:spcBef>
              <a:spcAft>
                <a:spcPts val="0"/>
              </a:spcAft>
            </a:pPr>
            <a:r>
              <a:rPr kumimoji="1" lang="ja-JP" altLang="en-US" sz="800" kern="0">
                <a:latin typeface="Yu Gothic UI" panose="020B0500000000000000" pitchFamily="50" charset="-128"/>
                <a:ea typeface="Yu Gothic UI" panose="020B0500000000000000" pitchFamily="50" charset="-128"/>
              </a:rPr>
              <a:t>写真左：</a:t>
            </a:r>
            <a:r>
              <a:rPr kumimoji="1" lang="en-US" altLang="ja-JP" sz="800" kern="0">
                <a:latin typeface="Yu Gothic UI" panose="020B0500000000000000" pitchFamily="50" charset="-128"/>
                <a:ea typeface="Yu Gothic UI" panose="020B0500000000000000" pitchFamily="50" charset="-128"/>
              </a:rPr>
              <a:t>XXXX</a:t>
            </a:r>
            <a:r>
              <a:rPr kumimoji="1" lang="ja-JP" altLang="en-US" sz="800" kern="0">
                <a:latin typeface="Yu Gothic UI" panose="020B0500000000000000" pitchFamily="50" charset="-128"/>
                <a:ea typeface="Yu Gothic UI" panose="020B0500000000000000" pitchFamily="50" charset="-128"/>
              </a:rPr>
              <a:t>駅改札前の長蛇の列</a:t>
            </a:r>
            <a:endParaRPr kumimoji="1" lang="en-US" altLang="ja-JP" sz="800" kern="0">
              <a:latin typeface="Yu Gothic UI" panose="020B0500000000000000" pitchFamily="50" charset="-128"/>
              <a:ea typeface="Yu Gothic UI" panose="020B0500000000000000" pitchFamily="50" charset="-128"/>
            </a:endParaRPr>
          </a:p>
          <a:p>
            <a:pPr algn="r" defTabSz="914400" fontAlgn="auto">
              <a:spcBef>
                <a:spcPts val="0"/>
              </a:spcBef>
              <a:spcAft>
                <a:spcPts val="0"/>
              </a:spcAft>
            </a:pPr>
            <a:r>
              <a:rPr kumimoji="1" lang="ja-JP" altLang="en-US" sz="800" kern="0">
                <a:latin typeface="Yu Gothic UI" panose="020B0500000000000000" pitchFamily="50" charset="-128"/>
                <a:ea typeface="Yu Gothic UI" panose="020B0500000000000000" pitchFamily="50" charset="-128"/>
              </a:rPr>
              <a:t>写真中央：交通事故による交通渋滞</a:t>
            </a:r>
            <a:endParaRPr kumimoji="1" lang="en-US" altLang="ja-JP" sz="800" kern="0">
              <a:latin typeface="Yu Gothic UI" panose="020B0500000000000000" pitchFamily="50" charset="-128"/>
              <a:ea typeface="Yu Gothic UI" panose="020B0500000000000000" pitchFamily="50" charset="-128"/>
            </a:endParaRPr>
          </a:p>
          <a:p>
            <a:pPr algn="r" defTabSz="914400" fontAlgn="auto">
              <a:spcBef>
                <a:spcPts val="0"/>
              </a:spcBef>
              <a:spcAft>
                <a:spcPts val="0"/>
              </a:spcAft>
            </a:pPr>
            <a:r>
              <a:rPr kumimoji="1" lang="ja-JP" altLang="en-US" sz="800" kern="0">
                <a:latin typeface="Yu Gothic UI" panose="020B0500000000000000" pitchFamily="50" charset="-128"/>
                <a:ea typeface="Yu Gothic UI" panose="020B0500000000000000" pitchFamily="50" charset="-128"/>
              </a:rPr>
              <a:t>写真右：分別されずに路上に放置されるゴミ</a:t>
            </a:r>
          </a:p>
        </p:txBody>
      </p:sp>
      <p:cxnSp>
        <p:nvCxnSpPr>
          <p:cNvPr id="44" name="直線コネクタ 43">
            <a:extLst>
              <a:ext uri="{FF2B5EF4-FFF2-40B4-BE49-F238E27FC236}">
                <a16:creationId xmlns:a16="http://schemas.microsoft.com/office/drawing/2014/main" id="{6CDD945F-18EC-89C0-4D06-471DD8759823}"/>
              </a:ext>
            </a:extLst>
          </p:cNvPr>
          <p:cNvCxnSpPr/>
          <p:nvPr/>
        </p:nvCxnSpPr>
        <p:spPr>
          <a:xfrm>
            <a:off x="198903" y="7395386"/>
            <a:ext cx="6472592" cy="0"/>
          </a:xfrm>
          <a:prstGeom prst="line">
            <a:avLst/>
          </a:prstGeom>
          <a:ln w="76200">
            <a:solidFill>
              <a:schemeClr val="accent6">
                <a:lumMod val="20000"/>
                <a:lumOff val="80000"/>
                <a:alpha val="70000"/>
              </a:schemeClr>
            </a:solidFill>
          </a:ln>
        </p:spPr>
        <p:style>
          <a:lnRef idx="1">
            <a:schemeClr val="accent1"/>
          </a:lnRef>
          <a:fillRef idx="0">
            <a:schemeClr val="accent1"/>
          </a:fillRef>
          <a:effectRef idx="0">
            <a:schemeClr val="accent1"/>
          </a:effectRef>
          <a:fontRef idx="minor">
            <a:schemeClr val="tx1"/>
          </a:fontRef>
        </p:style>
      </p:cxnSp>
      <p:sp>
        <p:nvSpPr>
          <p:cNvPr id="45" name="テキスト ボックス 44">
            <a:extLst>
              <a:ext uri="{FF2B5EF4-FFF2-40B4-BE49-F238E27FC236}">
                <a16:creationId xmlns:a16="http://schemas.microsoft.com/office/drawing/2014/main" id="{90BFF6F0-DC22-486B-DE3E-597098BAD26C}"/>
              </a:ext>
            </a:extLst>
          </p:cNvPr>
          <p:cNvSpPr txBox="1"/>
          <p:nvPr/>
        </p:nvSpPr>
        <p:spPr bwMode="gray">
          <a:xfrm>
            <a:off x="76350" y="7199566"/>
            <a:ext cx="3844126" cy="256984"/>
          </a:xfrm>
          <a:prstGeom prst="rect">
            <a:avLst/>
          </a:prstGeom>
          <a:ln w="6350">
            <a:noFill/>
          </a:ln>
        </p:spPr>
        <p:txBody>
          <a:bodyPr wrap="square" lIns="72000" tIns="36000" rIns="72000" bIns="36000" rtlCol="0">
            <a:spAutoFit/>
          </a:bodyPr>
          <a:lstStyle/>
          <a:p>
            <a:pPr defTabSz="914400" fontAlgn="auto">
              <a:lnSpc>
                <a:spcPct val="120000"/>
              </a:lnSpc>
              <a:spcBef>
                <a:spcPts val="300"/>
              </a:spcBef>
              <a:spcAft>
                <a:spcPts val="0"/>
              </a:spcAft>
            </a:pPr>
            <a:r>
              <a:rPr kumimoji="1" lang="ja-JP" altLang="en-US" sz="1100" b="1" kern="0">
                <a:latin typeface="Yu Gothic UI" panose="020B0500000000000000" pitchFamily="50" charset="-128"/>
                <a:ea typeface="Yu Gothic UI" panose="020B0500000000000000" pitchFamily="50" charset="-128"/>
              </a:rPr>
              <a:t>■ 過年度の取組概要</a:t>
            </a:r>
          </a:p>
        </p:txBody>
      </p:sp>
      <p:sp>
        <p:nvSpPr>
          <p:cNvPr id="6" name="テキスト ボックス 5">
            <a:extLst>
              <a:ext uri="{FF2B5EF4-FFF2-40B4-BE49-F238E27FC236}">
                <a16:creationId xmlns:a16="http://schemas.microsoft.com/office/drawing/2014/main" id="{05CBB15B-58BD-6867-7FB1-551F5D302334}"/>
              </a:ext>
            </a:extLst>
          </p:cNvPr>
          <p:cNvSpPr txBox="1"/>
          <p:nvPr/>
        </p:nvSpPr>
        <p:spPr bwMode="gray">
          <a:xfrm>
            <a:off x="5002481" y="2964211"/>
            <a:ext cx="1605360" cy="318924"/>
          </a:xfrm>
          <a:prstGeom prst="rect">
            <a:avLst/>
          </a:prstGeom>
          <a:ln w="6350">
            <a:noFill/>
          </a:ln>
        </p:spPr>
        <p:txBody>
          <a:bodyPr wrap="square" lIns="72000" tIns="36000" rIns="72000" bIns="36000" rtlCol="0">
            <a:spAutoFit/>
          </a:bodyPr>
          <a:lstStyle/>
          <a:p>
            <a:pPr defTabSz="914400" fontAlgn="auto">
              <a:spcBef>
                <a:spcPts val="0"/>
              </a:spcBef>
              <a:spcAft>
                <a:spcPts val="0"/>
              </a:spcAft>
            </a:pPr>
            <a:r>
              <a:rPr kumimoji="1" lang="ja-JP" altLang="en-US" sz="800" kern="0">
                <a:solidFill>
                  <a:prstClr val="black"/>
                </a:solidFill>
                <a:latin typeface="Yu Gothic UI" panose="020B0500000000000000" pitchFamily="50" charset="-128"/>
                <a:ea typeface="Yu Gothic UI" panose="020B0500000000000000" pitchFamily="50" charset="-128"/>
              </a:rPr>
              <a:t>写真の説明：旅行者で混雑する</a:t>
            </a:r>
            <a:r>
              <a:rPr kumimoji="1" lang="en-US" altLang="ja-JP" sz="800" kern="0">
                <a:solidFill>
                  <a:prstClr val="black"/>
                </a:solidFill>
                <a:latin typeface="Yu Gothic UI" panose="020B0500000000000000" pitchFamily="50" charset="-128"/>
                <a:ea typeface="Yu Gothic UI" panose="020B0500000000000000" pitchFamily="50" charset="-128"/>
              </a:rPr>
              <a:t>XXXX</a:t>
            </a:r>
            <a:r>
              <a:rPr kumimoji="1" lang="ja-JP" altLang="en-US" sz="800" kern="0">
                <a:solidFill>
                  <a:prstClr val="black"/>
                </a:solidFill>
                <a:latin typeface="Yu Gothic UI" panose="020B0500000000000000" pitchFamily="50" charset="-128"/>
                <a:ea typeface="Yu Gothic UI" panose="020B0500000000000000" pitchFamily="50" charset="-128"/>
              </a:rPr>
              <a:t>エリア</a:t>
            </a:r>
          </a:p>
        </p:txBody>
      </p:sp>
      <p:sp>
        <p:nvSpPr>
          <p:cNvPr id="55" name="正方形/長方形 54">
            <a:extLst>
              <a:ext uri="{FF2B5EF4-FFF2-40B4-BE49-F238E27FC236}">
                <a16:creationId xmlns:a16="http://schemas.microsoft.com/office/drawing/2014/main" id="{221F5C8B-C486-D1BC-3A92-6BD2B439C80E}"/>
              </a:ext>
            </a:extLst>
          </p:cNvPr>
          <p:cNvSpPr/>
          <p:nvPr/>
        </p:nvSpPr>
        <p:spPr bwMode="gray">
          <a:xfrm>
            <a:off x="3763339" y="6918092"/>
            <a:ext cx="922107" cy="413163"/>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000">
                <a:solidFill>
                  <a:schemeClr val="tx1">
                    <a:lumMod val="65000"/>
                    <a:lumOff val="35000"/>
                  </a:schemeClr>
                </a:solidFill>
                <a:latin typeface="Yu Gothic UI" panose="020B0500000000000000" pitchFamily="50" charset="-128"/>
                <a:ea typeface="Yu Gothic UI" panose="020B0500000000000000" pitchFamily="50" charset="-128"/>
              </a:rPr>
              <a:t>生じている事象の特徴を示す写真等を張り付け</a:t>
            </a:r>
          </a:p>
        </p:txBody>
      </p:sp>
      <p:sp>
        <p:nvSpPr>
          <p:cNvPr id="56" name="正方形/長方形 55">
            <a:extLst>
              <a:ext uri="{FF2B5EF4-FFF2-40B4-BE49-F238E27FC236}">
                <a16:creationId xmlns:a16="http://schemas.microsoft.com/office/drawing/2014/main" id="{44407BCD-8D55-7A07-C443-88DB24EFFE3F}"/>
              </a:ext>
            </a:extLst>
          </p:cNvPr>
          <p:cNvSpPr/>
          <p:nvPr/>
        </p:nvSpPr>
        <p:spPr bwMode="gray">
          <a:xfrm>
            <a:off x="5749393" y="6918092"/>
            <a:ext cx="922107" cy="413163"/>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000">
                <a:solidFill>
                  <a:schemeClr val="tx1">
                    <a:lumMod val="65000"/>
                    <a:lumOff val="35000"/>
                  </a:schemeClr>
                </a:solidFill>
                <a:latin typeface="Yu Gothic UI" panose="020B0500000000000000" pitchFamily="50" charset="-128"/>
                <a:ea typeface="Yu Gothic UI" panose="020B0500000000000000" pitchFamily="50" charset="-128"/>
              </a:rPr>
              <a:t>生じている事象の特徴を示す写真等を張り付け</a:t>
            </a:r>
          </a:p>
        </p:txBody>
      </p:sp>
      <p:sp>
        <p:nvSpPr>
          <p:cNvPr id="62" name="正方形/長方形 61">
            <a:extLst>
              <a:ext uri="{FF2B5EF4-FFF2-40B4-BE49-F238E27FC236}">
                <a16:creationId xmlns:a16="http://schemas.microsoft.com/office/drawing/2014/main" id="{DD3DB16B-6658-BB27-BF0E-275E2C4F5279}"/>
              </a:ext>
            </a:extLst>
          </p:cNvPr>
          <p:cNvSpPr/>
          <p:nvPr/>
        </p:nvSpPr>
        <p:spPr bwMode="gray">
          <a:xfrm>
            <a:off x="4756366" y="6918092"/>
            <a:ext cx="922107" cy="413163"/>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000">
                <a:solidFill>
                  <a:schemeClr val="tx1">
                    <a:lumMod val="65000"/>
                    <a:lumOff val="35000"/>
                  </a:schemeClr>
                </a:solidFill>
                <a:latin typeface="Yu Gothic UI" panose="020B0500000000000000" pitchFamily="50" charset="-128"/>
                <a:ea typeface="Yu Gothic UI" panose="020B0500000000000000" pitchFamily="50" charset="-128"/>
              </a:rPr>
              <a:t>生じている事象の特徴を示す写真等を張り付け</a:t>
            </a:r>
          </a:p>
        </p:txBody>
      </p:sp>
      <p:sp>
        <p:nvSpPr>
          <p:cNvPr id="7" name="テキスト ボックス 6">
            <a:extLst>
              <a:ext uri="{FF2B5EF4-FFF2-40B4-BE49-F238E27FC236}">
                <a16:creationId xmlns:a16="http://schemas.microsoft.com/office/drawing/2014/main" id="{E78DD293-5DAC-3129-7289-B01635E3AA98}"/>
              </a:ext>
            </a:extLst>
          </p:cNvPr>
          <p:cNvSpPr txBox="1"/>
          <p:nvPr/>
        </p:nvSpPr>
        <p:spPr bwMode="gray">
          <a:xfrm>
            <a:off x="2972932" y="4291777"/>
            <a:ext cx="3759772" cy="195814"/>
          </a:xfrm>
          <a:prstGeom prst="rect">
            <a:avLst/>
          </a:prstGeom>
          <a:ln w="6350">
            <a:noFill/>
          </a:ln>
        </p:spPr>
        <p:txBody>
          <a:bodyPr wrap="square" lIns="72000" tIns="36000" rIns="72000" bIns="36000" rtlCol="0">
            <a:spAutoFit/>
          </a:bodyPr>
          <a:lstStyle/>
          <a:p>
            <a:pPr algn="r" defTabSz="914400" fontAlgn="auto">
              <a:spcBef>
                <a:spcPts val="0"/>
              </a:spcBef>
              <a:spcAft>
                <a:spcPts val="0"/>
              </a:spcAft>
            </a:pPr>
            <a:r>
              <a:rPr kumimoji="1" lang="en-US" altLang="ja-JP" sz="800" kern="0">
                <a:solidFill>
                  <a:prstClr val="black"/>
                </a:solidFill>
                <a:latin typeface="Yu Gothic UI" panose="020B0500000000000000" pitchFamily="50" charset="-128"/>
                <a:ea typeface="Yu Gothic UI" panose="020B0500000000000000" pitchFamily="50" charset="-128"/>
              </a:rPr>
              <a:t>※</a:t>
            </a:r>
            <a:r>
              <a:rPr kumimoji="1" lang="ja-JP" altLang="en-US" sz="800" kern="0">
                <a:solidFill>
                  <a:prstClr val="black"/>
                </a:solidFill>
                <a:latin typeface="Yu Gothic UI" panose="020B0500000000000000" pitchFamily="50" charset="-128"/>
                <a:ea typeface="Yu Gothic UI" panose="020B0500000000000000" pitchFamily="50" charset="-128"/>
              </a:rPr>
              <a:t>感染症の影響を受ける以前と比較した動向を把握するため、コロナ前後の動向を記入</a:t>
            </a:r>
          </a:p>
        </p:txBody>
      </p:sp>
      <p:sp>
        <p:nvSpPr>
          <p:cNvPr id="3" name="四角形: 角を丸くする 2">
            <a:extLst>
              <a:ext uri="{FF2B5EF4-FFF2-40B4-BE49-F238E27FC236}">
                <a16:creationId xmlns:a16="http://schemas.microsoft.com/office/drawing/2014/main" id="{D0901319-3DD6-71B9-D94A-1E4D6ADB2167}"/>
              </a:ext>
            </a:extLst>
          </p:cNvPr>
          <p:cNvSpPr/>
          <p:nvPr/>
        </p:nvSpPr>
        <p:spPr bwMode="gray">
          <a:xfrm>
            <a:off x="4166380" y="940652"/>
            <a:ext cx="2502428" cy="252001"/>
          </a:xfrm>
          <a:prstGeom prst="round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補助対象経費 総額：</a:t>
            </a:r>
            <a:r>
              <a:rPr kumimoji="1" lang="en-US" altLang="ja-JP" sz="1000" b="1">
                <a:solidFill>
                  <a:prstClr val="black"/>
                </a:solidFill>
                <a:latin typeface="Yu Gothic UI" panose="020B0500000000000000" pitchFamily="50" charset="-128"/>
                <a:ea typeface="Yu Gothic UI" panose="020B0500000000000000" pitchFamily="50" charset="-128"/>
                <a:cs typeface="+mn-cs"/>
              </a:rPr>
              <a:t>43,000,000</a:t>
            </a:r>
            <a:r>
              <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円</a:t>
            </a:r>
          </a:p>
        </p:txBody>
      </p:sp>
      <p:sp>
        <p:nvSpPr>
          <p:cNvPr id="9" name="四角形: 角を丸くする 8">
            <a:extLst>
              <a:ext uri="{FF2B5EF4-FFF2-40B4-BE49-F238E27FC236}">
                <a16:creationId xmlns:a16="http://schemas.microsoft.com/office/drawing/2014/main" id="{B7FB5528-0B27-DDDB-FC68-62AB606C09AD}"/>
              </a:ext>
            </a:extLst>
          </p:cNvPr>
          <p:cNvSpPr/>
          <p:nvPr/>
        </p:nvSpPr>
        <p:spPr bwMode="gray">
          <a:xfrm>
            <a:off x="4168956" y="1234918"/>
            <a:ext cx="2502428" cy="252001"/>
          </a:xfrm>
          <a:prstGeom prst="round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1">
                <a:solidFill>
                  <a:prstClr val="black"/>
                </a:solidFill>
                <a:latin typeface="Yu Gothic UI" panose="020B0500000000000000" pitchFamily="50" charset="-128"/>
                <a:ea typeface="Yu Gothic UI" panose="020B0500000000000000" pitchFamily="50" charset="-128"/>
                <a:cs typeface="+mn-cs"/>
              </a:rPr>
              <a:t>申請補助金</a:t>
            </a:r>
            <a:r>
              <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額 総額：</a:t>
            </a:r>
            <a:r>
              <a:rPr kumimoji="1" lang="en-US" altLang="ja-JP"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21,500,000</a:t>
            </a:r>
            <a:r>
              <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円</a:t>
            </a:r>
          </a:p>
        </p:txBody>
      </p:sp>
      <p:sp>
        <p:nvSpPr>
          <p:cNvPr id="37" name="正方形/長方形 36">
            <a:extLst>
              <a:ext uri="{FF2B5EF4-FFF2-40B4-BE49-F238E27FC236}">
                <a16:creationId xmlns:a16="http://schemas.microsoft.com/office/drawing/2014/main" id="{D2380B12-527B-24F8-7BB1-3AD74795863C}"/>
              </a:ext>
            </a:extLst>
          </p:cNvPr>
          <p:cNvSpPr/>
          <p:nvPr/>
        </p:nvSpPr>
        <p:spPr bwMode="gray">
          <a:xfrm>
            <a:off x="6991724" y="3412241"/>
            <a:ext cx="2324114" cy="540000"/>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ja-JP" altLang="en-US" sz="1050" b="1" dirty="0">
                <a:latin typeface="Yu Gothic UI" panose="020B0500000000000000" pitchFamily="50" charset="-128"/>
                <a:ea typeface="Yu Gothic UI" panose="020B0500000000000000" pitchFamily="50" charset="-128"/>
                <a:cs typeface="+mn-cs"/>
              </a:rPr>
              <a:t>把握している最新動向を記載すること</a:t>
            </a:r>
            <a:endParaRPr kumimoji="1" lang="en-US" altLang="ja-JP" sz="1050" b="1" dirty="0">
              <a:latin typeface="Yu Gothic UI" panose="020B0500000000000000" pitchFamily="50" charset="-128"/>
              <a:ea typeface="Yu Gothic UI" panose="020B0500000000000000" pitchFamily="50" charset="-128"/>
              <a:cs typeface="+mn-cs"/>
            </a:endParaRPr>
          </a:p>
          <a:p>
            <a:pPr marR="0" defTabSz="990564" rtl="0" eaLnBrk="1" fontAlgn="auto" latinLnBrk="0" hangingPunct="1">
              <a:lnSpc>
                <a:spcPct val="100000"/>
              </a:lnSpc>
              <a:spcBef>
                <a:spcPts val="0"/>
              </a:spcBef>
              <a:spcAft>
                <a:spcPts val="0"/>
              </a:spcAft>
              <a:buClrTx/>
              <a:buSzPct val="100000"/>
              <a:tabLst/>
            </a:pPr>
            <a:r>
              <a:rPr kumimoji="1" lang="en-US" altLang="ja-JP" sz="1050" b="1" dirty="0">
                <a:latin typeface="Yu Gothic UI" panose="020B0500000000000000" pitchFamily="50" charset="-128"/>
                <a:ea typeface="Yu Gothic UI" panose="020B0500000000000000" pitchFamily="50" charset="-128"/>
                <a:cs typeface="+mn-cs"/>
              </a:rPr>
              <a:t>※</a:t>
            </a:r>
            <a:r>
              <a:rPr kumimoji="1" lang="ja-JP" altLang="en-US" sz="1050" b="1" dirty="0">
                <a:latin typeface="Yu Gothic UI" panose="020B0500000000000000" pitchFamily="50" charset="-128"/>
                <a:ea typeface="Yu Gothic UI" panose="020B0500000000000000" pitchFamily="50" charset="-128"/>
                <a:cs typeface="+mn-cs"/>
              </a:rPr>
              <a:t>記載年は変更して構わない</a:t>
            </a:r>
            <a:endParaRPr kumimoji="1" lang="en-US" altLang="ja-JP" sz="1050" b="1" dirty="0">
              <a:latin typeface="Yu Gothic UI" panose="020B0500000000000000" pitchFamily="50" charset="-128"/>
              <a:ea typeface="Yu Gothic UI" panose="020B0500000000000000" pitchFamily="50" charset="-128"/>
              <a:cs typeface="+mn-cs"/>
            </a:endParaRPr>
          </a:p>
        </p:txBody>
      </p:sp>
      <p:cxnSp>
        <p:nvCxnSpPr>
          <p:cNvPr id="38" name="直線コネクタ 37">
            <a:extLst>
              <a:ext uri="{FF2B5EF4-FFF2-40B4-BE49-F238E27FC236}">
                <a16:creationId xmlns:a16="http://schemas.microsoft.com/office/drawing/2014/main" id="{C9BD8025-43B0-EF2C-22DB-2B7E35914B4F}"/>
              </a:ext>
            </a:extLst>
          </p:cNvPr>
          <p:cNvCxnSpPr>
            <a:cxnSpLocks/>
            <a:stCxn id="37" idx="1"/>
          </p:cNvCxnSpPr>
          <p:nvPr/>
        </p:nvCxnSpPr>
        <p:spPr bwMode="gray">
          <a:xfrm flipH="1">
            <a:off x="6392549" y="3682241"/>
            <a:ext cx="599175" cy="164868"/>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48" name="正方形/長方形 47">
            <a:extLst>
              <a:ext uri="{FF2B5EF4-FFF2-40B4-BE49-F238E27FC236}">
                <a16:creationId xmlns:a16="http://schemas.microsoft.com/office/drawing/2014/main" id="{09C982B5-32AB-4CCC-A1C0-02056EFA7DD4}"/>
              </a:ext>
            </a:extLst>
          </p:cNvPr>
          <p:cNvSpPr/>
          <p:nvPr/>
        </p:nvSpPr>
        <p:spPr bwMode="gray">
          <a:xfrm>
            <a:off x="6991724" y="7343671"/>
            <a:ext cx="2324114" cy="540000"/>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ja-JP" altLang="en-US" sz="1050" b="1">
                <a:latin typeface="Yu Gothic UI" panose="020B0500000000000000" pitchFamily="50" charset="-128"/>
                <a:ea typeface="Yu Gothic UI" panose="020B0500000000000000" pitchFamily="50" charset="-128"/>
                <a:cs typeface="+mn-cs"/>
              </a:rPr>
              <a:t>継続性を確認する項目。過年度実施事項を整理し、記載すること</a:t>
            </a:r>
            <a:endParaRPr kumimoji="1" lang="en-US" altLang="ja-JP" sz="1050" b="1">
              <a:latin typeface="Yu Gothic UI" panose="020B0500000000000000" pitchFamily="50" charset="-128"/>
              <a:ea typeface="Yu Gothic UI" panose="020B0500000000000000" pitchFamily="50" charset="-128"/>
              <a:cs typeface="+mn-cs"/>
            </a:endParaRPr>
          </a:p>
        </p:txBody>
      </p:sp>
      <p:cxnSp>
        <p:nvCxnSpPr>
          <p:cNvPr id="49" name="直線コネクタ 48">
            <a:extLst>
              <a:ext uri="{FF2B5EF4-FFF2-40B4-BE49-F238E27FC236}">
                <a16:creationId xmlns:a16="http://schemas.microsoft.com/office/drawing/2014/main" id="{9245E74E-A352-5F8D-556D-4F4926A4C257}"/>
              </a:ext>
            </a:extLst>
          </p:cNvPr>
          <p:cNvCxnSpPr>
            <a:cxnSpLocks/>
            <a:stCxn id="48" idx="1"/>
          </p:cNvCxnSpPr>
          <p:nvPr/>
        </p:nvCxnSpPr>
        <p:spPr bwMode="gray">
          <a:xfrm flipH="1">
            <a:off x="6392549" y="7613671"/>
            <a:ext cx="599175" cy="153674"/>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50" name="正方形/長方形 49">
            <a:extLst>
              <a:ext uri="{FF2B5EF4-FFF2-40B4-BE49-F238E27FC236}">
                <a16:creationId xmlns:a16="http://schemas.microsoft.com/office/drawing/2014/main" id="{4BDC16C4-C3FA-626F-8C4B-8E98F94F1B1B}"/>
              </a:ext>
            </a:extLst>
          </p:cNvPr>
          <p:cNvSpPr/>
          <p:nvPr/>
        </p:nvSpPr>
        <p:spPr bwMode="gray">
          <a:xfrm>
            <a:off x="6991725" y="339772"/>
            <a:ext cx="2324114" cy="540000"/>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a:latin typeface="Yu Gothic UI" panose="020B0500000000000000" pitchFamily="50" charset="-128"/>
                <a:ea typeface="Yu Gothic UI" panose="020B0500000000000000" pitchFamily="50" charset="-128"/>
                <a:cs typeface="+mn-cs"/>
              </a:rPr>
              <a:t>各補助事業の計画を総称する計画名称を記載</a:t>
            </a:r>
            <a:endParaRPr kumimoji="1" lang="en-US" altLang="ja-JP" sz="1050" b="1">
              <a:latin typeface="Yu Gothic UI" panose="020B0500000000000000" pitchFamily="50" charset="-128"/>
              <a:ea typeface="Yu Gothic UI" panose="020B0500000000000000" pitchFamily="50" charset="-128"/>
              <a:cs typeface="+mn-cs"/>
            </a:endParaRPr>
          </a:p>
        </p:txBody>
      </p:sp>
      <p:sp>
        <p:nvSpPr>
          <p:cNvPr id="47" name="正方形/長方形 46">
            <a:extLst>
              <a:ext uri="{FF2B5EF4-FFF2-40B4-BE49-F238E27FC236}">
                <a16:creationId xmlns:a16="http://schemas.microsoft.com/office/drawing/2014/main" id="{1666846D-D3EA-0272-AD06-33E8C48561CA}"/>
              </a:ext>
            </a:extLst>
          </p:cNvPr>
          <p:cNvSpPr/>
          <p:nvPr/>
        </p:nvSpPr>
        <p:spPr bwMode="gray">
          <a:xfrm>
            <a:off x="-3172408" y="7767346"/>
            <a:ext cx="3055326" cy="1920736"/>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dirty="0">
                <a:solidFill>
                  <a:prstClr val="black"/>
                </a:solidFill>
                <a:latin typeface="Yu Gothic UI" panose="020B0500000000000000" pitchFamily="50" charset="-128"/>
                <a:ea typeface="Yu Gothic UI" panose="020B0500000000000000" pitchFamily="50" charset="-128"/>
                <a:cs typeface="+mn-cs"/>
              </a:rPr>
              <a:t>資料「</a:t>
            </a:r>
            <a:r>
              <a:rPr kumimoji="1" lang="en-US" altLang="ja-JP" sz="1050" b="1" dirty="0">
                <a:solidFill>
                  <a:prstClr val="black"/>
                </a:solidFill>
                <a:latin typeface="Yu Gothic UI" panose="020B0500000000000000" pitchFamily="50" charset="-128"/>
                <a:ea typeface="Yu Gothic UI" panose="020B0500000000000000" pitchFamily="50" charset="-128"/>
                <a:cs typeface="+mn-cs"/>
              </a:rPr>
              <a:t>KGI</a:t>
            </a:r>
            <a:r>
              <a:rPr kumimoji="1" lang="ja-JP" altLang="en-US" sz="1050" b="1" dirty="0">
                <a:solidFill>
                  <a:prstClr val="black"/>
                </a:solidFill>
                <a:latin typeface="Yu Gothic UI" panose="020B0500000000000000" pitchFamily="50" charset="-128"/>
                <a:ea typeface="Yu Gothic UI" panose="020B0500000000000000" pitchFamily="50" charset="-128"/>
                <a:cs typeface="+mn-cs"/>
              </a:rPr>
              <a:t>・</a:t>
            </a:r>
            <a:r>
              <a:rPr kumimoji="1" lang="en-US" altLang="ja-JP" sz="1050" b="1" dirty="0">
                <a:solidFill>
                  <a:prstClr val="black"/>
                </a:solidFill>
                <a:latin typeface="Yu Gothic UI" panose="020B0500000000000000" pitchFamily="50" charset="-128"/>
                <a:ea typeface="Yu Gothic UI" panose="020B0500000000000000" pitchFamily="50" charset="-128"/>
                <a:cs typeface="+mn-cs"/>
              </a:rPr>
              <a:t>KPI</a:t>
            </a:r>
            <a:r>
              <a:rPr kumimoji="1" lang="ja-JP" altLang="en-US" sz="1050" b="1" dirty="0">
                <a:solidFill>
                  <a:prstClr val="black"/>
                </a:solidFill>
                <a:latin typeface="Yu Gothic UI" panose="020B0500000000000000" pitchFamily="50" charset="-128"/>
                <a:ea typeface="Yu Gothic UI" panose="020B0500000000000000" pitchFamily="50" charset="-128"/>
                <a:cs typeface="+mn-cs"/>
              </a:rPr>
              <a:t>設定の考え方」を参考に、事業目的に即して、地域としてオーバーツーリズムの未然防止・抑制の成果を測る</a:t>
            </a:r>
            <a:r>
              <a:rPr kumimoji="1" lang="en-US" altLang="ja-JP" sz="1050" b="1" dirty="0">
                <a:solidFill>
                  <a:prstClr val="black"/>
                </a:solidFill>
                <a:latin typeface="Yu Gothic UI" panose="020B0500000000000000" pitchFamily="50" charset="-128"/>
                <a:ea typeface="Yu Gothic UI" panose="020B0500000000000000" pitchFamily="50" charset="-128"/>
                <a:cs typeface="+mn-cs"/>
              </a:rPr>
              <a:t>KGI</a:t>
            </a:r>
            <a:r>
              <a:rPr kumimoji="1" lang="ja-JP" altLang="en-US" sz="1050" b="1" dirty="0">
                <a:solidFill>
                  <a:prstClr val="black"/>
                </a:solidFill>
                <a:latin typeface="Yu Gothic UI" panose="020B0500000000000000" pitchFamily="50" charset="-128"/>
                <a:ea typeface="Yu Gothic UI" panose="020B0500000000000000" pitchFamily="50" charset="-128"/>
                <a:cs typeface="+mn-cs"/>
              </a:rPr>
              <a:t>を設定し、各補助事業の</a:t>
            </a:r>
            <a:r>
              <a:rPr kumimoji="1" lang="en-US" altLang="ja-JP" sz="1050" b="1" dirty="0">
                <a:solidFill>
                  <a:prstClr val="black"/>
                </a:solidFill>
                <a:latin typeface="Yu Gothic UI" panose="020B0500000000000000" pitchFamily="50" charset="-128"/>
                <a:ea typeface="Yu Gothic UI" panose="020B0500000000000000" pitchFamily="50" charset="-128"/>
                <a:cs typeface="+mn-cs"/>
              </a:rPr>
              <a:t>KPI</a:t>
            </a:r>
            <a:r>
              <a:rPr kumimoji="1" lang="ja-JP" altLang="en-US" sz="1050" b="1" dirty="0">
                <a:solidFill>
                  <a:prstClr val="black"/>
                </a:solidFill>
                <a:latin typeface="Yu Gothic UI" panose="020B0500000000000000" pitchFamily="50" charset="-128"/>
                <a:ea typeface="Yu Gothic UI" panose="020B0500000000000000" pitchFamily="50" charset="-128"/>
                <a:cs typeface="+mn-cs"/>
              </a:rPr>
              <a:t>を達成することで、到達する総括的な指標を設定すること。また、定量的な数値を記載すること</a:t>
            </a:r>
            <a:endParaRPr kumimoji="1" lang="en-US" altLang="ja-JP" sz="1050" b="1" dirty="0">
              <a:solidFill>
                <a:prstClr val="black"/>
              </a:solidFill>
              <a:latin typeface="Yu Gothic UI" panose="020B0500000000000000" pitchFamily="50" charset="-128"/>
              <a:ea typeface="Yu Gothic UI" panose="020B0500000000000000" pitchFamily="50" charset="-128"/>
              <a:cs typeface="+mn-cs"/>
            </a:endParaRPr>
          </a:p>
          <a:p>
            <a:pPr defTabSz="990564" fontAlgn="auto">
              <a:spcBef>
                <a:spcPts val="0"/>
              </a:spcBef>
              <a:spcAft>
                <a:spcPts val="0"/>
              </a:spcAft>
              <a:buSzPct val="100000"/>
            </a:pPr>
            <a:r>
              <a:rPr kumimoji="1" lang="ja-JP" altLang="en-US" sz="1050" b="1" dirty="0">
                <a:solidFill>
                  <a:prstClr val="black"/>
                </a:solidFill>
                <a:latin typeface="Yu Gothic UI" panose="020B0500000000000000" pitchFamily="50" charset="-128"/>
                <a:ea typeface="Yu Gothic UI" panose="020B0500000000000000" pitchFamily="50" charset="-128"/>
                <a:cs typeface="+mn-cs"/>
              </a:rPr>
              <a:t>（</a:t>
            </a:r>
            <a:r>
              <a:rPr kumimoji="1" lang="en-US" altLang="ja-JP" sz="1050" b="1" dirty="0">
                <a:solidFill>
                  <a:prstClr val="black"/>
                </a:solidFill>
                <a:latin typeface="Yu Gothic UI" panose="020B0500000000000000" pitchFamily="50" charset="-128"/>
                <a:ea typeface="Yu Gothic UI" panose="020B0500000000000000" pitchFamily="50" charset="-128"/>
                <a:cs typeface="+mn-cs"/>
              </a:rPr>
              <a:t>※</a:t>
            </a:r>
            <a:r>
              <a:rPr kumimoji="1" lang="ja-JP" altLang="en-US" sz="1050" b="1" dirty="0">
                <a:solidFill>
                  <a:prstClr val="black"/>
                </a:solidFill>
                <a:latin typeface="Yu Gothic UI" panose="020B0500000000000000" pitchFamily="50" charset="-128"/>
                <a:ea typeface="Yu Gothic UI" panose="020B0500000000000000" pitchFamily="50" charset="-128"/>
                <a:cs typeface="+mn-cs"/>
              </a:rPr>
              <a:t>一般的な満足度等を指標とするのではなく、地域全体としてオーバーツーリズムが未然防止・抑制されたことによる効果が測れる指標とすること）</a:t>
            </a:r>
            <a:endParaRPr kumimoji="1" lang="en-US" altLang="ja-JP" sz="1050" b="1" dirty="0">
              <a:solidFill>
                <a:prstClr val="black"/>
              </a:solidFill>
              <a:latin typeface="Yu Gothic UI" panose="020B0500000000000000" pitchFamily="50" charset="-128"/>
              <a:ea typeface="Yu Gothic UI" panose="020B0500000000000000" pitchFamily="50" charset="-128"/>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ja-JP" altLang="en-US" sz="1050" b="1" dirty="0">
                <a:solidFill>
                  <a:prstClr val="black"/>
                </a:solidFill>
                <a:latin typeface="Yu Gothic UI" panose="020B0500000000000000" pitchFamily="50" charset="-128"/>
                <a:ea typeface="Yu Gothic UI" panose="020B0500000000000000" pitchFamily="50" charset="-128"/>
                <a:cs typeface="+mn-cs"/>
              </a:rPr>
              <a:t>中期の目標でも構いません。達成年と目標値を明記すること</a:t>
            </a:r>
            <a:endParaRPr kumimoji="1" lang="en-US" altLang="ja-JP" sz="1050" b="1" dirty="0">
              <a:solidFill>
                <a:prstClr val="black"/>
              </a:solidFill>
              <a:latin typeface="Yu Gothic UI" panose="020B0500000000000000" pitchFamily="50" charset="-128"/>
              <a:ea typeface="Yu Gothic UI" panose="020B0500000000000000" pitchFamily="50" charset="-128"/>
              <a:cs typeface="+mn-cs"/>
            </a:endParaRPr>
          </a:p>
        </p:txBody>
      </p:sp>
      <p:cxnSp>
        <p:nvCxnSpPr>
          <p:cNvPr id="51" name="直線コネクタ 50">
            <a:extLst>
              <a:ext uri="{FF2B5EF4-FFF2-40B4-BE49-F238E27FC236}">
                <a16:creationId xmlns:a16="http://schemas.microsoft.com/office/drawing/2014/main" id="{10017982-2C1F-0080-ECAF-29129C231872}"/>
              </a:ext>
            </a:extLst>
          </p:cNvPr>
          <p:cNvCxnSpPr>
            <a:cxnSpLocks/>
            <a:stCxn id="47" idx="3"/>
          </p:cNvCxnSpPr>
          <p:nvPr/>
        </p:nvCxnSpPr>
        <p:spPr bwMode="gray">
          <a:xfrm>
            <a:off x="-117082" y="8727714"/>
            <a:ext cx="466217" cy="652227"/>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64" name="グループ化 63">
            <a:extLst>
              <a:ext uri="{FF2B5EF4-FFF2-40B4-BE49-F238E27FC236}">
                <a16:creationId xmlns:a16="http://schemas.microsoft.com/office/drawing/2014/main" id="{72C49F70-209E-D8B1-EF14-8FF0A5A854F1}"/>
              </a:ext>
            </a:extLst>
          </p:cNvPr>
          <p:cNvGrpSpPr/>
          <p:nvPr/>
        </p:nvGrpSpPr>
        <p:grpSpPr>
          <a:xfrm>
            <a:off x="-3172408" y="4866053"/>
            <a:ext cx="3248758" cy="1026265"/>
            <a:chOff x="-3172408" y="4866053"/>
            <a:chExt cx="3248758" cy="1026265"/>
          </a:xfrm>
        </p:grpSpPr>
        <p:sp>
          <p:nvSpPr>
            <p:cNvPr id="23" name="正方形/長方形 22">
              <a:extLst>
                <a:ext uri="{FF2B5EF4-FFF2-40B4-BE49-F238E27FC236}">
                  <a16:creationId xmlns:a16="http://schemas.microsoft.com/office/drawing/2014/main" id="{54D46BCF-94BD-8BA0-7F3D-AC0BFEE935FC}"/>
                </a:ext>
              </a:extLst>
            </p:cNvPr>
            <p:cNvSpPr/>
            <p:nvPr/>
          </p:nvSpPr>
          <p:spPr bwMode="gray">
            <a:xfrm>
              <a:off x="-3172408" y="4866053"/>
              <a:ext cx="3037943" cy="1026265"/>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ja-JP" altLang="en-US" sz="1050" b="1">
                  <a:latin typeface="Yu Gothic UI" panose="020B0500000000000000" pitchFamily="50" charset="-128"/>
                  <a:ea typeface="Yu Gothic UI" panose="020B0500000000000000" pitchFamily="50" charset="-128"/>
                  <a:cs typeface="+mn-cs"/>
                </a:rPr>
                <a:t>以下を参考に記載</a:t>
              </a:r>
              <a:endParaRPr kumimoji="1" lang="en-US" altLang="ja-JP" sz="1050" b="1">
                <a:latin typeface="Yu Gothic UI" panose="020B0500000000000000" pitchFamily="50" charset="-128"/>
                <a:ea typeface="Yu Gothic UI" panose="020B0500000000000000" pitchFamily="50" charset="-128"/>
                <a:cs typeface="+mn-cs"/>
              </a:endParaRPr>
            </a:p>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a:latin typeface="Yu Gothic UI" panose="020B0500000000000000" pitchFamily="50" charset="-128"/>
                  <a:ea typeface="Yu Gothic UI" panose="020B0500000000000000" pitchFamily="50" charset="-128"/>
                  <a:cs typeface="+mn-cs"/>
                </a:rPr>
                <a:t>公共交通の混雑、道路渋滞・混雑、マナー問題、観光地の混雑、観光資源の悪化、人手不足、特定の時間帯への集中、特定の場所への集中 等</a:t>
              </a:r>
              <a:endParaRPr kumimoji="1" lang="en-US" altLang="ja-JP" sz="1050" b="1">
                <a:latin typeface="Yu Gothic UI" panose="020B0500000000000000" pitchFamily="50" charset="-128"/>
                <a:ea typeface="Yu Gothic UI" panose="020B0500000000000000" pitchFamily="50" charset="-128"/>
                <a:cs typeface="+mn-cs"/>
              </a:endParaRPr>
            </a:p>
            <a:p>
              <a:pPr defTabSz="990564" fontAlgn="auto">
                <a:spcBef>
                  <a:spcPts val="0"/>
                </a:spcBef>
                <a:spcAft>
                  <a:spcPts val="0"/>
                </a:spcAft>
                <a:buSzPct val="100000"/>
              </a:pPr>
              <a:r>
                <a:rPr kumimoji="1" lang="en-US" altLang="ja-JP" sz="1050" b="1">
                  <a:latin typeface="Yu Gothic UI" panose="020B0500000000000000" pitchFamily="50" charset="-128"/>
                  <a:ea typeface="Yu Gothic UI" panose="020B0500000000000000" pitchFamily="50" charset="-128"/>
                  <a:cs typeface="+mn-cs"/>
                </a:rPr>
                <a:t>※ </a:t>
              </a:r>
              <a:r>
                <a:rPr kumimoji="1" lang="ja-JP" altLang="en-US" sz="1050" b="1">
                  <a:latin typeface="Yu Gothic UI" panose="020B0500000000000000" pitchFamily="50" charset="-128"/>
                  <a:ea typeface="Yu Gothic UI" panose="020B0500000000000000" pitchFamily="50" charset="-128"/>
                  <a:cs typeface="+mn-cs"/>
                </a:rPr>
                <a:t>独自に設定しても構わない</a:t>
              </a:r>
              <a:endParaRPr kumimoji="1" lang="en-US" altLang="ja-JP" sz="1050" b="1">
                <a:latin typeface="Yu Gothic UI" panose="020B0500000000000000" pitchFamily="50" charset="-128"/>
                <a:ea typeface="Yu Gothic UI" panose="020B0500000000000000" pitchFamily="50" charset="-128"/>
                <a:cs typeface="+mn-cs"/>
              </a:endParaRPr>
            </a:p>
          </p:txBody>
        </p:sp>
        <p:cxnSp>
          <p:nvCxnSpPr>
            <p:cNvPr id="60" name="直線コネクタ 59">
              <a:extLst>
                <a:ext uri="{FF2B5EF4-FFF2-40B4-BE49-F238E27FC236}">
                  <a16:creationId xmlns:a16="http://schemas.microsoft.com/office/drawing/2014/main" id="{00691ACE-FC20-0A89-D5E7-61404341E872}"/>
                </a:ext>
              </a:extLst>
            </p:cNvPr>
            <p:cNvCxnSpPr>
              <a:cxnSpLocks/>
            </p:cNvCxnSpPr>
            <p:nvPr/>
          </p:nvCxnSpPr>
          <p:spPr bwMode="gray">
            <a:xfrm>
              <a:off x="-117082" y="5377672"/>
              <a:ext cx="193432"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cxnSp>
        <p:nvCxnSpPr>
          <p:cNvPr id="65" name="直線コネクタ 64">
            <a:extLst>
              <a:ext uri="{FF2B5EF4-FFF2-40B4-BE49-F238E27FC236}">
                <a16:creationId xmlns:a16="http://schemas.microsoft.com/office/drawing/2014/main" id="{89D76142-DEA8-7F9E-765B-EC6133DB5DDF}"/>
              </a:ext>
            </a:extLst>
          </p:cNvPr>
          <p:cNvCxnSpPr>
            <a:cxnSpLocks/>
          </p:cNvCxnSpPr>
          <p:nvPr/>
        </p:nvCxnSpPr>
        <p:spPr bwMode="gray">
          <a:xfrm flipH="1">
            <a:off x="6392549" y="600437"/>
            <a:ext cx="599175" cy="39348"/>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41" name="正方形/長方形 40">
            <a:extLst>
              <a:ext uri="{FF2B5EF4-FFF2-40B4-BE49-F238E27FC236}">
                <a16:creationId xmlns:a16="http://schemas.microsoft.com/office/drawing/2014/main" id="{184A3FDB-7546-F362-1938-A5A7E837D464}"/>
              </a:ext>
            </a:extLst>
          </p:cNvPr>
          <p:cNvSpPr/>
          <p:nvPr/>
        </p:nvSpPr>
        <p:spPr bwMode="gray">
          <a:xfrm>
            <a:off x="-20366" y="-3518"/>
            <a:ext cx="2156108" cy="395282"/>
          </a:xfrm>
          <a:prstGeom prst="rect">
            <a:avLst/>
          </a:prstGeom>
          <a:solidFill>
            <a:srgbClr val="0076A8"/>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kumimoji="1" lang="ja-JP" altLang="en-US" sz="1800" b="1">
                <a:solidFill>
                  <a:schemeClr val="bg1"/>
                </a:solidFill>
                <a:latin typeface="Yu Gothic UI" panose="020B0500000000000000" pitchFamily="50" charset="-128"/>
                <a:ea typeface="Yu Gothic UI" panose="020B0500000000000000" pitchFamily="50" charset="-128"/>
              </a:rPr>
              <a:t>記入例・留意事項</a:t>
            </a:r>
          </a:p>
        </p:txBody>
      </p:sp>
      <p:sp>
        <p:nvSpPr>
          <p:cNvPr id="2" name="正方形/長方形 1">
            <a:extLst>
              <a:ext uri="{FF2B5EF4-FFF2-40B4-BE49-F238E27FC236}">
                <a16:creationId xmlns:a16="http://schemas.microsoft.com/office/drawing/2014/main" id="{C60D8DF6-D3FD-DEE3-A0CF-9D43E0FD2DAD}"/>
              </a:ext>
            </a:extLst>
          </p:cNvPr>
          <p:cNvSpPr/>
          <p:nvPr/>
        </p:nvSpPr>
        <p:spPr bwMode="gray">
          <a:xfrm>
            <a:off x="1876734" y="70684"/>
            <a:ext cx="3078139" cy="249338"/>
          </a:xfrm>
          <a:prstGeom prst="rect">
            <a:avLst/>
          </a:prstGeom>
          <a:noFill/>
          <a:ln w="28575"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Bef>
                <a:spcPts val="600"/>
              </a:spcBef>
              <a:buFont typeface="Wingdings 2" pitchFamily="18" charset="2"/>
              <a:buNone/>
            </a:pPr>
            <a:r>
              <a:rPr kumimoji="1" lang="en-US" altLang="ja-JP" sz="1400" b="1">
                <a:latin typeface="Yu Gothic UI"/>
                <a:ea typeface="Yu Gothic UI"/>
                <a:cs typeface="Arial"/>
              </a:rPr>
              <a:t>【</a:t>
            </a:r>
            <a:r>
              <a:rPr kumimoji="1" lang="ja-JP" altLang="en-US" sz="1400" b="1">
                <a:latin typeface="Yu Gothic UI"/>
                <a:ea typeface="Yu Gothic UI"/>
                <a:cs typeface="Arial"/>
              </a:rPr>
              <a:t>地域一体型</a:t>
            </a:r>
            <a:r>
              <a:rPr kumimoji="1" lang="en-US" altLang="ja-JP" sz="1400" b="1">
                <a:latin typeface="Yu Gothic UI"/>
                <a:ea typeface="Yu Gothic UI"/>
                <a:cs typeface="Arial"/>
              </a:rPr>
              <a:t>】</a:t>
            </a:r>
            <a:r>
              <a:rPr kumimoji="1" lang="ja-JP" altLang="en-US" sz="1400" b="1">
                <a:latin typeface="Yu Gothic UI"/>
                <a:ea typeface="Yu Gothic UI"/>
                <a:cs typeface="Arial"/>
              </a:rPr>
              <a:t>様式</a:t>
            </a:r>
            <a:r>
              <a:rPr kumimoji="1" lang="en-US" altLang="ja-JP" sz="1400" b="1">
                <a:latin typeface="Yu Gothic UI"/>
                <a:ea typeface="Yu Gothic UI"/>
                <a:cs typeface="Arial"/>
              </a:rPr>
              <a:t>2_</a:t>
            </a:r>
            <a:r>
              <a:rPr kumimoji="1" lang="ja-JP" altLang="en-US" sz="1400" b="1">
                <a:latin typeface="Yu Gothic UI"/>
                <a:ea typeface="Yu Gothic UI"/>
                <a:cs typeface="Arial"/>
              </a:rPr>
              <a:t>対策計画</a:t>
            </a:r>
          </a:p>
        </p:txBody>
      </p:sp>
      <p:sp>
        <p:nvSpPr>
          <p:cNvPr id="8" name="角丸四角形 11">
            <a:extLst>
              <a:ext uri="{FF2B5EF4-FFF2-40B4-BE49-F238E27FC236}">
                <a16:creationId xmlns:a16="http://schemas.microsoft.com/office/drawing/2014/main" id="{61FD6FDB-6F3D-171F-1B15-86AA7D09BE19}"/>
              </a:ext>
            </a:extLst>
          </p:cNvPr>
          <p:cNvSpPr/>
          <p:nvPr/>
        </p:nvSpPr>
        <p:spPr bwMode="gray">
          <a:xfrm>
            <a:off x="76350" y="8224319"/>
            <a:ext cx="2431247" cy="196364"/>
          </a:xfrm>
          <a:prstGeom prst="roundRect">
            <a:avLst>
              <a:gd name="adj" fmla="val 50000"/>
            </a:avLst>
          </a:prstGeom>
          <a:solidFill>
            <a:srgbClr val="DA6B6B"/>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algn="ctr"/>
            <a:r>
              <a:rPr kumimoji="1" lang="ja-JP" altLang="en-US" sz="1050" b="1">
                <a:solidFill>
                  <a:prstClr val="white"/>
                </a:solidFill>
                <a:latin typeface="Yu Gothic UI" panose="020B0500000000000000" pitchFamily="50" charset="-128"/>
                <a:ea typeface="Yu Gothic UI" panose="020B0500000000000000" pitchFamily="50" charset="-128"/>
              </a:rPr>
              <a:t>観光地として目指す姿とマネジメント指標</a:t>
            </a:r>
            <a:endParaRPr kumimoji="1" lang="en-US" altLang="ja-JP" sz="1050" b="1">
              <a:solidFill>
                <a:prstClr val="white"/>
              </a:solidFill>
              <a:latin typeface="Yu Gothic UI" panose="020B0500000000000000" pitchFamily="50" charset="-128"/>
              <a:ea typeface="Yu Gothic UI" panose="020B0500000000000000" pitchFamily="50" charset="-128"/>
            </a:endParaRPr>
          </a:p>
        </p:txBody>
      </p:sp>
      <p:sp>
        <p:nvSpPr>
          <p:cNvPr id="17" name="正方形/長方形 16">
            <a:extLst>
              <a:ext uri="{FF2B5EF4-FFF2-40B4-BE49-F238E27FC236}">
                <a16:creationId xmlns:a16="http://schemas.microsoft.com/office/drawing/2014/main" id="{B82478E1-23DA-C7A1-8A1D-E7B94F2BEF18}"/>
              </a:ext>
            </a:extLst>
          </p:cNvPr>
          <p:cNvSpPr/>
          <p:nvPr/>
        </p:nvSpPr>
        <p:spPr bwMode="gray">
          <a:xfrm>
            <a:off x="6991724" y="4170705"/>
            <a:ext cx="2324114" cy="540000"/>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ja-JP" altLang="en-US" sz="1050" b="1" dirty="0">
                <a:latin typeface="Yu Gothic UI" panose="020B0500000000000000" pitchFamily="50" charset="-128"/>
                <a:ea typeface="Yu Gothic UI" panose="020B0500000000000000" pitchFamily="50" charset="-128"/>
                <a:cs typeface="+mn-cs"/>
              </a:rPr>
              <a:t>数値が取得できない場合は、「</a:t>
            </a:r>
            <a:r>
              <a:rPr kumimoji="1" lang="en-US" altLang="ja-JP" sz="1050" b="1" dirty="0">
                <a:latin typeface="Yu Gothic UI" panose="020B0500000000000000" pitchFamily="50" charset="-128"/>
                <a:ea typeface="Yu Gothic UI" panose="020B0500000000000000" pitchFamily="50" charset="-128"/>
                <a:cs typeface="+mn-cs"/>
              </a:rPr>
              <a:t>N/A</a:t>
            </a:r>
            <a:r>
              <a:rPr kumimoji="1" lang="ja-JP" altLang="en-US" sz="1050" b="1" dirty="0">
                <a:latin typeface="Yu Gothic UI" panose="020B0500000000000000" pitchFamily="50" charset="-128"/>
                <a:ea typeface="Yu Gothic UI" panose="020B0500000000000000" pitchFamily="50" charset="-128"/>
                <a:cs typeface="+mn-cs"/>
              </a:rPr>
              <a:t>」を記載してください</a:t>
            </a:r>
            <a:endParaRPr kumimoji="1" lang="en-US" altLang="ja-JP" sz="1050" b="1" dirty="0">
              <a:latin typeface="Yu Gothic UI" panose="020B0500000000000000" pitchFamily="50" charset="-128"/>
              <a:ea typeface="Yu Gothic UI" panose="020B0500000000000000" pitchFamily="50" charset="-128"/>
              <a:cs typeface="+mn-cs"/>
            </a:endParaRPr>
          </a:p>
        </p:txBody>
      </p:sp>
      <p:cxnSp>
        <p:nvCxnSpPr>
          <p:cNvPr id="32" name="直線コネクタ 31">
            <a:extLst>
              <a:ext uri="{FF2B5EF4-FFF2-40B4-BE49-F238E27FC236}">
                <a16:creationId xmlns:a16="http://schemas.microsoft.com/office/drawing/2014/main" id="{DC5FFCE8-C6B8-45AF-2DB2-DC3C868A2EFB}"/>
              </a:ext>
            </a:extLst>
          </p:cNvPr>
          <p:cNvCxnSpPr>
            <a:cxnSpLocks/>
            <a:stCxn id="17" idx="1"/>
          </p:cNvCxnSpPr>
          <p:nvPr/>
        </p:nvCxnSpPr>
        <p:spPr bwMode="gray">
          <a:xfrm flipH="1" flipV="1">
            <a:off x="6552701" y="4185003"/>
            <a:ext cx="439023" cy="25570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3290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1">
            <a:extLst>
              <a:ext uri="{FF2B5EF4-FFF2-40B4-BE49-F238E27FC236}">
                <a16:creationId xmlns:a16="http://schemas.microsoft.com/office/drawing/2014/main" id="{1AE25818-D75B-E6DE-786A-C980636BEFD3}"/>
              </a:ext>
            </a:extLst>
          </p:cNvPr>
          <p:cNvSpPr/>
          <p:nvPr/>
        </p:nvSpPr>
        <p:spPr bwMode="gray">
          <a:xfrm>
            <a:off x="123433" y="3207405"/>
            <a:ext cx="1821600" cy="198000"/>
          </a:xfrm>
          <a:prstGeom prst="roundRect">
            <a:avLst>
              <a:gd name="adj" fmla="val 50000"/>
            </a:avLst>
          </a:prstGeom>
          <a:solidFill>
            <a:srgbClr val="DA6B6B"/>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algn="ctr"/>
            <a:r>
              <a:rPr kumimoji="1" lang="ja-JP" altLang="en-US" sz="1100" b="1">
                <a:solidFill>
                  <a:prstClr val="white"/>
                </a:solidFill>
                <a:latin typeface="Yu Gothic UI" panose="020B0500000000000000" pitchFamily="50" charset="-128"/>
                <a:ea typeface="Yu Gothic UI" panose="020B0500000000000000" pitchFamily="50" charset="-128"/>
              </a:rPr>
              <a:t>具体的取組（補助事業）</a:t>
            </a:r>
            <a:endParaRPr kumimoji="1" lang="en-US" altLang="ja-JP" sz="1100" b="1">
              <a:solidFill>
                <a:prstClr val="white"/>
              </a:solidFill>
              <a:latin typeface="Yu Gothic UI" panose="020B0500000000000000" pitchFamily="50" charset="-128"/>
              <a:ea typeface="Yu Gothic UI" panose="020B0500000000000000" pitchFamily="50" charset="-128"/>
            </a:endParaRPr>
          </a:p>
        </p:txBody>
      </p:sp>
      <p:graphicFrame>
        <p:nvGraphicFramePr>
          <p:cNvPr id="15" name="表 14">
            <a:extLst>
              <a:ext uri="{FF2B5EF4-FFF2-40B4-BE49-F238E27FC236}">
                <a16:creationId xmlns:a16="http://schemas.microsoft.com/office/drawing/2014/main" id="{BD9598D4-6932-2FCE-F093-06DF8BF69793}"/>
              </a:ext>
            </a:extLst>
          </p:cNvPr>
          <p:cNvGraphicFramePr>
            <a:graphicFrameLocks noGrp="1"/>
          </p:cNvGraphicFramePr>
          <p:nvPr>
            <p:extLst>
              <p:ext uri="{D42A27DB-BD31-4B8C-83A1-F6EECF244321}">
                <p14:modId xmlns:p14="http://schemas.microsoft.com/office/powerpoint/2010/main" val="2342420898"/>
              </p:ext>
            </p:extLst>
          </p:nvPr>
        </p:nvGraphicFramePr>
        <p:xfrm>
          <a:off x="179423" y="3708717"/>
          <a:ext cx="6490807" cy="1241368"/>
        </p:xfrm>
        <a:graphic>
          <a:graphicData uri="http://schemas.openxmlformats.org/drawingml/2006/table">
            <a:tbl>
              <a:tblPr>
                <a:tableStyleId>{5C22544A-7EE6-4342-B048-85BDC9FD1C3A}</a:tableStyleId>
              </a:tblPr>
              <a:tblGrid>
                <a:gridCol w="210108">
                  <a:extLst>
                    <a:ext uri="{9D8B030D-6E8A-4147-A177-3AD203B41FA5}">
                      <a16:colId xmlns:a16="http://schemas.microsoft.com/office/drawing/2014/main" val="591654474"/>
                    </a:ext>
                  </a:extLst>
                </a:gridCol>
                <a:gridCol w="436211">
                  <a:extLst>
                    <a:ext uri="{9D8B030D-6E8A-4147-A177-3AD203B41FA5}">
                      <a16:colId xmlns:a16="http://schemas.microsoft.com/office/drawing/2014/main" val="1177612696"/>
                    </a:ext>
                  </a:extLst>
                </a:gridCol>
                <a:gridCol w="1908656">
                  <a:extLst>
                    <a:ext uri="{9D8B030D-6E8A-4147-A177-3AD203B41FA5}">
                      <a16:colId xmlns:a16="http://schemas.microsoft.com/office/drawing/2014/main" val="1504089348"/>
                    </a:ext>
                  </a:extLst>
                </a:gridCol>
                <a:gridCol w="210108">
                  <a:extLst>
                    <a:ext uri="{9D8B030D-6E8A-4147-A177-3AD203B41FA5}">
                      <a16:colId xmlns:a16="http://schemas.microsoft.com/office/drawing/2014/main" val="1367511844"/>
                    </a:ext>
                  </a:extLst>
                </a:gridCol>
                <a:gridCol w="2602637">
                  <a:extLst>
                    <a:ext uri="{9D8B030D-6E8A-4147-A177-3AD203B41FA5}">
                      <a16:colId xmlns:a16="http://schemas.microsoft.com/office/drawing/2014/main" val="3723551697"/>
                    </a:ext>
                  </a:extLst>
                </a:gridCol>
                <a:gridCol w="1123087">
                  <a:extLst>
                    <a:ext uri="{9D8B030D-6E8A-4147-A177-3AD203B41FA5}">
                      <a16:colId xmlns:a16="http://schemas.microsoft.com/office/drawing/2014/main" val="1401146224"/>
                    </a:ext>
                  </a:extLst>
                </a:gridCol>
              </a:tblGrid>
              <a:tr h="0">
                <a:tc gridSpan="5">
                  <a:txBody>
                    <a:bodyPr/>
                    <a:lstStyle/>
                    <a:p>
                      <a:pPr algn="l" fontAlgn="ctr"/>
                      <a:r>
                        <a:rPr lang="ja-JP" altLang="en-US" sz="1000" b="1" u="none" strike="noStrike" dirty="0">
                          <a:effectLst/>
                          <a:latin typeface="Yu Gothic UI" panose="020B0500000000000000" pitchFamily="50" charset="-128"/>
                          <a:ea typeface="Yu Gothic UI" panose="020B0500000000000000" pitchFamily="50" charset="-128"/>
                        </a:rPr>
                        <a:t>補助事業名：</a:t>
                      </a:r>
                      <a:r>
                        <a:rPr lang="en-US" altLang="ja-JP" sz="1000" b="1" u="none" strike="noStrike" dirty="0">
                          <a:effectLst/>
                          <a:latin typeface="Yu Gothic UI" panose="020B0500000000000000" pitchFamily="50" charset="-128"/>
                          <a:ea typeface="Yu Gothic UI" panose="020B0500000000000000" pitchFamily="50" charset="-128"/>
                        </a:rPr>
                        <a:t>ZZ</a:t>
                      </a:r>
                      <a:r>
                        <a:rPr lang="ja-JP" altLang="en-US" sz="1000" b="1" u="none" strike="noStrike" dirty="0">
                          <a:effectLst/>
                          <a:latin typeface="Yu Gothic UI" panose="020B0500000000000000" pitchFamily="50" charset="-128"/>
                          <a:ea typeface="Yu Gothic UI" panose="020B0500000000000000" pitchFamily="50" charset="-128"/>
                        </a:rPr>
                        <a:t>空港から</a:t>
                      </a:r>
                      <a:r>
                        <a:rPr lang="en-US" altLang="ja-JP" sz="1000" b="1" u="none" strike="noStrike" dirty="0">
                          <a:effectLst/>
                          <a:latin typeface="Yu Gothic UI" panose="020B0500000000000000" pitchFamily="50" charset="-128"/>
                          <a:ea typeface="Yu Gothic UI" panose="020B0500000000000000" pitchFamily="50" charset="-128"/>
                        </a:rPr>
                        <a:t>XXXX</a:t>
                      </a:r>
                      <a:r>
                        <a:rPr lang="ja-JP" altLang="en-US" sz="1000" b="1" u="none" strike="noStrike" dirty="0">
                          <a:effectLst/>
                          <a:latin typeface="Yu Gothic UI" panose="020B0500000000000000" pitchFamily="50" charset="-128"/>
                          <a:ea typeface="Yu Gothic UI" panose="020B0500000000000000" pitchFamily="50" charset="-128"/>
                        </a:rPr>
                        <a:t>駅へのシャトルバス運行による混雑緩和事業</a:t>
                      </a:r>
                      <a:endParaRPr lang="en-US" sz="1000" b="1" i="0" u="none" strike="noStrike" dirty="0">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3507857"/>
                  </a:ext>
                </a:extLst>
              </a:tr>
              <a:tr h="203841">
                <a:tc rowSpan="2">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ja-JP" altLang="en-US" sz="1000" u="none" strike="noStrike" dirty="0">
                          <a:effectLst/>
                          <a:latin typeface="Yu Gothic UI" panose="020B0500000000000000" pitchFamily="50" charset="-128"/>
                          <a:ea typeface="Yu Gothic UI" panose="020B0500000000000000" pitchFamily="50" charset="-128"/>
                        </a:rPr>
                        <a:t>目的</a:t>
                      </a:r>
                      <a:endParaRPr lang="ja-JP"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ja-JP" altLang="en-US" sz="1000" b="1" i="0" u="none" strike="noStrike" dirty="0">
                          <a:solidFill>
                            <a:srgbClr val="000000"/>
                          </a:solidFill>
                          <a:effectLst/>
                          <a:latin typeface="Yu Gothic UI" panose="020B0500000000000000" pitchFamily="50" charset="-128"/>
                          <a:ea typeface="Yu Gothic UI" panose="020B0500000000000000" pitchFamily="50" charset="-128"/>
                        </a:rPr>
                        <a:t>公共交通の混雑緩和および</a:t>
                      </a:r>
                      <a:br>
                        <a:rPr lang="en-US" altLang="ja-JP" sz="1000" b="1" i="0" u="none" strike="noStrike" dirty="0">
                          <a:solidFill>
                            <a:srgbClr val="000000"/>
                          </a:solidFill>
                          <a:effectLst/>
                          <a:latin typeface="Yu Gothic UI" panose="020B0500000000000000" pitchFamily="50" charset="-128"/>
                          <a:ea typeface="Yu Gothic UI" panose="020B0500000000000000" pitchFamily="50" charset="-128"/>
                        </a:rPr>
                      </a:br>
                      <a:r>
                        <a:rPr lang="ja-JP" altLang="en-US" sz="1000" b="1" i="0" u="none" strike="noStrike" dirty="0">
                          <a:solidFill>
                            <a:srgbClr val="000000"/>
                          </a:solidFill>
                          <a:effectLst/>
                          <a:latin typeface="Yu Gothic UI" panose="020B0500000000000000" pitchFamily="50" charset="-128"/>
                          <a:ea typeface="Yu Gothic UI" panose="020B0500000000000000" pitchFamily="50" charset="-128"/>
                        </a:rPr>
                        <a:t>道路混雑の緩和</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fontAlgn="ctr"/>
                      <a:r>
                        <a:rPr lang="ja-JP" altLang="en-US" sz="1000" b="0" u="none" strike="noStrike">
                          <a:effectLst/>
                          <a:latin typeface="Yu Gothic UI" panose="020B0500000000000000" pitchFamily="50" charset="-128"/>
                          <a:ea typeface="Yu Gothic UI" panose="020B0500000000000000" pitchFamily="50" charset="-128"/>
                        </a:rPr>
                        <a:t>概要</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vert="eaVert"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ZZ</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空港からの</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駅へのシャトルバスを運行する</a:t>
                      </a:r>
                      <a:endParaRPr lang="en-US" altLang="ja-JP" sz="900" b="0" i="0" u="none" strike="noStrike">
                        <a:solidFill>
                          <a:srgbClr val="000000"/>
                        </a:solidFill>
                        <a:effectLst/>
                        <a:latin typeface="Yu Gothic UI" panose="020B0500000000000000" pitchFamily="50" charset="-128"/>
                        <a:ea typeface="Yu Gothic UI" panose="020B0500000000000000" pitchFamily="50" charset="-128"/>
                      </a:endParaRPr>
                    </a:p>
                    <a:p>
                      <a:pPr marL="171450" indent="-171450" algn="l" fontAlgn="ctr">
                        <a:spcBef>
                          <a:spcPts val="300"/>
                        </a:spcBef>
                        <a:buFont typeface="Wingdings" panose="05000000000000000000" pitchFamily="2" charset="2"/>
                        <a:buChar char="Ø"/>
                      </a:pP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地域住民の通勤・通学の時間帯と航空便の到着時間帯が重複し、</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線の混雑が特に顕著な</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AM7:00-9:00</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と、</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PM17:00-19:00</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を中心に、</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1</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日に</a:t>
                      </a: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6</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往復の運航を予定する</a:t>
                      </a:r>
                      <a:endParaRPr lang="en-US" altLang="ja-JP" sz="9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a:p>
                  </a:txBody>
                  <a:tcPr marL="92354" marR="92354" anchor="ctr">
                    <a:lnL w="6350" cap="flat" cmpd="sng" algn="ctr">
                      <a:solidFill>
                        <a:schemeClr val="tx1">
                          <a:lumMod val="50000"/>
                          <a:lumOff val="50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028097"/>
                  </a:ext>
                </a:extLst>
              </a:tr>
              <a:tr h="318276">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a:txBody>
                    <a:bodyPr/>
                    <a:lstStyle/>
                    <a:p>
                      <a:pPr algn="ctr" fontAlgn="ctr"/>
                      <a:r>
                        <a:rPr lang="en-US" sz="1000" u="none" strike="noStrike" dirty="0">
                          <a:effectLst/>
                          <a:latin typeface="Yu Gothic UI" panose="020B0500000000000000" pitchFamily="50" charset="-128"/>
                          <a:ea typeface="Yu Gothic UI" panose="020B0500000000000000" pitchFamily="50" charset="-128"/>
                        </a:rPr>
                        <a:t>KPI</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indent="0" algn="l" fontAlgn="ctr">
                        <a:buFont typeface="Arial" panose="020B0604020202020204" pitchFamily="34" charset="0"/>
                        <a:buNone/>
                      </a:pPr>
                      <a:r>
                        <a:rPr lang="ja-JP" altLang="en-US" sz="1000" b="1" i="0" u="none" strike="noStrike" dirty="0">
                          <a:solidFill>
                            <a:srgbClr val="000000"/>
                          </a:solidFill>
                          <a:effectLst/>
                          <a:latin typeface="Yu Gothic UI" panose="020B0500000000000000" pitchFamily="50" charset="-128"/>
                          <a:ea typeface="Yu Gothic UI" panose="020B0500000000000000" pitchFamily="50" charset="-128"/>
                        </a:rPr>
                        <a:t>指標：●時台の</a:t>
                      </a:r>
                      <a:r>
                        <a:rPr lang="en-US" altLang="ja-JP" sz="1000" b="1"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1000" b="1" i="0" u="none" strike="noStrike" dirty="0">
                          <a:solidFill>
                            <a:srgbClr val="000000"/>
                          </a:solidFill>
                          <a:effectLst/>
                          <a:latin typeface="Yu Gothic UI" panose="020B0500000000000000" pitchFamily="50" charset="-128"/>
                          <a:ea typeface="Yu Gothic UI" panose="020B0500000000000000" pitchFamily="50" charset="-128"/>
                        </a:rPr>
                        <a:t>線乗車率</a:t>
                      </a:r>
                      <a:endParaRPr lang="en-US" altLang="ja-JP" sz="1000" b="1" i="0" u="none" strike="noStrike" dirty="0">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現状値：</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180</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2024</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800" b="0" i="0" u="none" strike="noStrike" dirty="0">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目標値①：</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150</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2025</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800" b="0" i="0" u="none" strike="noStrike" dirty="0">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目標値②：</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100</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2027</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800" b="0" i="0" u="none" strike="noStrike" dirty="0">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vMerge="1">
                  <a:txBody>
                    <a:bodyPr/>
                    <a:lstStyle/>
                    <a:p>
                      <a:pPr algn="ctr" fontAlgn="ctr"/>
                      <a:endParaRPr lang="ja-JP" altLang="en-US" sz="1050" b="0" i="0" u="none" strike="noStrike">
                        <a:solidFill>
                          <a:srgbClr val="000000"/>
                        </a:solidFill>
                        <a:effectLst/>
                        <a:latin typeface="+mj-ea"/>
                        <a:ea typeface="+mj-ea"/>
                      </a:endParaRPr>
                    </a:p>
                  </a:txBody>
                  <a:tcPr marL="92354" marR="92354"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0908487"/>
                  </a:ext>
                </a:extLst>
              </a:tr>
            </a:tbl>
          </a:graphicData>
        </a:graphic>
      </p:graphicFrame>
      <p:sp>
        <p:nvSpPr>
          <p:cNvPr id="23" name="正方形/長方形 22">
            <a:extLst>
              <a:ext uri="{FF2B5EF4-FFF2-40B4-BE49-F238E27FC236}">
                <a16:creationId xmlns:a16="http://schemas.microsoft.com/office/drawing/2014/main" id="{63AC5A15-C9A5-5C3E-8337-B5B1B7EE1134}"/>
              </a:ext>
            </a:extLst>
          </p:cNvPr>
          <p:cNvSpPr/>
          <p:nvPr/>
        </p:nvSpPr>
        <p:spPr bwMode="gray">
          <a:xfrm>
            <a:off x="5590411" y="3783147"/>
            <a:ext cx="1025962" cy="842296"/>
          </a:xfrm>
          <a:prstGeom prst="rect">
            <a:avLst/>
          </a:prstGeom>
          <a:solidFill>
            <a:schemeClr val="bg1">
              <a:lumMod val="95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特徴を示す</a:t>
            </a:r>
            <a:br>
              <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写真等を張り付け</a:t>
            </a:r>
            <a:endPar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sp>
        <p:nvSpPr>
          <p:cNvPr id="24" name="テキスト ボックス 23">
            <a:extLst>
              <a:ext uri="{FF2B5EF4-FFF2-40B4-BE49-F238E27FC236}">
                <a16:creationId xmlns:a16="http://schemas.microsoft.com/office/drawing/2014/main" id="{282B28F5-2EFD-DFCA-7FC6-9875EA6CB10F}"/>
              </a:ext>
            </a:extLst>
          </p:cNvPr>
          <p:cNvSpPr txBox="1"/>
          <p:nvPr/>
        </p:nvSpPr>
        <p:spPr bwMode="gray">
          <a:xfrm>
            <a:off x="5604158" y="4662411"/>
            <a:ext cx="1005840" cy="264869"/>
          </a:xfrm>
          <a:prstGeom prst="rect">
            <a:avLst/>
          </a:prstGeom>
        </p:spPr>
        <p:txBody>
          <a:bodyPr vert="horz" wrap="square" lIns="0" tIns="0" rIns="0" bIns="0" rtlCol="0" anchor="ctr">
            <a:noAutofit/>
          </a:bodyPr>
          <a:lstStyle/>
          <a:p>
            <a:pPr algn="ctr"/>
            <a:r>
              <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rPr>
              <a:t>イメージ写真の説明</a:t>
            </a:r>
            <a:br>
              <a:rPr kumimoji="1" lang="en-US" altLang="ja-JP" sz="800">
                <a:solidFill>
                  <a:schemeClr val="tx1">
                    <a:lumMod val="75000"/>
                    <a:lumOff val="25000"/>
                  </a:schemeClr>
                </a:solidFill>
                <a:latin typeface="Yu Gothic UI" panose="020B0500000000000000" pitchFamily="50" charset="-128"/>
                <a:ea typeface="Yu Gothic UI" panose="020B0500000000000000" pitchFamily="50" charset="-128"/>
              </a:rPr>
            </a:br>
            <a:r>
              <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rPr>
              <a:t>シャトルバスのイメージ</a:t>
            </a:r>
            <a:endParaRPr kumimoji="1" lang="en-US" altLang="ja-JP" sz="800">
              <a:solidFill>
                <a:schemeClr val="tx1">
                  <a:lumMod val="75000"/>
                  <a:lumOff val="25000"/>
                </a:schemeClr>
              </a:solidFill>
              <a:latin typeface="Yu Gothic UI" panose="020B0500000000000000" pitchFamily="50" charset="-128"/>
              <a:ea typeface="Yu Gothic UI" panose="020B0500000000000000" pitchFamily="50" charset="-128"/>
            </a:endParaRPr>
          </a:p>
        </p:txBody>
      </p:sp>
      <p:sp>
        <p:nvSpPr>
          <p:cNvPr id="26" name="四角形: 角を丸くする 25">
            <a:extLst>
              <a:ext uri="{FF2B5EF4-FFF2-40B4-BE49-F238E27FC236}">
                <a16:creationId xmlns:a16="http://schemas.microsoft.com/office/drawing/2014/main" id="{5A9FCD5E-C7CD-1967-52C4-9823BF442399}"/>
              </a:ext>
            </a:extLst>
          </p:cNvPr>
          <p:cNvSpPr/>
          <p:nvPr/>
        </p:nvSpPr>
        <p:spPr bwMode="gray">
          <a:xfrm>
            <a:off x="170323" y="3467074"/>
            <a:ext cx="1309091" cy="208265"/>
          </a:xfrm>
          <a:prstGeom prst="roundRect">
            <a:avLst/>
          </a:prstGeom>
          <a:solidFill>
            <a:srgbClr val="EFFAF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1">
                <a:solidFill>
                  <a:prstClr val="black"/>
                </a:solidFill>
                <a:latin typeface="Yu Gothic UI" panose="020B0500000000000000" pitchFamily="50" charset="-128"/>
                <a:ea typeface="Yu Gothic UI" panose="020B0500000000000000" pitchFamily="50" charset="-128"/>
                <a:cs typeface="+mn-cs"/>
              </a:rPr>
              <a:t>受入環境の整備・増強</a:t>
            </a:r>
            <a:endPar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sp>
        <p:nvSpPr>
          <p:cNvPr id="28" name="四角形: 角を丸くする 27">
            <a:extLst>
              <a:ext uri="{FF2B5EF4-FFF2-40B4-BE49-F238E27FC236}">
                <a16:creationId xmlns:a16="http://schemas.microsoft.com/office/drawing/2014/main" id="{4148CFBD-8638-ADFD-D690-96526DDE462E}"/>
              </a:ext>
            </a:extLst>
          </p:cNvPr>
          <p:cNvSpPr/>
          <p:nvPr/>
        </p:nvSpPr>
        <p:spPr bwMode="gray">
          <a:xfrm>
            <a:off x="170323" y="5033648"/>
            <a:ext cx="1609110" cy="206779"/>
          </a:xfrm>
          <a:prstGeom prst="roundRect">
            <a:avLst/>
          </a:prstGeom>
          <a:solidFill>
            <a:srgbClr val="EFFAF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マナー違反行為の防止・抑制</a:t>
            </a:r>
          </a:p>
        </p:txBody>
      </p:sp>
      <p:graphicFrame>
        <p:nvGraphicFramePr>
          <p:cNvPr id="29" name="表 28">
            <a:extLst>
              <a:ext uri="{FF2B5EF4-FFF2-40B4-BE49-F238E27FC236}">
                <a16:creationId xmlns:a16="http://schemas.microsoft.com/office/drawing/2014/main" id="{A7D2637F-453B-E072-F7FC-EEE379151164}"/>
              </a:ext>
            </a:extLst>
          </p:cNvPr>
          <p:cNvGraphicFramePr>
            <a:graphicFrameLocks noGrp="1"/>
          </p:cNvGraphicFramePr>
          <p:nvPr>
            <p:extLst>
              <p:ext uri="{D42A27DB-BD31-4B8C-83A1-F6EECF244321}">
                <p14:modId xmlns:p14="http://schemas.microsoft.com/office/powerpoint/2010/main" val="1978803613"/>
              </p:ext>
            </p:extLst>
          </p:nvPr>
        </p:nvGraphicFramePr>
        <p:xfrm>
          <a:off x="179423" y="5263472"/>
          <a:ext cx="6490807" cy="1352675"/>
        </p:xfrm>
        <a:graphic>
          <a:graphicData uri="http://schemas.openxmlformats.org/drawingml/2006/table">
            <a:tbl>
              <a:tblPr>
                <a:tableStyleId>{5C22544A-7EE6-4342-B048-85BDC9FD1C3A}</a:tableStyleId>
              </a:tblPr>
              <a:tblGrid>
                <a:gridCol w="210108">
                  <a:extLst>
                    <a:ext uri="{9D8B030D-6E8A-4147-A177-3AD203B41FA5}">
                      <a16:colId xmlns:a16="http://schemas.microsoft.com/office/drawing/2014/main" val="591654474"/>
                    </a:ext>
                  </a:extLst>
                </a:gridCol>
                <a:gridCol w="436211">
                  <a:extLst>
                    <a:ext uri="{9D8B030D-6E8A-4147-A177-3AD203B41FA5}">
                      <a16:colId xmlns:a16="http://schemas.microsoft.com/office/drawing/2014/main" val="1177612696"/>
                    </a:ext>
                  </a:extLst>
                </a:gridCol>
                <a:gridCol w="1908656">
                  <a:extLst>
                    <a:ext uri="{9D8B030D-6E8A-4147-A177-3AD203B41FA5}">
                      <a16:colId xmlns:a16="http://schemas.microsoft.com/office/drawing/2014/main" val="1504089348"/>
                    </a:ext>
                  </a:extLst>
                </a:gridCol>
                <a:gridCol w="210108">
                  <a:extLst>
                    <a:ext uri="{9D8B030D-6E8A-4147-A177-3AD203B41FA5}">
                      <a16:colId xmlns:a16="http://schemas.microsoft.com/office/drawing/2014/main" val="1367511844"/>
                    </a:ext>
                  </a:extLst>
                </a:gridCol>
                <a:gridCol w="2602637">
                  <a:extLst>
                    <a:ext uri="{9D8B030D-6E8A-4147-A177-3AD203B41FA5}">
                      <a16:colId xmlns:a16="http://schemas.microsoft.com/office/drawing/2014/main" val="3723551697"/>
                    </a:ext>
                  </a:extLst>
                </a:gridCol>
                <a:gridCol w="1123087">
                  <a:extLst>
                    <a:ext uri="{9D8B030D-6E8A-4147-A177-3AD203B41FA5}">
                      <a16:colId xmlns:a16="http://schemas.microsoft.com/office/drawing/2014/main" val="1401146224"/>
                    </a:ext>
                  </a:extLst>
                </a:gridCol>
              </a:tblGrid>
              <a:tr h="214252">
                <a:tc gridSpan="5">
                  <a:txBody>
                    <a:bodyPr/>
                    <a:lstStyle/>
                    <a:p>
                      <a:pPr algn="l" fontAlgn="ctr"/>
                      <a:r>
                        <a:rPr lang="ja-JP" altLang="en-US" sz="1000" b="1" u="none" strike="noStrike">
                          <a:effectLst/>
                          <a:latin typeface="Yu Gothic UI" panose="020B0500000000000000" pitchFamily="50" charset="-128"/>
                          <a:ea typeface="Yu Gothic UI" panose="020B0500000000000000" pitchFamily="50" charset="-128"/>
                        </a:rPr>
                        <a:t>補助事業名：民泊施設宿泊者を対象としたマナー啓発ポスター、多言語対応看板設置事業</a:t>
                      </a:r>
                      <a:endParaRPr 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3507857"/>
                  </a:ext>
                </a:extLst>
              </a:tr>
              <a:tr h="507547">
                <a:tc rowSpan="2">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ja-JP" altLang="en-US" sz="1000" u="none" strike="noStrike" dirty="0">
                          <a:effectLst/>
                          <a:latin typeface="Yu Gothic UI" panose="020B0500000000000000" pitchFamily="50" charset="-128"/>
                          <a:ea typeface="Yu Gothic UI" panose="020B0500000000000000" pitchFamily="50" charset="-128"/>
                        </a:rPr>
                        <a:t>目的</a:t>
                      </a:r>
                      <a:endParaRPr lang="ja-JP"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ja-JP" altLang="en-US" sz="1000" b="1" i="0" u="none" strike="noStrike">
                          <a:solidFill>
                            <a:srgbClr val="000000"/>
                          </a:solidFill>
                          <a:effectLst/>
                          <a:latin typeface="Yu Gothic UI" panose="020B0500000000000000" pitchFamily="50" charset="-128"/>
                          <a:ea typeface="Yu Gothic UI" panose="020B0500000000000000" pitchFamily="50" charset="-128"/>
                        </a:rPr>
                        <a:t>騒音、ゴミ出し等に起因する</a:t>
                      </a:r>
                      <a:endParaRPr lang="en-US" altLang="ja-JP" sz="1000" b="1" i="0" u="none" strike="noStrike">
                        <a:solidFill>
                          <a:srgbClr val="000000"/>
                        </a:solidFill>
                        <a:effectLst/>
                        <a:latin typeface="Yu Gothic UI" panose="020B0500000000000000" pitchFamily="50" charset="-128"/>
                        <a:ea typeface="Yu Gothic UI" panose="020B0500000000000000" pitchFamily="50" charset="-128"/>
                      </a:endParaRPr>
                    </a:p>
                    <a:p>
                      <a:pPr algn="ctr" fontAlgn="ctr"/>
                      <a:r>
                        <a:rPr lang="ja-JP" altLang="en-US" sz="1000" b="1" i="0" u="none" strike="noStrike">
                          <a:solidFill>
                            <a:srgbClr val="000000"/>
                          </a:solidFill>
                          <a:effectLst/>
                          <a:latin typeface="Yu Gothic UI" panose="020B0500000000000000" pitchFamily="50" charset="-128"/>
                          <a:ea typeface="Yu Gothic UI" panose="020B0500000000000000" pitchFamily="50" charset="-128"/>
                        </a:rPr>
                        <a:t>トラブルの低減</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fontAlgn="ctr"/>
                      <a:r>
                        <a:rPr lang="ja-JP" altLang="en-US" sz="1000" b="0" u="none" strike="noStrike">
                          <a:effectLst/>
                          <a:latin typeface="Yu Gothic UI" panose="020B0500000000000000" pitchFamily="50" charset="-128"/>
                          <a:ea typeface="Yu Gothic UI" panose="020B0500000000000000" pitchFamily="50" charset="-128"/>
                        </a:rPr>
                        <a:t>概要</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vert="eaVert"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2023</a:t>
                      </a: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年度に実施した、</a:t>
                      </a:r>
                      <a:r>
                        <a:rPr kumimoji="1" lang="ja-JP" altLang="en-US" sz="900">
                          <a:latin typeface="Yu Gothic UI" panose="020B0500000000000000" pitchFamily="50" charset="-128"/>
                          <a:ea typeface="Yu Gothic UI" panose="020B0500000000000000" pitchFamily="50" charset="-128"/>
                        </a:rPr>
                        <a:t>民泊施設の運営者向けのマナー啓発リーフレット、研修会に加えて、民泊施設掲示用のマナー啓発ポスターの作成・配布を行う</a:t>
                      </a:r>
                      <a:endParaRPr kumimoji="1" lang="en-US" altLang="ja-JP" sz="900">
                        <a:latin typeface="Yu Gothic UI" panose="020B0500000000000000" pitchFamily="50" charset="-128"/>
                        <a:ea typeface="Yu Gothic UI" panose="020B0500000000000000" pitchFamily="50" charset="-128"/>
                      </a:endParaRPr>
                    </a:p>
                    <a:p>
                      <a:pPr marL="171450" indent="-171450" algn="l" fontAlgn="ctr">
                        <a:spcBef>
                          <a:spcPts val="300"/>
                        </a:spcBef>
                        <a:buFont typeface="Wingdings" panose="05000000000000000000" pitchFamily="2" charset="2"/>
                        <a:buChar char="Ø"/>
                      </a:pP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ゴミ捨て場に分別やマナーに関する多言語対応看板を設置する</a:t>
                      </a:r>
                      <a:endParaRPr lang="en-US" altLang="ja-JP" sz="9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a:p>
                  </a:txBody>
                  <a:tcPr marL="92354" marR="92354" anchor="ctr">
                    <a:lnL w="6350" cap="flat" cmpd="sng" algn="ctr">
                      <a:solidFill>
                        <a:schemeClr val="tx1">
                          <a:lumMod val="50000"/>
                          <a:lumOff val="50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028097"/>
                  </a:ext>
                </a:extLst>
              </a:tr>
              <a:tr h="507547">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a:txBody>
                    <a:bodyPr/>
                    <a:lstStyle/>
                    <a:p>
                      <a:pPr algn="ctr" fontAlgn="ctr"/>
                      <a:r>
                        <a:rPr lang="en-US" sz="1000" u="none" strike="noStrike">
                          <a:effectLst/>
                          <a:latin typeface="Yu Gothic UI" panose="020B0500000000000000" pitchFamily="50" charset="-128"/>
                          <a:ea typeface="Yu Gothic UI" panose="020B0500000000000000" pitchFamily="50" charset="-128"/>
                        </a:rPr>
                        <a:t>KPI</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indent="0" algn="l" fontAlgn="ctr">
                        <a:buFont typeface="Arial" panose="020B0604020202020204" pitchFamily="34" charset="0"/>
                        <a:buNone/>
                      </a:pPr>
                      <a:r>
                        <a:rPr lang="ja-JP" altLang="en-US" sz="1000" b="1" i="0" u="none" strike="noStrike" dirty="0">
                          <a:solidFill>
                            <a:srgbClr val="000000"/>
                          </a:solidFill>
                          <a:effectLst/>
                          <a:latin typeface="Yu Gothic UI" panose="020B0500000000000000" pitchFamily="50" charset="-128"/>
                          <a:ea typeface="Yu Gothic UI" panose="020B0500000000000000" pitchFamily="50" charset="-128"/>
                        </a:rPr>
                        <a:t>指標：民泊施設に関する苦情数</a:t>
                      </a:r>
                      <a:endParaRPr lang="en-US" altLang="ja-JP" sz="1000" b="1" i="0" u="none" strike="noStrike" dirty="0">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現状値：</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80</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件（</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2024</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800" b="0" i="0" u="none" strike="noStrike" dirty="0">
                        <a:solidFill>
                          <a:srgbClr val="000000"/>
                        </a:solidFill>
                        <a:effectLst/>
                        <a:latin typeface="Yu Gothic UI" panose="020B0500000000000000" pitchFamily="50" charset="-128"/>
                        <a:ea typeface="Yu Gothic UI" panose="020B0500000000000000" pitchFamily="50" charset="-128"/>
                      </a:endParaRPr>
                    </a:p>
                    <a:p>
                      <a:pPr marL="171450" marR="0" lvl="0" indent="-171450" algn="l" defTabSz="682887"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目標値①：</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40</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件（</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2025</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年度）</a:t>
                      </a:r>
                      <a:endPar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endParaRPr>
                    </a:p>
                    <a:p>
                      <a:pPr marL="171450" marR="0" lvl="0" indent="-171450" algn="l" defTabSz="682887"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目標値②：</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10</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件（</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2027</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年度）</a:t>
                      </a:r>
                      <a:endPar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vMerge="1">
                  <a:txBody>
                    <a:bodyPr/>
                    <a:lstStyle/>
                    <a:p>
                      <a:pPr algn="ctr" fontAlgn="ctr"/>
                      <a:endParaRPr lang="ja-JP" altLang="en-US" sz="1050" b="0" i="0" u="none" strike="noStrike">
                        <a:solidFill>
                          <a:srgbClr val="000000"/>
                        </a:solidFill>
                        <a:effectLst/>
                        <a:latin typeface="+mj-ea"/>
                        <a:ea typeface="+mj-ea"/>
                      </a:endParaRPr>
                    </a:p>
                  </a:txBody>
                  <a:tcPr marL="92354" marR="92354"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0908487"/>
                  </a:ext>
                </a:extLst>
              </a:tr>
            </a:tbl>
          </a:graphicData>
        </a:graphic>
      </p:graphicFrame>
      <p:sp>
        <p:nvSpPr>
          <p:cNvPr id="42" name="正方形/長方形 41">
            <a:extLst>
              <a:ext uri="{FF2B5EF4-FFF2-40B4-BE49-F238E27FC236}">
                <a16:creationId xmlns:a16="http://schemas.microsoft.com/office/drawing/2014/main" id="{5DB24554-24DC-32F2-0CDC-86BE17777C70}"/>
              </a:ext>
            </a:extLst>
          </p:cNvPr>
          <p:cNvSpPr/>
          <p:nvPr/>
        </p:nvSpPr>
        <p:spPr bwMode="gray">
          <a:xfrm>
            <a:off x="5590411" y="5323507"/>
            <a:ext cx="1025962" cy="842296"/>
          </a:xfrm>
          <a:prstGeom prst="rect">
            <a:avLst/>
          </a:prstGeom>
          <a:solidFill>
            <a:schemeClr val="bg1">
              <a:lumMod val="95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特徴を示す</a:t>
            </a:r>
            <a:br>
              <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写真等を張り付け</a:t>
            </a:r>
            <a:endPar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sp>
        <p:nvSpPr>
          <p:cNvPr id="59" name="テキスト ボックス 58">
            <a:extLst>
              <a:ext uri="{FF2B5EF4-FFF2-40B4-BE49-F238E27FC236}">
                <a16:creationId xmlns:a16="http://schemas.microsoft.com/office/drawing/2014/main" id="{FDD5B50F-C585-6213-2819-3BB6C0E3C737}"/>
              </a:ext>
            </a:extLst>
          </p:cNvPr>
          <p:cNvSpPr txBox="1"/>
          <p:nvPr/>
        </p:nvSpPr>
        <p:spPr bwMode="gray">
          <a:xfrm>
            <a:off x="5604158" y="6202771"/>
            <a:ext cx="1005840" cy="264869"/>
          </a:xfrm>
          <a:prstGeom prst="rect">
            <a:avLst/>
          </a:prstGeom>
        </p:spPr>
        <p:txBody>
          <a:bodyPr vert="horz" wrap="square" lIns="0" tIns="0" rIns="0" bIns="0" rtlCol="0" anchor="ctr">
            <a:noAutofit/>
          </a:bodyPr>
          <a:lstStyle/>
          <a:p>
            <a:pPr algn="ctr"/>
            <a:r>
              <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rPr>
              <a:t>イメージ写真の説明</a:t>
            </a:r>
            <a:endParaRPr kumimoji="1" lang="en-US" altLang="ja-JP" sz="800">
              <a:solidFill>
                <a:schemeClr val="tx1">
                  <a:lumMod val="75000"/>
                  <a:lumOff val="25000"/>
                </a:schemeClr>
              </a:solidFill>
              <a:latin typeface="Yu Gothic UI" panose="020B0500000000000000" pitchFamily="50" charset="-128"/>
              <a:ea typeface="Yu Gothic UI" panose="020B0500000000000000" pitchFamily="50" charset="-128"/>
            </a:endParaRPr>
          </a:p>
          <a:p>
            <a:pPr algn="ctr"/>
            <a:r>
              <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rPr>
              <a:t>多言語対応看板</a:t>
            </a:r>
          </a:p>
        </p:txBody>
      </p:sp>
      <p:sp>
        <p:nvSpPr>
          <p:cNvPr id="62" name="テキスト ボックス 61">
            <a:extLst>
              <a:ext uri="{FF2B5EF4-FFF2-40B4-BE49-F238E27FC236}">
                <a16:creationId xmlns:a16="http://schemas.microsoft.com/office/drawing/2014/main" id="{AF284910-F5D1-68A5-5CFB-3D571CB397F0}"/>
              </a:ext>
            </a:extLst>
          </p:cNvPr>
          <p:cNvSpPr txBox="1"/>
          <p:nvPr/>
        </p:nvSpPr>
        <p:spPr bwMode="gray">
          <a:xfrm>
            <a:off x="3877118" y="3528874"/>
            <a:ext cx="2852611" cy="206779"/>
          </a:xfrm>
          <a:prstGeom prst="rect">
            <a:avLst/>
          </a:prstGeom>
          <a:ln w="6350">
            <a:noFill/>
          </a:ln>
        </p:spPr>
        <p:txBody>
          <a:bodyPr wrap="square" lIns="72000" tIns="36000" rIns="72000" bIns="36000" rtlCol="0">
            <a:spAutoFit/>
          </a:bodyPr>
          <a:lstStyle/>
          <a:p>
            <a:pPr algn="r" defTabSz="914400" fontAlgn="auto">
              <a:lnSpc>
                <a:spcPct val="120000"/>
              </a:lnSpc>
              <a:spcBef>
                <a:spcPts val="300"/>
              </a:spcBef>
              <a:spcAft>
                <a:spcPts val="0"/>
              </a:spcAft>
            </a:pP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補助対象経費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30,000,000</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円｜申請補助金額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15,000,000</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a:t>
            </a:r>
          </a:p>
        </p:txBody>
      </p:sp>
      <p:sp>
        <p:nvSpPr>
          <p:cNvPr id="64" name="テキスト ボックス 63">
            <a:extLst>
              <a:ext uri="{FF2B5EF4-FFF2-40B4-BE49-F238E27FC236}">
                <a16:creationId xmlns:a16="http://schemas.microsoft.com/office/drawing/2014/main" id="{99A1495C-6EA7-6410-B10E-69058A818039}"/>
              </a:ext>
            </a:extLst>
          </p:cNvPr>
          <p:cNvSpPr txBox="1"/>
          <p:nvPr/>
        </p:nvSpPr>
        <p:spPr bwMode="gray">
          <a:xfrm>
            <a:off x="3877118" y="5087286"/>
            <a:ext cx="2852611" cy="206779"/>
          </a:xfrm>
          <a:prstGeom prst="rect">
            <a:avLst/>
          </a:prstGeom>
          <a:ln w="6350">
            <a:noFill/>
          </a:ln>
        </p:spPr>
        <p:txBody>
          <a:bodyPr wrap="square" lIns="72000" tIns="36000" rIns="72000" bIns="36000" rtlCol="0">
            <a:spAutoFit/>
          </a:bodyPr>
          <a:lstStyle/>
          <a:p>
            <a:pPr algn="r" defTabSz="914400" fontAlgn="auto">
              <a:lnSpc>
                <a:spcPct val="120000"/>
              </a:lnSpc>
              <a:spcBef>
                <a:spcPts val="300"/>
              </a:spcBef>
              <a:spcAft>
                <a:spcPts val="0"/>
              </a:spcAft>
            </a:pP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補助対象経費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8,000,000</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円｜申請補助金額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4,000,000</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a:t>
            </a:r>
          </a:p>
        </p:txBody>
      </p:sp>
      <p:sp>
        <p:nvSpPr>
          <p:cNvPr id="5" name="正方形/長方形 4">
            <a:extLst>
              <a:ext uri="{FF2B5EF4-FFF2-40B4-BE49-F238E27FC236}">
                <a16:creationId xmlns:a16="http://schemas.microsoft.com/office/drawing/2014/main" id="{C076F7A5-FF2D-2E35-C73F-199B1DA1FBAC}"/>
              </a:ext>
            </a:extLst>
          </p:cNvPr>
          <p:cNvSpPr/>
          <p:nvPr/>
        </p:nvSpPr>
        <p:spPr bwMode="gray">
          <a:xfrm>
            <a:off x="-3375114" y="2875280"/>
            <a:ext cx="3198502" cy="2219113"/>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lnSpc>
                <a:spcPct val="120000"/>
              </a:lnSpc>
              <a:spcBef>
                <a:spcPts val="0"/>
              </a:spcBef>
              <a:spcAft>
                <a:spcPts val="0"/>
              </a:spcAft>
              <a:buSzPct val="100000"/>
              <a:buFont typeface="Wingdings" panose="05000000000000000000" pitchFamily="2" charset="2"/>
              <a:buChar char="Ø"/>
            </a:pPr>
            <a:r>
              <a:rPr kumimoji="1" lang="ja-JP" altLang="en-US" sz="1050" b="1" dirty="0">
                <a:solidFill>
                  <a:prstClr val="black"/>
                </a:solidFill>
                <a:latin typeface="Yu Gothic UI" panose="020B0500000000000000" pitchFamily="50" charset="-128"/>
                <a:ea typeface="Yu Gothic UI" panose="020B0500000000000000" pitchFamily="50" charset="-128"/>
                <a:cs typeface="+mn-cs"/>
              </a:rPr>
              <a:t>対応テーマを記入すること</a:t>
            </a:r>
            <a:endParaRPr kumimoji="1" lang="en-US" altLang="ja-JP" sz="1050" b="1" dirty="0">
              <a:solidFill>
                <a:prstClr val="black"/>
              </a:solidFill>
              <a:latin typeface="Yu Gothic UI" panose="020B0500000000000000" pitchFamily="50" charset="-128"/>
              <a:ea typeface="Yu Gothic UI" panose="020B0500000000000000" pitchFamily="50" charset="-128"/>
              <a:cs typeface="+mn-cs"/>
            </a:endParaRPr>
          </a:p>
          <a:p>
            <a:pPr marL="171450" indent="-171450" defTabSz="990564" fontAlgn="auto">
              <a:lnSpc>
                <a:spcPct val="120000"/>
              </a:lnSpc>
              <a:spcBef>
                <a:spcPts val="0"/>
              </a:spcBef>
              <a:spcAft>
                <a:spcPts val="0"/>
              </a:spcAft>
              <a:buSzPct val="100000"/>
              <a:buFont typeface="Wingdings" panose="05000000000000000000" pitchFamily="2" charset="2"/>
              <a:buChar char="Ø"/>
            </a:pPr>
            <a:r>
              <a:rPr kumimoji="1" lang="ja-JP" altLang="en-US" sz="1050" b="1" dirty="0">
                <a:solidFill>
                  <a:prstClr val="black"/>
                </a:solidFill>
                <a:latin typeface="Yu Gothic UI" panose="020B0500000000000000" pitchFamily="50" charset="-128"/>
                <a:ea typeface="Yu Gothic UI" panose="020B0500000000000000" pitchFamily="50" charset="-128"/>
                <a:cs typeface="+mn-cs"/>
              </a:rPr>
              <a:t>以下から選択のこと</a:t>
            </a:r>
            <a:endParaRPr kumimoji="1" lang="en-US" altLang="ja-JP" sz="1050" b="1" dirty="0">
              <a:solidFill>
                <a:prstClr val="black"/>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dirty="0">
                <a:solidFill>
                  <a:schemeClr val="accent2"/>
                </a:solidFill>
                <a:latin typeface="Yu Gothic UI" panose="020B0500000000000000" pitchFamily="50" charset="-128"/>
                <a:ea typeface="Yu Gothic UI" panose="020B0500000000000000" pitchFamily="50" charset="-128"/>
                <a:cs typeface="+mn-cs"/>
              </a:rPr>
              <a:t>・受入環境の整備・増強</a:t>
            </a:r>
            <a:endParaRPr kumimoji="1" lang="en-US" altLang="ja-JP" sz="1000" b="1" dirty="0">
              <a:solidFill>
                <a:schemeClr val="accent2"/>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dirty="0">
                <a:solidFill>
                  <a:schemeClr val="accent2"/>
                </a:solidFill>
                <a:latin typeface="Yu Gothic UI" panose="020B0500000000000000" pitchFamily="50" charset="-128"/>
                <a:ea typeface="Yu Gothic UI" panose="020B0500000000000000" pitchFamily="50" charset="-128"/>
                <a:cs typeface="+mn-cs"/>
              </a:rPr>
              <a:t>・需要の適切な管理</a:t>
            </a:r>
            <a:endParaRPr kumimoji="1" lang="en-US" altLang="ja-JP" sz="1000" b="1" dirty="0">
              <a:solidFill>
                <a:schemeClr val="accent2"/>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dirty="0">
                <a:solidFill>
                  <a:schemeClr val="accent2"/>
                </a:solidFill>
                <a:latin typeface="Yu Gothic UI" panose="020B0500000000000000" pitchFamily="50" charset="-128"/>
                <a:ea typeface="Yu Gothic UI" panose="020B0500000000000000" pitchFamily="50" charset="-128"/>
                <a:cs typeface="+mn-cs"/>
              </a:rPr>
              <a:t>・マナー違反行為の防止・抑制</a:t>
            </a:r>
            <a:endParaRPr kumimoji="1" lang="en-US" altLang="ja-JP" sz="1000" b="1" dirty="0">
              <a:solidFill>
                <a:schemeClr val="accent2"/>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dirty="0">
                <a:solidFill>
                  <a:schemeClr val="accent2"/>
                </a:solidFill>
                <a:latin typeface="Yu Gothic UI" panose="020B0500000000000000" pitchFamily="50" charset="-128"/>
                <a:ea typeface="Yu Gothic UI" panose="020B0500000000000000" pitchFamily="50" charset="-128"/>
                <a:cs typeface="+mn-cs"/>
              </a:rPr>
              <a:t>・地域住民と協働した観光振興</a:t>
            </a:r>
            <a:endParaRPr kumimoji="1" lang="en-US" altLang="ja-JP" sz="1000" b="1" dirty="0">
              <a:solidFill>
                <a:schemeClr val="accent2"/>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dirty="0">
                <a:solidFill>
                  <a:schemeClr val="accent2"/>
                </a:solidFill>
                <a:latin typeface="Yu Gothic UI" panose="020B0500000000000000" pitchFamily="50" charset="-128"/>
                <a:ea typeface="Yu Gothic UI" panose="020B0500000000000000" pitchFamily="50" charset="-128"/>
                <a:cs typeface="+mn-cs"/>
              </a:rPr>
              <a:t>・需要の分散・平準化</a:t>
            </a:r>
            <a:endParaRPr kumimoji="1" lang="en-US" altLang="ja-JP" sz="1000" b="1" dirty="0">
              <a:solidFill>
                <a:schemeClr val="accent2"/>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dirty="0">
                <a:solidFill>
                  <a:schemeClr val="accent2"/>
                </a:solidFill>
                <a:latin typeface="Yu Gothic UI" panose="020B0500000000000000" pitchFamily="50" charset="-128"/>
                <a:ea typeface="Yu Gothic UI" panose="020B0500000000000000" pitchFamily="50" charset="-128"/>
                <a:cs typeface="+mn-cs"/>
              </a:rPr>
              <a:t>・調査・分析</a:t>
            </a:r>
            <a:endParaRPr kumimoji="1" lang="en-US" altLang="ja-JP" sz="1000" b="1" dirty="0">
              <a:solidFill>
                <a:schemeClr val="accent2"/>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dirty="0">
                <a:solidFill>
                  <a:schemeClr val="accent2"/>
                </a:solidFill>
                <a:latin typeface="Yu Gothic UI" panose="020B0500000000000000" pitchFamily="50" charset="-128"/>
                <a:ea typeface="Yu Gothic UI" panose="020B0500000000000000" pitchFamily="50" charset="-128"/>
                <a:cs typeface="+mn-cs"/>
              </a:rPr>
              <a:t>・地域全体の観光地域づくりに関わる事業</a:t>
            </a:r>
            <a:endParaRPr kumimoji="1" lang="en-US" altLang="ja-JP" sz="1000" b="1" dirty="0">
              <a:solidFill>
                <a:schemeClr val="accent2"/>
              </a:solidFill>
              <a:latin typeface="Yu Gothic UI" panose="020B0500000000000000" pitchFamily="50" charset="-128"/>
              <a:ea typeface="Yu Gothic UI" panose="020B0500000000000000" pitchFamily="50" charset="-128"/>
              <a:cs typeface="+mn-cs"/>
            </a:endParaRPr>
          </a:p>
        </p:txBody>
      </p:sp>
      <p:cxnSp>
        <p:nvCxnSpPr>
          <p:cNvPr id="7" name="直線コネクタ 6">
            <a:extLst>
              <a:ext uri="{FF2B5EF4-FFF2-40B4-BE49-F238E27FC236}">
                <a16:creationId xmlns:a16="http://schemas.microsoft.com/office/drawing/2014/main" id="{D2A38985-AEEC-F1C4-86F1-2E6AA62204C0}"/>
              </a:ext>
            </a:extLst>
          </p:cNvPr>
          <p:cNvCxnSpPr>
            <a:cxnSpLocks/>
          </p:cNvCxnSpPr>
          <p:nvPr/>
        </p:nvCxnSpPr>
        <p:spPr bwMode="gray">
          <a:xfrm>
            <a:off x="-176612" y="3359141"/>
            <a:ext cx="276599" cy="241044"/>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2" name="図 21">
            <a:extLst>
              <a:ext uri="{FF2B5EF4-FFF2-40B4-BE49-F238E27FC236}">
                <a16:creationId xmlns:a16="http://schemas.microsoft.com/office/drawing/2014/main" id="{06256C12-CB03-107D-8782-518AA3E84A9F}"/>
              </a:ext>
            </a:extLst>
          </p:cNvPr>
          <p:cNvPicPr>
            <a:picLocks noChangeAspect="1"/>
          </p:cNvPicPr>
          <p:nvPr/>
        </p:nvPicPr>
        <p:blipFill rotWithShape="1">
          <a:blip r:embed="rId2"/>
          <a:srcRect l="940" t="7681" r="-940" b="4173"/>
          <a:stretch/>
        </p:blipFill>
        <p:spPr>
          <a:xfrm>
            <a:off x="-4395562" y="5175894"/>
            <a:ext cx="4330947" cy="3095548"/>
          </a:xfrm>
          <a:prstGeom prst="rect">
            <a:avLst/>
          </a:prstGeom>
        </p:spPr>
      </p:pic>
      <p:sp>
        <p:nvSpPr>
          <p:cNvPr id="35" name="角丸四角形 11">
            <a:extLst>
              <a:ext uri="{FF2B5EF4-FFF2-40B4-BE49-F238E27FC236}">
                <a16:creationId xmlns:a16="http://schemas.microsoft.com/office/drawing/2014/main" id="{42E3DA58-4148-21C0-B7A5-26BEDEEFB528}"/>
              </a:ext>
            </a:extLst>
          </p:cNvPr>
          <p:cNvSpPr/>
          <p:nvPr/>
        </p:nvSpPr>
        <p:spPr bwMode="gray">
          <a:xfrm>
            <a:off x="123433" y="155365"/>
            <a:ext cx="1656000" cy="198000"/>
          </a:xfrm>
          <a:prstGeom prst="roundRect">
            <a:avLst>
              <a:gd name="adj" fmla="val 50000"/>
            </a:avLst>
          </a:prstGeom>
          <a:solidFill>
            <a:srgbClr val="DA6B6B"/>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algn="ctr"/>
            <a:r>
              <a:rPr kumimoji="1" lang="ja-JP" altLang="en-US" sz="1100" b="1">
                <a:solidFill>
                  <a:prstClr val="white"/>
                </a:solidFill>
                <a:latin typeface="Yu Gothic UI" panose="020B0500000000000000" pitchFamily="50" charset="-128"/>
                <a:ea typeface="Yu Gothic UI" panose="020B0500000000000000" pitchFamily="50" charset="-128"/>
              </a:rPr>
              <a:t>地域協議計画</a:t>
            </a:r>
            <a:endParaRPr kumimoji="1" lang="en-US" altLang="ja-JP" sz="1100" b="1">
              <a:solidFill>
                <a:prstClr val="white"/>
              </a:solidFill>
              <a:latin typeface="Yu Gothic UI" panose="020B0500000000000000" pitchFamily="50" charset="-128"/>
              <a:ea typeface="Yu Gothic UI" panose="020B0500000000000000" pitchFamily="50" charset="-128"/>
            </a:endParaRPr>
          </a:p>
        </p:txBody>
      </p:sp>
      <p:graphicFrame>
        <p:nvGraphicFramePr>
          <p:cNvPr id="36" name="表 35">
            <a:extLst>
              <a:ext uri="{FF2B5EF4-FFF2-40B4-BE49-F238E27FC236}">
                <a16:creationId xmlns:a16="http://schemas.microsoft.com/office/drawing/2014/main" id="{AA6A5E90-4B88-BAB8-BA28-ADF01921C50B}"/>
              </a:ext>
            </a:extLst>
          </p:cNvPr>
          <p:cNvGraphicFramePr>
            <a:graphicFrameLocks noGrp="1"/>
          </p:cNvGraphicFramePr>
          <p:nvPr>
            <p:extLst>
              <p:ext uri="{D42A27DB-BD31-4B8C-83A1-F6EECF244321}">
                <p14:modId xmlns:p14="http://schemas.microsoft.com/office/powerpoint/2010/main" val="1182084151"/>
              </p:ext>
            </p:extLst>
          </p:nvPr>
        </p:nvGraphicFramePr>
        <p:xfrm>
          <a:off x="186603" y="645583"/>
          <a:ext cx="3477561" cy="2428403"/>
        </p:xfrm>
        <a:graphic>
          <a:graphicData uri="http://schemas.openxmlformats.org/drawingml/2006/table">
            <a:tbl>
              <a:tblPr firstRow="1" bandRow="1">
                <a:tableStyleId>{5C22544A-7EE6-4342-B048-85BDC9FD1C3A}</a:tableStyleId>
              </a:tblPr>
              <a:tblGrid>
                <a:gridCol w="612294">
                  <a:extLst>
                    <a:ext uri="{9D8B030D-6E8A-4147-A177-3AD203B41FA5}">
                      <a16:colId xmlns:a16="http://schemas.microsoft.com/office/drawing/2014/main" val="3559197824"/>
                    </a:ext>
                  </a:extLst>
                </a:gridCol>
                <a:gridCol w="2865267">
                  <a:extLst>
                    <a:ext uri="{9D8B030D-6E8A-4147-A177-3AD203B41FA5}">
                      <a16:colId xmlns:a16="http://schemas.microsoft.com/office/drawing/2014/main" val="2726071596"/>
                    </a:ext>
                  </a:extLst>
                </a:gridCol>
              </a:tblGrid>
              <a:tr h="266232">
                <a:tc>
                  <a:txBody>
                    <a:bodyPr/>
                    <a:lstStyle/>
                    <a:p>
                      <a:pPr algn="ctr"/>
                      <a:r>
                        <a:rPr kumimoji="1" lang="ja-JP" altLang="en-US" sz="1000" b="1">
                          <a:solidFill>
                            <a:schemeClr val="tx1"/>
                          </a:solidFill>
                          <a:latin typeface="Yu Gothic UI" panose="020B0500000000000000" pitchFamily="50" charset="-128"/>
                          <a:ea typeface="Yu Gothic UI" panose="020B0500000000000000" pitchFamily="50" charset="-128"/>
                        </a:rPr>
                        <a:t>運営主体</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682887"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XXXX</a:t>
                      </a:r>
                      <a:r>
                        <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市</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35794796"/>
                  </a:ext>
                </a:extLst>
              </a:tr>
              <a:tr h="1540826">
                <a:tc>
                  <a:txBody>
                    <a:bodyPr/>
                    <a:lstStyle/>
                    <a:p>
                      <a:pPr algn="ctr"/>
                      <a:r>
                        <a:rPr kumimoji="1" lang="ja-JP" altLang="en-US" sz="1000" b="1">
                          <a:solidFill>
                            <a:schemeClr val="tx1"/>
                          </a:solidFill>
                          <a:latin typeface="Yu Gothic UI" panose="020B0500000000000000" pitchFamily="50" charset="-128"/>
                          <a:ea typeface="Yu Gothic UI" panose="020B0500000000000000" pitchFamily="50" charset="-128"/>
                        </a:rPr>
                        <a:t>参画者</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marR="0" lvl="0" indent="-171450" algn="l" defTabSz="682887"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7817062"/>
                  </a:ext>
                </a:extLst>
              </a:tr>
              <a:tr h="621345">
                <a:tc>
                  <a:txBody>
                    <a:bodyPr/>
                    <a:lstStyle/>
                    <a:p>
                      <a:pPr algn="ctr"/>
                      <a:r>
                        <a:rPr kumimoji="1" lang="ja-JP" altLang="en-US" sz="1000" b="1">
                          <a:solidFill>
                            <a:schemeClr val="tx1"/>
                          </a:solidFill>
                          <a:latin typeface="Yu Gothic UI" panose="020B0500000000000000" pitchFamily="50" charset="-128"/>
                          <a:ea typeface="Yu Gothic UI" panose="020B0500000000000000" pitchFamily="50" charset="-128"/>
                        </a:rPr>
                        <a:t>住民参画手法</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marR="0" lvl="0" indent="-171450" algn="l" defTabSz="68288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XXXX</a:t>
                      </a:r>
                      <a:r>
                        <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市オーバーツーリズム対策協議会への</a:t>
                      </a: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a:t>
                      </a:r>
                      <a:r>
                        <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自治会の参画</a:t>
                      </a:r>
                      <a:endPar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p>
                      <a:pPr marL="171450" marR="0" lvl="0" indent="-171450" algn="l" defTabSz="68288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アンケート調査による住民意見の聴取</a:t>
                      </a:r>
                      <a:endPar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8643946"/>
                  </a:ext>
                </a:extLst>
              </a:tr>
            </a:tbl>
          </a:graphicData>
        </a:graphic>
      </p:graphicFrame>
      <p:graphicFrame>
        <p:nvGraphicFramePr>
          <p:cNvPr id="37" name="表 36">
            <a:extLst>
              <a:ext uri="{FF2B5EF4-FFF2-40B4-BE49-F238E27FC236}">
                <a16:creationId xmlns:a16="http://schemas.microsoft.com/office/drawing/2014/main" id="{F77BFE1E-1078-5789-5641-E4E6A3883E2F}"/>
              </a:ext>
            </a:extLst>
          </p:cNvPr>
          <p:cNvGraphicFramePr>
            <a:graphicFrameLocks noGrp="1"/>
          </p:cNvGraphicFramePr>
          <p:nvPr>
            <p:extLst>
              <p:ext uri="{D42A27DB-BD31-4B8C-83A1-F6EECF244321}">
                <p14:modId xmlns:p14="http://schemas.microsoft.com/office/powerpoint/2010/main" val="3448481840"/>
              </p:ext>
            </p:extLst>
          </p:nvPr>
        </p:nvGraphicFramePr>
        <p:xfrm>
          <a:off x="3817619" y="645582"/>
          <a:ext cx="2852611" cy="1523640"/>
        </p:xfrm>
        <a:graphic>
          <a:graphicData uri="http://schemas.openxmlformats.org/drawingml/2006/table">
            <a:tbl>
              <a:tblPr firstRow="1" bandRow="1">
                <a:tableStyleId>{5C22544A-7EE6-4342-B048-85BDC9FD1C3A}</a:tableStyleId>
              </a:tblPr>
              <a:tblGrid>
                <a:gridCol w="397664">
                  <a:extLst>
                    <a:ext uri="{9D8B030D-6E8A-4147-A177-3AD203B41FA5}">
                      <a16:colId xmlns:a16="http://schemas.microsoft.com/office/drawing/2014/main" val="3559197824"/>
                    </a:ext>
                  </a:extLst>
                </a:gridCol>
                <a:gridCol w="1806948">
                  <a:extLst>
                    <a:ext uri="{9D8B030D-6E8A-4147-A177-3AD203B41FA5}">
                      <a16:colId xmlns:a16="http://schemas.microsoft.com/office/drawing/2014/main" val="2726071596"/>
                    </a:ext>
                  </a:extLst>
                </a:gridCol>
                <a:gridCol w="647999">
                  <a:extLst>
                    <a:ext uri="{9D8B030D-6E8A-4147-A177-3AD203B41FA5}">
                      <a16:colId xmlns:a16="http://schemas.microsoft.com/office/drawing/2014/main" val="2138279705"/>
                    </a:ext>
                  </a:extLst>
                </a:gridCol>
              </a:tblGrid>
              <a:tr h="155929">
                <a:tc>
                  <a:txBody>
                    <a:bodyPr/>
                    <a:lstStyle/>
                    <a:p>
                      <a:pPr algn="ctr"/>
                      <a:endParaRPr kumimoji="1" lang="ja-JP" altLang="en-US" sz="1000">
                        <a:solidFill>
                          <a:schemeClr val="tx1"/>
                        </a:solidFill>
                        <a:latin typeface="Yu Gothic UI" panose="020B0500000000000000" pitchFamily="50" charset="-128"/>
                        <a:ea typeface="Yu Gothic UI" panose="020B0500000000000000" pitchFamily="50" charset="-128"/>
                      </a:endParaRP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000">
                          <a:solidFill>
                            <a:schemeClr val="tx1"/>
                          </a:solidFill>
                          <a:latin typeface="Yu Gothic UI" panose="020B0500000000000000" pitchFamily="50" charset="-128"/>
                          <a:ea typeface="Yu Gothic UI" panose="020B0500000000000000" pitchFamily="50" charset="-128"/>
                        </a:rPr>
                        <a:t>協議事項</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000">
                          <a:solidFill>
                            <a:schemeClr val="tx1"/>
                          </a:solidFill>
                          <a:latin typeface="Yu Gothic UI" panose="020B0500000000000000" pitchFamily="50" charset="-128"/>
                          <a:ea typeface="Yu Gothic UI" panose="020B0500000000000000" pitchFamily="50" charset="-128"/>
                        </a:rPr>
                        <a:t>実施時期</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35122624"/>
                  </a:ext>
                </a:extLst>
              </a:tr>
              <a:tr h="328842">
                <a:tc>
                  <a:txBody>
                    <a:bodyPr/>
                    <a:lstStyle/>
                    <a:p>
                      <a:pPr algn="ctr"/>
                      <a:r>
                        <a:rPr kumimoji="1" lang="en-US" altLang="ja-JP" sz="1000" b="1">
                          <a:solidFill>
                            <a:schemeClr val="tx1"/>
                          </a:solidFill>
                          <a:latin typeface="Yu Gothic UI" panose="020B0500000000000000" pitchFamily="50" charset="-128"/>
                          <a:ea typeface="Yu Gothic UI" panose="020B0500000000000000" pitchFamily="50" charset="-128"/>
                        </a:rPr>
                        <a:t>1</a:t>
                      </a:r>
                      <a:r>
                        <a:rPr kumimoji="1" lang="ja-JP" altLang="en-US" sz="1000" b="1">
                          <a:solidFill>
                            <a:schemeClr val="tx1"/>
                          </a:solidFill>
                          <a:latin typeface="Yu Gothic UI" panose="020B0500000000000000" pitchFamily="50" charset="-128"/>
                          <a:ea typeface="Yu Gothic UI" panose="020B0500000000000000" pitchFamily="50" charset="-128"/>
                        </a:rPr>
                        <a:t>回目</a:t>
                      </a:r>
                      <a:endParaRPr kumimoji="1" lang="en-US" altLang="ja-JP" sz="1000" b="1">
                        <a:solidFill>
                          <a:schemeClr val="tx1"/>
                        </a:solidFill>
                        <a:latin typeface="Yu Gothic UI" panose="020B0500000000000000" pitchFamily="50" charset="-128"/>
                        <a:ea typeface="Yu Gothic UI" panose="020B0500000000000000" pitchFamily="50" charset="-128"/>
                      </a:endParaRP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marR="0" lvl="0" indent="-171450" algn="l" defTabSz="68288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計画素案の共有と意見の取込</a:t>
                      </a:r>
                      <a:endPar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p>
                      <a:pPr marL="171450" marR="0" lvl="0" indent="-171450" algn="l" defTabSz="68288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XXXX</a:t>
                      </a:r>
                      <a:endPar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2887"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2025</a:t>
                      </a:r>
                      <a:r>
                        <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年</a:t>
                      </a:r>
                      <a:b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7</a:t>
                      </a:r>
                      <a:r>
                        <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月</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35794796"/>
                  </a:ext>
                </a:extLst>
              </a:tr>
              <a:tr h="328842">
                <a:tc>
                  <a:txBody>
                    <a:bodyPr/>
                    <a:lstStyle/>
                    <a:p>
                      <a:pPr algn="ctr"/>
                      <a:r>
                        <a:rPr kumimoji="1" lang="en-US" altLang="ja-JP" sz="1000" b="1">
                          <a:solidFill>
                            <a:schemeClr val="tx1"/>
                          </a:solidFill>
                          <a:latin typeface="Yu Gothic UI" panose="020B0500000000000000" pitchFamily="50" charset="-128"/>
                          <a:ea typeface="Yu Gothic UI" panose="020B0500000000000000" pitchFamily="50" charset="-128"/>
                        </a:rPr>
                        <a:t>2</a:t>
                      </a:r>
                      <a:r>
                        <a:rPr kumimoji="1" lang="ja-JP" altLang="en-US" sz="1000" b="1">
                          <a:solidFill>
                            <a:schemeClr val="tx1"/>
                          </a:solidFill>
                          <a:latin typeface="Yu Gothic UI" panose="020B0500000000000000" pitchFamily="50" charset="-128"/>
                          <a:ea typeface="Yu Gothic UI" panose="020B0500000000000000" pitchFamily="50" charset="-128"/>
                        </a:rPr>
                        <a:t>回目</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marR="0" lvl="0" indent="-171450" algn="l" defTabSz="68288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住民アンケート結果の共有</a:t>
                      </a:r>
                      <a:endPar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p>
                      <a:pPr marL="171450" marR="0" lvl="0" indent="-171450" algn="l" defTabSz="68288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XXXXX</a:t>
                      </a:r>
                      <a:endPar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2887"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2025</a:t>
                      </a:r>
                      <a:r>
                        <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年</a:t>
                      </a:r>
                      <a:b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10</a:t>
                      </a:r>
                      <a:r>
                        <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月</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7817062"/>
                  </a:ext>
                </a:extLst>
              </a:tr>
              <a:tr h="328842">
                <a:tc>
                  <a:txBody>
                    <a:bodyPr/>
                    <a:lstStyle/>
                    <a:p>
                      <a:pPr algn="ctr"/>
                      <a:r>
                        <a:rPr kumimoji="1" lang="en-US" altLang="ja-JP" sz="1000" b="1">
                          <a:solidFill>
                            <a:schemeClr val="tx1"/>
                          </a:solidFill>
                          <a:latin typeface="Yu Gothic UI" panose="020B0500000000000000" pitchFamily="50" charset="-128"/>
                          <a:ea typeface="Yu Gothic UI" panose="020B0500000000000000" pitchFamily="50" charset="-128"/>
                        </a:rPr>
                        <a:t>3</a:t>
                      </a:r>
                      <a:r>
                        <a:rPr kumimoji="1" lang="ja-JP" altLang="en-US" sz="1000" b="1">
                          <a:solidFill>
                            <a:schemeClr val="tx1"/>
                          </a:solidFill>
                          <a:latin typeface="Yu Gothic UI" panose="020B0500000000000000" pitchFamily="50" charset="-128"/>
                          <a:ea typeface="Yu Gothic UI" panose="020B0500000000000000" pitchFamily="50" charset="-128"/>
                        </a:rPr>
                        <a:t>回目</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marR="0" lvl="0" indent="-171450" algn="l" defTabSz="68288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事業実施結果、次年度以降の対応計画の共有</a:t>
                      </a:r>
                      <a:b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XXXXX</a:t>
                      </a:r>
                      <a:endPar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2887"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2026</a:t>
                      </a:r>
                      <a:r>
                        <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年</a:t>
                      </a:r>
                      <a:b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1</a:t>
                      </a:r>
                      <a:r>
                        <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月</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8643946"/>
                  </a:ext>
                </a:extLst>
              </a:tr>
            </a:tbl>
          </a:graphicData>
        </a:graphic>
      </p:graphicFrame>
      <p:cxnSp>
        <p:nvCxnSpPr>
          <p:cNvPr id="38" name="直線コネクタ 37">
            <a:extLst>
              <a:ext uri="{FF2B5EF4-FFF2-40B4-BE49-F238E27FC236}">
                <a16:creationId xmlns:a16="http://schemas.microsoft.com/office/drawing/2014/main" id="{D5B81255-744D-5EE1-4954-11CF073A42CF}"/>
              </a:ext>
            </a:extLst>
          </p:cNvPr>
          <p:cNvCxnSpPr>
            <a:cxnSpLocks/>
          </p:cNvCxnSpPr>
          <p:nvPr/>
        </p:nvCxnSpPr>
        <p:spPr>
          <a:xfrm>
            <a:off x="186604" y="514615"/>
            <a:ext cx="3477560" cy="0"/>
          </a:xfrm>
          <a:prstGeom prst="line">
            <a:avLst/>
          </a:prstGeom>
          <a:ln w="31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9AE7C232-F251-83FB-3DAD-89C153EABBB8}"/>
              </a:ext>
            </a:extLst>
          </p:cNvPr>
          <p:cNvCxnSpPr>
            <a:cxnSpLocks/>
          </p:cNvCxnSpPr>
          <p:nvPr/>
        </p:nvCxnSpPr>
        <p:spPr>
          <a:xfrm>
            <a:off x="3809088" y="514615"/>
            <a:ext cx="2853498" cy="0"/>
          </a:xfrm>
          <a:prstGeom prst="line">
            <a:avLst/>
          </a:prstGeom>
          <a:ln w="3175">
            <a:solidFill>
              <a:schemeClr val="tx2"/>
            </a:solidFill>
          </a:ln>
        </p:spPr>
        <p:style>
          <a:lnRef idx="1">
            <a:schemeClr val="accent1"/>
          </a:lnRef>
          <a:fillRef idx="0">
            <a:schemeClr val="accent1"/>
          </a:fillRef>
          <a:effectRef idx="0">
            <a:schemeClr val="accent1"/>
          </a:effectRef>
          <a:fontRef idx="minor">
            <a:schemeClr val="tx1"/>
          </a:fontRef>
        </p:style>
      </p:cxnSp>
      <p:sp>
        <p:nvSpPr>
          <p:cNvPr id="40" name="テキスト ボックス 39">
            <a:extLst>
              <a:ext uri="{FF2B5EF4-FFF2-40B4-BE49-F238E27FC236}">
                <a16:creationId xmlns:a16="http://schemas.microsoft.com/office/drawing/2014/main" id="{4001E608-B1A0-3EA7-727A-8E4E56E75CFD}"/>
              </a:ext>
            </a:extLst>
          </p:cNvPr>
          <p:cNvSpPr txBox="1"/>
          <p:nvPr/>
        </p:nvSpPr>
        <p:spPr bwMode="gray">
          <a:xfrm>
            <a:off x="1614168" y="430322"/>
            <a:ext cx="624628" cy="180000"/>
          </a:xfrm>
          <a:prstGeom prst="rect">
            <a:avLst/>
          </a:prstGeom>
          <a:solidFill>
            <a:schemeClr val="bg1"/>
          </a:solidFill>
          <a:ln w="3175">
            <a:noFill/>
          </a:ln>
        </p:spPr>
        <p:txBody>
          <a:bodyPr wrap="square" lIns="72000" tIns="36000" rIns="72000" bIns="36000" rtlCol="0" anchor="ctr">
            <a:spAutoFit/>
          </a:bodyPr>
          <a:lstStyle/>
          <a:p>
            <a:pPr algn="ctr" defTabSz="914400" fontAlgn="auto">
              <a:lnSpc>
                <a:spcPct val="120000"/>
              </a:lnSpc>
              <a:spcBef>
                <a:spcPts val="300"/>
              </a:spcBef>
              <a:spcAft>
                <a:spcPts val="0"/>
              </a:spcAft>
            </a:pPr>
            <a:r>
              <a:rPr kumimoji="1" lang="ja-JP" altLang="en-US" sz="900" b="1" kern="0">
                <a:solidFill>
                  <a:prstClr val="black"/>
                </a:solidFill>
                <a:latin typeface="Yu Gothic UI" panose="020B0500000000000000" pitchFamily="50" charset="-128"/>
                <a:ea typeface="Yu Gothic UI" panose="020B0500000000000000" pitchFamily="50" charset="-128"/>
              </a:rPr>
              <a:t>実施概要</a:t>
            </a:r>
          </a:p>
        </p:txBody>
      </p:sp>
      <p:sp>
        <p:nvSpPr>
          <p:cNvPr id="41" name="テキスト ボックス 40">
            <a:extLst>
              <a:ext uri="{FF2B5EF4-FFF2-40B4-BE49-F238E27FC236}">
                <a16:creationId xmlns:a16="http://schemas.microsoft.com/office/drawing/2014/main" id="{08AE3BB4-ED4B-FB81-5800-95C4E18EB645}"/>
              </a:ext>
            </a:extLst>
          </p:cNvPr>
          <p:cNvSpPr txBox="1"/>
          <p:nvPr/>
        </p:nvSpPr>
        <p:spPr bwMode="gray">
          <a:xfrm>
            <a:off x="4896009" y="437684"/>
            <a:ext cx="691722" cy="165277"/>
          </a:xfrm>
          <a:prstGeom prst="rect">
            <a:avLst/>
          </a:prstGeom>
          <a:solidFill>
            <a:schemeClr val="bg1"/>
          </a:solidFill>
          <a:ln w="3175">
            <a:noFill/>
          </a:ln>
        </p:spPr>
        <p:txBody>
          <a:bodyPr wrap="square" lIns="72000" tIns="36000" rIns="72000" bIns="36000" rtlCol="0" anchor="ctr">
            <a:spAutoFit/>
          </a:bodyPr>
          <a:lstStyle/>
          <a:p>
            <a:pPr algn="ctr" defTabSz="914400" fontAlgn="auto">
              <a:lnSpc>
                <a:spcPct val="120000"/>
              </a:lnSpc>
              <a:spcBef>
                <a:spcPts val="300"/>
              </a:spcBef>
              <a:spcAft>
                <a:spcPts val="0"/>
              </a:spcAft>
            </a:pPr>
            <a:r>
              <a:rPr kumimoji="1" lang="ja-JP" altLang="en-US" sz="900" b="1" kern="0">
                <a:solidFill>
                  <a:prstClr val="black"/>
                </a:solidFill>
                <a:latin typeface="Yu Gothic UI" panose="020B0500000000000000" pitchFamily="50" charset="-128"/>
                <a:ea typeface="Yu Gothic UI" panose="020B0500000000000000" pitchFamily="50" charset="-128"/>
              </a:rPr>
              <a:t>協議計画</a:t>
            </a:r>
          </a:p>
        </p:txBody>
      </p:sp>
      <p:sp>
        <p:nvSpPr>
          <p:cNvPr id="43" name="四角形: 角を丸くする 42">
            <a:extLst>
              <a:ext uri="{FF2B5EF4-FFF2-40B4-BE49-F238E27FC236}">
                <a16:creationId xmlns:a16="http://schemas.microsoft.com/office/drawing/2014/main" id="{22D6A527-2045-A0E6-549F-077D98187C4A}"/>
              </a:ext>
            </a:extLst>
          </p:cNvPr>
          <p:cNvSpPr/>
          <p:nvPr/>
        </p:nvSpPr>
        <p:spPr bwMode="gray">
          <a:xfrm>
            <a:off x="857991" y="988457"/>
            <a:ext cx="1327628" cy="196770"/>
          </a:xfrm>
          <a:prstGeom prst="roundRect">
            <a:avLst/>
          </a:prstGeom>
          <a:solidFill>
            <a:schemeClr val="accent3">
              <a:lumMod val="60000"/>
              <a:lumOff val="40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kumimoji="1" lang="ja-JP" altLang="en-US" sz="900" b="1">
                <a:solidFill>
                  <a:schemeClr val="bg1"/>
                </a:solidFill>
                <a:latin typeface="Yu Gothic UI" panose="020B0500000000000000" pitchFamily="50" charset="-128"/>
                <a:ea typeface="Yu Gothic UI" panose="020B0500000000000000" pitchFamily="50" charset="-128"/>
              </a:rPr>
              <a:t>行政機関</a:t>
            </a:r>
          </a:p>
        </p:txBody>
      </p:sp>
      <p:sp>
        <p:nvSpPr>
          <p:cNvPr id="44" name="四角形: 角を丸くする 43">
            <a:extLst>
              <a:ext uri="{FF2B5EF4-FFF2-40B4-BE49-F238E27FC236}">
                <a16:creationId xmlns:a16="http://schemas.microsoft.com/office/drawing/2014/main" id="{A17BC338-2D4A-DD25-4D04-ED43FB4BDC52}"/>
              </a:ext>
            </a:extLst>
          </p:cNvPr>
          <p:cNvSpPr/>
          <p:nvPr/>
        </p:nvSpPr>
        <p:spPr bwMode="gray">
          <a:xfrm>
            <a:off x="2282663" y="988457"/>
            <a:ext cx="1327628" cy="196770"/>
          </a:xfrm>
          <a:prstGeom prst="roundRect">
            <a:avLst/>
          </a:prstGeom>
          <a:solidFill>
            <a:schemeClr val="accent3">
              <a:lumMod val="60000"/>
              <a:lumOff val="40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kumimoji="1" lang="ja-JP" altLang="en-US" sz="900" b="1">
                <a:solidFill>
                  <a:schemeClr val="bg1"/>
                </a:solidFill>
                <a:latin typeface="Yu Gothic UI" panose="020B0500000000000000" pitchFamily="50" charset="-128"/>
                <a:ea typeface="Yu Gothic UI" panose="020B0500000000000000" pitchFamily="50" charset="-128"/>
              </a:rPr>
              <a:t>有識者等</a:t>
            </a:r>
          </a:p>
        </p:txBody>
      </p:sp>
      <p:sp>
        <p:nvSpPr>
          <p:cNvPr id="45" name="四角形: 角を丸くする 44">
            <a:extLst>
              <a:ext uri="{FF2B5EF4-FFF2-40B4-BE49-F238E27FC236}">
                <a16:creationId xmlns:a16="http://schemas.microsoft.com/office/drawing/2014/main" id="{209BC30C-55AB-450D-1FC4-965744E2CE44}"/>
              </a:ext>
            </a:extLst>
          </p:cNvPr>
          <p:cNvSpPr/>
          <p:nvPr/>
        </p:nvSpPr>
        <p:spPr bwMode="gray">
          <a:xfrm>
            <a:off x="857991" y="1788042"/>
            <a:ext cx="1327628" cy="196770"/>
          </a:xfrm>
          <a:prstGeom prst="roundRect">
            <a:avLst/>
          </a:prstGeom>
          <a:solidFill>
            <a:schemeClr val="accent3">
              <a:lumMod val="60000"/>
              <a:lumOff val="40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kumimoji="1" lang="ja-JP" altLang="en-US" sz="900" b="1">
                <a:solidFill>
                  <a:schemeClr val="bg1"/>
                </a:solidFill>
                <a:latin typeface="Yu Gothic UI" panose="020B0500000000000000" pitchFamily="50" charset="-128"/>
                <a:ea typeface="Yu Gothic UI" panose="020B0500000000000000" pitchFamily="50" charset="-128"/>
              </a:rPr>
              <a:t>事業者</a:t>
            </a:r>
          </a:p>
        </p:txBody>
      </p:sp>
      <p:sp>
        <p:nvSpPr>
          <p:cNvPr id="46" name="四角形: 角を丸くする 45">
            <a:extLst>
              <a:ext uri="{FF2B5EF4-FFF2-40B4-BE49-F238E27FC236}">
                <a16:creationId xmlns:a16="http://schemas.microsoft.com/office/drawing/2014/main" id="{B3E7AA71-1CB0-6433-B5D2-9697D91B49D2}"/>
              </a:ext>
            </a:extLst>
          </p:cNvPr>
          <p:cNvSpPr/>
          <p:nvPr/>
        </p:nvSpPr>
        <p:spPr bwMode="gray">
          <a:xfrm>
            <a:off x="2282663" y="1788042"/>
            <a:ext cx="1327628" cy="196770"/>
          </a:xfrm>
          <a:prstGeom prst="roundRect">
            <a:avLst/>
          </a:prstGeom>
          <a:solidFill>
            <a:schemeClr val="accent3">
              <a:lumMod val="60000"/>
              <a:lumOff val="40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kumimoji="1" lang="ja-JP" altLang="en-US" sz="900" b="1">
                <a:solidFill>
                  <a:schemeClr val="bg1"/>
                </a:solidFill>
                <a:latin typeface="Yu Gothic UI" panose="020B0500000000000000" pitchFamily="50" charset="-128"/>
                <a:ea typeface="Yu Gothic UI" panose="020B0500000000000000" pitchFamily="50" charset="-128"/>
              </a:rPr>
              <a:t>住民関係者</a:t>
            </a:r>
          </a:p>
        </p:txBody>
      </p:sp>
      <p:sp>
        <p:nvSpPr>
          <p:cNvPr id="47" name="四角形: 角を丸くする 46">
            <a:extLst>
              <a:ext uri="{FF2B5EF4-FFF2-40B4-BE49-F238E27FC236}">
                <a16:creationId xmlns:a16="http://schemas.microsoft.com/office/drawing/2014/main" id="{ED4C4D7F-7833-DC5D-8DE8-A1100B8E12F8}"/>
              </a:ext>
            </a:extLst>
          </p:cNvPr>
          <p:cNvSpPr/>
          <p:nvPr/>
        </p:nvSpPr>
        <p:spPr bwMode="gray">
          <a:xfrm>
            <a:off x="857991" y="1196383"/>
            <a:ext cx="1327628" cy="510370"/>
          </a:xfrm>
          <a:prstGeom prst="roundRect">
            <a:avLst/>
          </a:prstGeom>
          <a:noFill/>
          <a:ln w="3175"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fontAlgn="ctr">
              <a:spcBef>
                <a:spcPts val="300"/>
              </a:spcBef>
              <a:spcAft>
                <a:spcPts val="0"/>
              </a:spcAft>
              <a:buFont typeface="Arial" panose="020B0604020202020204" pitchFamily="34" charset="0"/>
              <a:buChar char="•"/>
            </a:pPr>
            <a:r>
              <a:rPr kumimoji="1" lang="en-US" altLang="ja-JP" sz="900" b="1">
                <a:solidFill>
                  <a:srgbClr val="000000"/>
                </a:solidFill>
                <a:latin typeface="Yu Gothic UI" panose="020B0500000000000000" pitchFamily="50" charset="-128"/>
                <a:ea typeface="Yu Gothic UI" panose="020B0500000000000000" pitchFamily="50" charset="-128"/>
              </a:rPr>
              <a:t>XXXX</a:t>
            </a:r>
            <a:r>
              <a:rPr kumimoji="1" lang="ja-JP" altLang="en-US" sz="900" b="1">
                <a:solidFill>
                  <a:srgbClr val="000000"/>
                </a:solidFill>
                <a:latin typeface="Yu Gothic UI" panose="020B0500000000000000" pitchFamily="50" charset="-128"/>
                <a:ea typeface="Yu Gothic UI" panose="020B0500000000000000" pitchFamily="50" charset="-128"/>
              </a:rPr>
              <a:t>市役所</a:t>
            </a:r>
            <a:br>
              <a:rPr kumimoji="1" lang="en-US" altLang="ja-JP" sz="900" b="1">
                <a:solidFill>
                  <a:srgbClr val="000000"/>
                </a:solidFill>
                <a:latin typeface="Yu Gothic UI" panose="020B0500000000000000" pitchFamily="50" charset="-128"/>
                <a:ea typeface="Yu Gothic UI" panose="020B0500000000000000" pitchFamily="50" charset="-128"/>
              </a:rPr>
            </a:br>
            <a:r>
              <a:rPr kumimoji="1" lang="ja-JP" altLang="en-US" sz="900" b="1">
                <a:solidFill>
                  <a:srgbClr val="000000"/>
                </a:solidFill>
                <a:latin typeface="Yu Gothic UI" panose="020B0500000000000000" pitchFamily="50" charset="-128"/>
                <a:ea typeface="Yu Gothic UI" panose="020B0500000000000000" pitchFamily="50" charset="-128"/>
              </a:rPr>
              <a:t>観光課</a:t>
            </a:r>
            <a:endParaRPr kumimoji="1" lang="en-US" altLang="ja-JP" sz="900" b="1">
              <a:solidFill>
                <a:srgbClr val="000000"/>
              </a:solidFill>
              <a:latin typeface="Yu Gothic UI" panose="020B0500000000000000" pitchFamily="50" charset="-128"/>
              <a:ea typeface="Yu Gothic UI" panose="020B0500000000000000" pitchFamily="50" charset="-128"/>
            </a:endParaRPr>
          </a:p>
          <a:p>
            <a:pPr marL="171450" indent="-171450" fontAlgn="ctr">
              <a:spcBef>
                <a:spcPts val="300"/>
              </a:spcBef>
              <a:spcAft>
                <a:spcPts val="0"/>
              </a:spcAft>
              <a:buFont typeface="Arial" panose="020B0604020202020204" pitchFamily="34" charset="0"/>
              <a:buChar char="•"/>
            </a:pPr>
            <a:endParaRPr kumimoji="1" lang="ja-JP" altLang="en-US" sz="900" b="1">
              <a:solidFill>
                <a:srgbClr val="000000"/>
              </a:solidFill>
              <a:latin typeface="Yu Gothic UI" panose="020B0500000000000000" pitchFamily="50" charset="-128"/>
              <a:ea typeface="Yu Gothic UI" panose="020B0500000000000000" pitchFamily="50" charset="-128"/>
            </a:endParaRPr>
          </a:p>
        </p:txBody>
      </p:sp>
      <p:sp>
        <p:nvSpPr>
          <p:cNvPr id="48" name="四角形: 角を丸くする 47">
            <a:extLst>
              <a:ext uri="{FF2B5EF4-FFF2-40B4-BE49-F238E27FC236}">
                <a16:creationId xmlns:a16="http://schemas.microsoft.com/office/drawing/2014/main" id="{10942E39-E931-F93A-7645-542F4C131147}"/>
              </a:ext>
            </a:extLst>
          </p:cNvPr>
          <p:cNvSpPr/>
          <p:nvPr/>
        </p:nvSpPr>
        <p:spPr bwMode="gray">
          <a:xfrm>
            <a:off x="2296247" y="1196383"/>
            <a:ext cx="1327628" cy="510370"/>
          </a:xfrm>
          <a:prstGeom prst="roundRect">
            <a:avLst/>
          </a:prstGeom>
          <a:noFill/>
          <a:ln w="3175"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fontAlgn="ctr">
              <a:spcBef>
                <a:spcPts val="300"/>
              </a:spcBef>
              <a:spcAft>
                <a:spcPts val="0"/>
              </a:spcAft>
              <a:buFont typeface="Arial" panose="020B0604020202020204" pitchFamily="34" charset="0"/>
              <a:buChar char="•"/>
            </a:pPr>
            <a:r>
              <a:rPr kumimoji="1" lang="en-US" altLang="ja-JP" sz="900" b="1">
                <a:solidFill>
                  <a:srgbClr val="000000"/>
                </a:solidFill>
                <a:latin typeface="Yu Gothic UI" panose="020B0500000000000000" pitchFamily="50" charset="-128"/>
                <a:ea typeface="Yu Gothic UI" panose="020B0500000000000000" pitchFamily="50" charset="-128"/>
              </a:rPr>
              <a:t>XXX</a:t>
            </a:r>
            <a:r>
              <a:rPr kumimoji="1" lang="ja-JP" altLang="en-US" sz="900" b="1">
                <a:solidFill>
                  <a:srgbClr val="000000"/>
                </a:solidFill>
                <a:latin typeface="Yu Gothic UI" panose="020B0500000000000000" pitchFamily="50" charset="-128"/>
                <a:ea typeface="Yu Gothic UI" panose="020B0500000000000000" pitchFamily="50" charset="-128"/>
              </a:rPr>
              <a:t>大学</a:t>
            </a:r>
            <a:br>
              <a:rPr kumimoji="1" lang="en-US" altLang="ja-JP" sz="900" b="1">
                <a:solidFill>
                  <a:srgbClr val="000000"/>
                </a:solidFill>
                <a:latin typeface="Yu Gothic UI" panose="020B0500000000000000" pitchFamily="50" charset="-128"/>
                <a:ea typeface="Yu Gothic UI" panose="020B0500000000000000" pitchFamily="50" charset="-128"/>
              </a:rPr>
            </a:br>
            <a:r>
              <a:rPr kumimoji="1" lang="en-US" altLang="ja-JP" sz="900" b="1">
                <a:solidFill>
                  <a:srgbClr val="000000"/>
                </a:solidFill>
                <a:latin typeface="Yu Gothic UI" panose="020B0500000000000000" pitchFamily="50" charset="-128"/>
                <a:ea typeface="Yu Gothic UI" panose="020B0500000000000000" pitchFamily="50" charset="-128"/>
              </a:rPr>
              <a:t>XXX</a:t>
            </a:r>
            <a:r>
              <a:rPr kumimoji="1" lang="ja-JP" altLang="en-US" sz="900" b="1">
                <a:solidFill>
                  <a:srgbClr val="000000"/>
                </a:solidFill>
                <a:latin typeface="Yu Gothic UI" panose="020B0500000000000000" pitchFamily="50" charset="-128"/>
                <a:ea typeface="Yu Gothic UI" panose="020B0500000000000000" pitchFamily="50" charset="-128"/>
              </a:rPr>
              <a:t>教授</a:t>
            </a:r>
            <a:endParaRPr kumimoji="1" lang="en-US" altLang="ja-JP" sz="900" b="1">
              <a:solidFill>
                <a:srgbClr val="000000"/>
              </a:solidFill>
              <a:latin typeface="Yu Gothic UI" panose="020B0500000000000000" pitchFamily="50" charset="-128"/>
              <a:ea typeface="Yu Gothic UI" panose="020B0500000000000000" pitchFamily="50" charset="-128"/>
            </a:endParaRPr>
          </a:p>
          <a:p>
            <a:pPr marL="171450" indent="-171450" fontAlgn="ctr">
              <a:spcBef>
                <a:spcPts val="300"/>
              </a:spcBef>
              <a:spcAft>
                <a:spcPts val="0"/>
              </a:spcAft>
              <a:buFont typeface="Arial" panose="020B0604020202020204" pitchFamily="34" charset="0"/>
              <a:buChar char="•"/>
            </a:pPr>
            <a:endParaRPr kumimoji="1" lang="ja-JP" altLang="en-US" sz="900" b="1">
              <a:solidFill>
                <a:srgbClr val="000000"/>
              </a:solidFill>
              <a:latin typeface="Yu Gothic UI" panose="020B0500000000000000" pitchFamily="50" charset="-128"/>
              <a:ea typeface="Yu Gothic UI" panose="020B0500000000000000" pitchFamily="50" charset="-128"/>
            </a:endParaRPr>
          </a:p>
        </p:txBody>
      </p:sp>
      <p:sp>
        <p:nvSpPr>
          <p:cNvPr id="49" name="四角形: 角を丸くする 48">
            <a:extLst>
              <a:ext uri="{FF2B5EF4-FFF2-40B4-BE49-F238E27FC236}">
                <a16:creationId xmlns:a16="http://schemas.microsoft.com/office/drawing/2014/main" id="{D1144FA1-3C93-28A7-CF98-D92889644DF9}"/>
              </a:ext>
            </a:extLst>
          </p:cNvPr>
          <p:cNvSpPr/>
          <p:nvPr/>
        </p:nvSpPr>
        <p:spPr bwMode="gray">
          <a:xfrm>
            <a:off x="857991" y="1995335"/>
            <a:ext cx="1327628" cy="510370"/>
          </a:xfrm>
          <a:prstGeom prst="roundRect">
            <a:avLst/>
          </a:prstGeom>
          <a:noFill/>
          <a:ln w="3175"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fontAlgn="ctr">
              <a:spcBef>
                <a:spcPts val="300"/>
              </a:spcBef>
              <a:spcAft>
                <a:spcPts val="0"/>
              </a:spcAft>
              <a:buFont typeface="Arial" panose="020B0604020202020204" pitchFamily="34" charset="0"/>
              <a:buChar char="•"/>
            </a:pPr>
            <a:r>
              <a:rPr kumimoji="1" lang="en-US" altLang="ja-JP" sz="900" b="1">
                <a:solidFill>
                  <a:srgbClr val="000000"/>
                </a:solidFill>
                <a:latin typeface="Yu Gothic UI" panose="020B0500000000000000" pitchFamily="50" charset="-128"/>
                <a:ea typeface="Yu Gothic UI" panose="020B0500000000000000" pitchFamily="50" charset="-128"/>
              </a:rPr>
              <a:t>XXXDMO</a:t>
            </a:r>
          </a:p>
          <a:p>
            <a:pPr marL="171450" indent="-171450" fontAlgn="ctr">
              <a:spcBef>
                <a:spcPts val="300"/>
              </a:spcBef>
              <a:spcAft>
                <a:spcPts val="0"/>
              </a:spcAft>
              <a:buFont typeface="Arial" panose="020B0604020202020204" pitchFamily="34" charset="0"/>
              <a:buChar char="•"/>
            </a:pPr>
            <a:r>
              <a:rPr kumimoji="1" lang="en-US" altLang="ja-JP" sz="900" b="1">
                <a:solidFill>
                  <a:srgbClr val="000000"/>
                </a:solidFill>
                <a:latin typeface="Yu Gothic UI" panose="020B0500000000000000" pitchFamily="50" charset="-128"/>
                <a:ea typeface="Yu Gothic UI" panose="020B0500000000000000" pitchFamily="50" charset="-128"/>
              </a:rPr>
              <a:t>XXX</a:t>
            </a:r>
            <a:r>
              <a:rPr kumimoji="1" lang="ja-JP" altLang="en-US" sz="900" b="1">
                <a:solidFill>
                  <a:srgbClr val="000000"/>
                </a:solidFill>
                <a:latin typeface="Yu Gothic UI" panose="020B0500000000000000" pitchFamily="50" charset="-128"/>
                <a:ea typeface="Yu Gothic UI" panose="020B0500000000000000" pitchFamily="50" charset="-128"/>
              </a:rPr>
              <a:t>交通株式会社</a:t>
            </a:r>
            <a:endParaRPr kumimoji="1" lang="en-US" altLang="ja-JP" sz="900" b="1">
              <a:solidFill>
                <a:srgbClr val="000000"/>
              </a:solidFill>
              <a:latin typeface="Yu Gothic UI" panose="020B0500000000000000" pitchFamily="50" charset="-128"/>
              <a:ea typeface="Yu Gothic UI" panose="020B0500000000000000" pitchFamily="50" charset="-128"/>
            </a:endParaRPr>
          </a:p>
          <a:p>
            <a:pPr marL="171450" indent="-171450" fontAlgn="ctr">
              <a:spcBef>
                <a:spcPts val="300"/>
              </a:spcBef>
              <a:spcAft>
                <a:spcPts val="0"/>
              </a:spcAft>
              <a:buFont typeface="Arial" panose="020B0604020202020204" pitchFamily="34" charset="0"/>
              <a:buChar char="•"/>
            </a:pPr>
            <a:endParaRPr kumimoji="1" lang="ja-JP" altLang="en-US" sz="900" b="1">
              <a:solidFill>
                <a:srgbClr val="000000"/>
              </a:solidFill>
              <a:latin typeface="Yu Gothic UI" panose="020B0500000000000000" pitchFamily="50" charset="-128"/>
              <a:ea typeface="Yu Gothic UI" panose="020B0500000000000000" pitchFamily="50" charset="-128"/>
            </a:endParaRPr>
          </a:p>
        </p:txBody>
      </p:sp>
      <p:sp>
        <p:nvSpPr>
          <p:cNvPr id="50" name="四角形: 角を丸くする 49">
            <a:extLst>
              <a:ext uri="{FF2B5EF4-FFF2-40B4-BE49-F238E27FC236}">
                <a16:creationId xmlns:a16="http://schemas.microsoft.com/office/drawing/2014/main" id="{CA5EFDD4-EFC1-68FD-A596-656150A3DF5F}"/>
              </a:ext>
            </a:extLst>
          </p:cNvPr>
          <p:cNvSpPr/>
          <p:nvPr/>
        </p:nvSpPr>
        <p:spPr bwMode="gray">
          <a:xfrm>
            <a:off x="2296247" y="1995335"/>
            <a:ext cx="1327628" cy="510370"/>
          </a:xfrm>
          <a:prstGeom prst="roundRect">
            <a:avLst/>
          </a:prstGeom>
          <a:noFill/>
          <a:ln w="3175" algn="ctr">
            <a:no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indent="-171450" fontAlgn="ctr">
              <a:spcBef>
                <a:spcPts val="300"/>
              </a:spcBef>
              <a:spcAft>
                <a:spcPts val="0"/>
              </a:spcAft>
              <a:buFont typeface="Arial" panose="020B0604020202020204" pitchFamily="34" charset="0"/>
              <a:buChar char="•"/>
            </a:pPr>
            <a:r>
              <a:rPr kumimoji="1" lang="en-US" altLang="ja-JP" sz="900" b="1">
                <a:solidFill>
                  <a:srgbClr val="000000"/>
                </a:solidFill>
                <a:latin typeface="Yu Gothic UI" panose="020B0500000000000000" pitchFamily="50" charset="-128"/>
                <a:ea typeface="Yu Gothic UI" panose="020B0500000000000000" pitchFamily="50" charset="-128"/>
              </a:rPr>
              <a:t>XXX</a:t>
            </a:r>
            <a:r>
              <a:rPr kumimoji="1" lang="ja-JP" altLang="en-US" sz="900" b="1">
                <a:solidFill>
                  <a:srgbClr val="000000"/>
                </a:solidFill>
                <a:latin typeface="Yu Gothic UI" panose="020B0500000000000000" pitchFamily="50" charset="-128"/>
                <a:ea typeface="Yu Gothic UI" panose="020B0500000000000000" pitchFamily="50" charset="-128"/>
              </a:rPr>
              <a:t>自治会</a:t>
            </a:r>
            <a:endParaRPr kumimoji="1" lang="en-US" altLang="ja-JP" sz="900" b="1">
              <a:solidFill>
                <a:srgbClr val="000000"/>
              </a:solidFill>
              <a:latin typeface="Yu Gothic UI" panose="020B0500000000000000" pitchFamily="50" charset="-128"/>
              <a:ea typeface="Yu Gothic UI" panose="020B0500000000000000" pitchFamily="50" charset="-128"/>
            </a:endParaRPr>
          </a:p>
          <a:p>
            <a:pPr marL="171450" indent="-171450" fontAlgn="ctr">
              <a:spcBef>
                <a:spcPts val="300"/>
              </a:spcBef>
              <a:spcAft>
                <a:spcPts val="0"/>
              </a:spcAft>
              <a:buFont typeface="Arial" panose="020B0604020202020204" pitchFamily="34" charset="0"/>
              <a:buChar char="•"/>
            </a:pPr>
            <a:endParaRPr kumimoji="1" lang="ja-JP" altLang="en-US" sz="900" b="1">
              <a:solidFill>
                <a:srgbClr val="000000"/>
              </a:solidFill>
              <a:latin typeface="Yu Gothic UI" panose="020B0500000000000000" pitchFamily="50" charset="-128"/>
              <a:ea typeface="Yu Gothic UI" panose="020B0500000000000000" pitchFamily="50" charset="-128"/>
            </a:endParaRPr>
          </a:p>
        </p:txBody>
      </p:sp>
      <p:sp>
        <p:nvSpPr>
          <p:cNvPr id="51" name="正方形/長方形 50">
            <a:extLst>
              <a:ext uri="{FF2B5EF4-FFF2-40B4-BE49-F238E27FC236}">
                <a16:creationId xmlns:a16="http://schemas.microsoft.com/office/drawing/2014/main" id="{905B2505-6A6D-DA5B-8710-FDCC7D47E0FE}"/>
              </a:ext>
            </a:extLst>
          </p:cNvPr>
          <p:cNvSpPr/>
          <p:nvPr/>
        </p:nvSpPr>
        <p:spPr bwMode="gray">
          <a:xfrm>
            <a:off x="3809088" y="2231696"/>
            <a:ext cx="2861141" cy="191313"/>
          </a:xfrm>
          <a:prstGeom prst="rect">
            <a:avLst/>
          </a:prstGeom>
          <a:solidFill>
            <a:srgbClr val="D9D9D9"/>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1" dirty="0">
                <a:solidFill>
                  <a:prstClr val="black"/>
                </a:solidFill>
                <a:latin typeface="Yu Gothic UI" panose="020B0500000000000000" pitchFamily="50" charset="-128"/>
                <a:ea typeface="Yu Gothic UI" panose="020B0500000000000000" pitchFamily="50" charset="-128"/>
                <a:cs typeface="+mn-cs"/>
              </a:rPr>
              <a:t>次年度（</a:t>
            </a:r>
            <a:r>
              <a:rPr kumimoji="1" lang="en-US" altLang="ja-JP" sz="1000" b="1" dirty="0">
                <a:solidFill>
                  <a:prstClr val="black"/>
                </a:solidFill>
                <a:latin typeface="Yu Gothic UI" panose="020B0500000000000000" pitchFamily="50" charset="-128"/>
                <a:ea typeface="Yu Gothic UI" panose="020B0500000000000000" pitchFamily="50" charset="-128"/>
                <a:cs typeface="+mn-cs"/>
              </a:rPr>
              <a:t>2026</a:t>
            </a:r>
            <a:r>
              <a:rPr kumimoji="1" lang="ja-JP" altLang="en-US" sz="1000" b="1" dirty="0">
                <a:solidFill>
                  <a:prstClr val="black"/>
                </a:solidFill>
                <a:latin typeface="Yu Gothic UI" panose="020B0500000000000000" pitchFamily="50" charset="-128"/>
                <a:ea typeface="Yu Gothic UI" panose="020B0500000000000000" pitchFamily="50" charset="-128"/>
                <a:cs typeface="+mn-cs"/>
              </a:rPr>
              <a:t>年度）以降の協議継続</a:t>
            </a:r>
            <a:r>
              <a:rPr kumimoji="1" lang="ja-JP" altLang="en-US" sz="100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・強化方針</a:t>
            </a:r>
            <a:endParaRPr kumimoji="1" lang="en-US" altLang="ja-JP" sz="100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sp>
        <p:nvSpPr>
          <p:cNvPr id="52" name="正方形/長方形 51">
            <a:extLst>
              <a:ext uri="{FF2B5EF4-FFF2-40B4-BE49-F238E27FC236}">
                <a16:creationId xmlns:a16="http://schemas.microsoft.com/office/drawing/2014/main" id="{BFA34FFD-3B05-EC4C-FF27-8E05D819E32C}"/>
              </a:ext>
            </a:extLst>
          </p:cNvPr>
          <p:cNvSpPr/>
          <p:nvPr/>
        </p:nvSpPr>
        <p:spPr bwMode="gray">
          <a:xfrm>
            <a:off x="3809088" y="2443365"/>
            <a:ext cx="2861141" cy="614376"/>
          </a:xfrm>
          <a:prstGeom prst="rect">
            <a:avLst/>
          </a:prstGeom>
          <a:solidFill>
            <a:schemeClr val="bg1"/>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XXXX</a:t>
            </a:r>
            <a:r>
              <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市オーバーツーリズム対策協議会を継続的に設置し、適宜、協議を実施する</a:t>
            </a:r>
            <a:endPar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en-US" altLang="ja-JP" sz="1000">
                <a:solidFill>
                  <a:prstClr val="black"/>
                </a:solidFill>
                <a:latin typeface="Yu Gothic UI" panose="020B0500000000000000" pitchFamily="50" charset="-128"/>
                <a:ea typeface="Yu Gothic UI" panose="020B0500000000000000" pitchFamily="50" charset="-128"/>
                <a:cs typeface="+mn-cs"/>
              </a:rPr>
              <a:t>XXXX</a:t>
            </a:r>
            <a:r>
              <a:rPr kumimoji="1" lang="ja-JP" altLang="en-US" sz="1000">
                <a:solidFill>
                  <a:prstClr val="black"/>
                </a:solidFill>
                <a:latin typeface="Yu Gothic UI" panose="020B0500000000000000" pitchFamily="50" charset="-128"/>
                <a:ea typeface="Yu Gothic UI" panose="020B0500000000000000" pitchFamily="50" charset="-128"/>
                <a:cs typeface="+mn-cs"/>
              </a:rPr>
              <a:t>小学校・</a:t>
            </a:r>
            <a:r>
              <a:rPr kumimoji="1" lang="en-US" altLang="ja-JP" sz="1000">
                <a:solidFill>
                  <a:prstClr val="black"/>
                </a:solidFill>
                <a:latin typeface="Yu Gothic UI" panose="020B0500000000000000" pitchFamily="50" charset="-128"/>
                <a:ea typeface="Yu Gothic UI" panose="020B0500000000000000" pitchFamily="50" charset="-128"/>
                <a:cs typeface="+mn-cs"/>
              </a:rPr>
              <a:t>XXXX</a:t>
            </a:r>
            <a:r>
              <a:rPr kumimoji="1" lang="ja-JP" altLang="en-US" sz="1000">
                <a:solidFill>
                  <a:prstClr val="black"/>
                </a:solidFill>
                <a:latin typeface="Yu Gothic UI" panose="020B0500000000000000" pitchFamily="50" charset="-128"/>
                <a:ea typeface="Yu Gothic UI" panose="020B0500000000000000" pitchFamily="50" charset="-128"/>
                <a:cs typeface="+mn-cs"/>
              </a:rPr>
              <a:t>中学校等での出前講座の実施等、地域への普及啓発を強化する</a:t>
            </a:r>
            <a:endParaRPr kumimoji="1" lang="en-US" altLang="ja-JP" sz="1000">
              <a:solidFill>
                <a:prstClr val="black"/>
              </a:solidFill>
              <a:latin typeface="Yu Gothic UI" panose="020B0500000000000000" pitchFamily="50" charset="-128"/>
              <a:ea typeface="Yu Gothic UI" panose="020B0500000000000000" pitchFamily="50" charset="-128"/>
              <a:cs typeface="+mn-cs"/>
            </a:endParaRPr>
          </a:p>
        </p:txBody>
      </p:sp>
      <p:sp>
        <p:nvSpPr>
          <p:cNvPr id="53" name="正方形/長方形 52">
            <a:extLst>
              <a:ext uri="{FF2B5EF4-FFF2-40B4-BE49-F238E27FC236}">
                <a16:creationId xmlns:a16="http://schemas.microsoft.com/office/drawing/2014/main" id="{6F0C7D99-4A9A-6F12-9014-50E281F99797}"/>
              </a:ext>
            </a:extLst>
          </p:cNvPr>
          <p:cNvSpPr/>
          <p:nvPr/>
        </p:nvSpPr>
        <p:spPr bwMode="gray">
          <a:xfrm>
            <a:off x="-3375114" y="1725945"/>
            <a:ext cx="3198502" cy="1100768"/>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a:solidFill>
                  <a:prstClr val="black"/>
                </a:solidFill>
                <a:latin typeface="Yu Gothic UI" panose="020B0500000000000000" pitchFamily="50" charset="-128"/>
                <a:ea typeface="Yu Gothic UI" panose="020B0500000000000000" pitchFamily="50" charset="-128"/>
                <a:cs typeface="+mn-cs"/>
              </a:rPr>
              <a:t>住民の意見の取込やシンポジウムの開催等、住民の参画機会を記載</a:t>
            </a:r>
            <a:endParaRPr kumimoji="1" lang="en-US" altLang="ja-JP" sz="1050" b="1">
              <a:solidFill>
                <a:prstClr val="black"/>
              </a:solidFill>
              <a:latin typeface="Yu Gothic UI" panose="020B0500000000000000" pitchFamily="50" charset="-128"/>
              <a:ea typeface="Yu Gothic UI" panose="020B0500000000000000" pitchFamily="50" charset="-128"/>
              <a:cs typeface="+mn-cs"/>
            </a:endParaRPr>
          </a:p>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a:solidFill>
                  <a:prstClr val="black"/>
                </a:solidFill>
                <a:latin typeface="Yu Gothic UI" panose="020B0500000000000000" pitchFamily="50" charset="-128"/>
                <a:ea typeface="Yu Gothic UI" panose="020B0500000000000000" pitchFamily="50" charset="-128"/>
                <a:cs typeface="+mn-cs"/>
              </a:rPr>
              <a:t>住民参画機会を設けない場合は、必要がない理由を明確に示すこと</a:t>
            </a:r>
            <a:endParaRPr kumimoji="1" lang="en-US" altLang="ja-JP" sz="1050" b="1">
              <a:solidFill>
                <a:prstClr val="black"/>
              </a:solidFill>
              <a:latin typeface="Yu Gothic UI" panose="020B0500000000000000" pitchFamily="50" charset="-128"/>
              <a:ea typeface="Yu Gothic UI" panose="020B0500000000000000" pitchFamily="50" charset="-128"/>
              <a:cs typeface="+mn-cs"/>
            </a:endParaRPr>
          </a:p>
        </p:txBody>
      </p:sp>
      <p:cxnSp>
        <p:nvCxnSpPr>
          <p:cNvPr id="54" name="直線コネクタ 53">
            <a:extLst>
              <a:ext uri="{FF2B5EF4-FFF2-40B4-BE49-F238E27FC236}">
                <a16:creationId xmlns:a16="http://schemas.microsoft.com/office/drawing/2014/main" id="{C8F5C4FB-BDF1-4259-1EBE-EB6B29BA0895}"/>
              </a:ext>
            </a:extLst>
          </p:cNvPr>
          <p:cNvCxnSpPr>
            <a:cxnSpLocks/>
            <a:stCxn id="53" idx="3"/>
          </p:cNvCxnSpPr>
          <p:nvPr/>
        </p:nvCxnSpPr>
        <p:spPr bwMode="gray">
          <a:xfrm>
            <a:off x="-176612" y="2276329"/>
            <a:ext cx="300045" cy="426217"/>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56" name="正方形/長方形 55">
            <a:extLst>
              <a:ext uri="{FF2B5EF4-FFF2-40B4-BE49-F238E27FC236}">
                <a16:creationId xmlns:a16="http://schemas.microsoft.com/office/drawing/2014/main" id="{0DF80D30-3BC2-D0C4-3EA3-C0FC6C960C7F}"/>
              </a:ext>
            </a:extLst>
          </p:cNvPr>
          <p:cNvSpPr/>
          <p:nvPr/>
        </p:nvSpPr>
        <p:spPr bwMode="gray">
          <a:xfrm>
            <a:off x="6944113" y="3831601"/>
            <a:ext cx="2232000" cy="1289210"/>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dirty="0">
                <a:solidFill>
                  <a:srgbClr val="C00000"/>
                </a:solidFill>
                <a:latin typeface="Yu Gothic UI" panose="020B0500000000000000" pitchFamily="50" charset="-128"/>
                <a:ea typeface="Yu Gothic UI" panose="020B0500000000000000" pitchFamily="50" charset="-128"/>
                <a:cs typeface="+mn-cs"/>
              </a:rPr>
              <a:t>補助事業が多く、記載しきれない場合、次項を活用して、補助事業を追加すること</a:t>
            </a:r>
          </a:p>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dirty="0">
                <a:solidFill>
                  <a:srgbClr val="C00000"/>
                </a:solidFill>
                <a:latin typeface="Yu Gothic UI" panose="020B0500000000000000" pitchFamily="50" charset="-128"/>
                <a:ea typeface="Yu Gothic UI" panose="020B0500000000000000" pitchFamily="50" charset="-128"/>
                <a:cs typeface="+mn-cs"/>
              </a:rPr>
              <a:t>スペースが不足する場合は適宜拡げて構わない。ただし、項目は変更しないこと</a:t>
            </a:r>
            <a:endParaRPr kumimoji="1" lang="en-US" altLang="ja-JP" sz="1050" b="1" dirty="0">
              <a:solidFill>
                <a:srgbClr val="C00000"/>
              </a:solidFill>
              <a:latin typeface="Yu Gothic UI" panose="020B0500000000000000" pitchFamily="50" charset="-128"/>
              <a:ea typeface="Yu Gothic UI" panose="020B0500000000000000" pitchFamily="50" charset="-128"/>
              <a:cs typeface="+mn-cs"/>
            </a:endParaRPr>
          </a:p>
        </p:txBody>
      </p:sp>
      <p:sp>
        <p:nvSpPr>
          <p:cNvPr id="4" name="正方形/長方形 3">
            <a:extLst>
              <a:ext uri="{FF2B5EF4-FFF2-40B4-BE49-F238E27FC236}">
                <a16:creationId xmlns:a16="http://schemas.microsoft.com/office/drawing/2014/main" id="{8D4A8C0C-1B6B-7300-A058-0956AAA84F77}"/>
              </a:ext>
            </a:extLst>
          </p:cNvPr>
          <p:cNvSpPr/>
          <p:nvPr/>
        </p:nvSpPr>
        <p:spPr bwMode="gray">
          <a:xfrm>
            <a:off x="183222" y="109611"/>
            <a:ext cx="2608891" cy="464530"/>
          </a:xfrm>
          <a:prstGeom prst="rect">
            <a:avLst/>
          </a:prstGeom>
          <a:solidFill>
            <a:srgbClr val="0076A8"/>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kumimoji="1" lang="ja-JP" altLang="en-US" sz="2000" b="1">
                <a:solidFill>
                  <a:schemeClr val="bg1"/>
                </a:solidFill>
                <a:latin typeface="Yu Gothic UI" panose="020B0500000000000000" pitchFamily="50" charset="-128"/>
                <a:ea typeface="Yu Gothic UI" panose="020B0500000000000000" pitchFamily="50" charset="-128"/>
              </a:rPr>
              <a:t>記入例・留意事項</a:t>
            </a:r>
          </a:p>
        </p:txBody>
      </p:sp>
      <p:sp>
        <p:nvSpPr>
          <p:cNvPr id="2" name="四角形: 角を丸くする 1">
            <a:extLst>
              <a:ext uri="{FF2B5EF4-FFF2-40B4-BE49-F238E27FC236}">
                <a16:creationId xmlns:a16="http://schemas.microsoft.com/office/drawing/2014/main" id="{AC2C88EA-4DBA-1527-EE00-BFFFE584FC7F}"/>
              </a:ext>
            </a:extLst>
          </p:cNvPr>
          <p:cNvSpPr/>
          <p:nvPr/>
        </p:nvSpPr>
        <p:spPr bwMode="gray">
          <a:xfrm>
            <a:off x="186603" y="6706527"/>
            <a:ext cx="1609110" cy="206779"/>
          </a:xfrm>
          <a:prstGeom prst="roundRect">
            <a:avLst/>
          </a:prstGeom>
          <a:solidFill>
            <a:srgbClr val="EFFAF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地域住民と協働した観光振興</a:t>
            </a:r>
          </a:p>
        </p:txBody>
      </p:sp>
      <p:graphicFrame>
        <p:nvGraphicFramePr>
          <p:cNvPr id="6" name="表 5">
            <a:extLst>
              <a:ext uri="{FF2B5EF4-FFF2-40B4-BE49-F238E27FC236}">
                <a16:creationId xmlns:a16="http://schemas.microsoft.com/office/drawing/2014/main" id="{AB195F08-DEA1-C1CF-63F8-2522577E2B6E}"/>
              </a:ext>
            </a:extLst>
          </p:cNvPr>
          <p:cNvGraphicFramePr>
            <a:graphicFrameLocks noGrp="1"/>
          </p:cNvGraphicFramePr>
          <p:nvPr>
            <p:extLst>
              <p:ext uri="{D42A27DB-BD31-4B8C-83A1-F6EECF244321}">
                <p14:modId xmlns:p14="http://schemas.microsoft.com/office/powerpoint/2010/main" val="1416664022"/>
              </p:ext>
            </p:extLst>
          </p:nvPr>
        </p:nvGraphicFramePr>
        <p:xfrm>
          <a:off x="195703" y="6936351"/>
          <a:ext cx="6490807" cy="1352675"/>
        </p:xfrm>
        <a:graphic>
          <a:graphicData uri="http://schemas.openxmlformats.org/drawingml/2006/table">
            <a:tbl>
              <a:tblPr>
                <a:tableStyleId>{5C22544A-7EE6-4342-B048-85BDC9FD1C3A}</a:tableStyleId>
              </a:tblPr>
              <a:tblGrid>
                <a:gridCol w="210108">
                  <a:extLst>
                    <a:ext uri="{9D8B030D-6E8A-4147-A177-3AD203B41FA5}">
                      <a16:colId xmlns:a16="http://schemas.microsoft.com/office/drawing/2014/main" val="591654474"/>
                    </a:ext>
                  </a:extLst>
                </a:gridCol>
                <a:gridCol w="436211">
                  <a:extLst>
                    <a:ext uri="{9D8B030D-6E8A-4147-A177-3AD203B41FA5}">
                      <a16:colId xmlns:a16="http://schemas.microsoft.com/office/drawing/2014/main" val="1177612696"/>
                    </a:ext>
                  </a:extLst>
                </a:gridCol>
                <a:gridCol w="1908656">
                  <a:extLst>
                    <a:ext uri="{9D8B030D-6E8A-4147-A177-3AD203B41FA5}">
                      <a16:colId xmlns:a16="http://schemas.microsoft.com/office/drawing/2014/main" val="1504089348"/>
                    </a:ext>
                  </a:extLst>
                </a:gridCol>
                <a:gridCol w="210108">
                  <a:extLst>
                    <a:ext uri="{9D8B030D-6E8A-4147-A177-3AD203B41FA5}">
                      <a16:colId xmlns:a16="http://schemas.microsoft.com/office/drawing/2014/main" val="1367511844"/>
                    </a:ext>
                  </a:extLst>
                </a:gridCol>
                <a:gridCol w="2602637">
                  <a:extLst>
                    <a:ext uri="{9D8B030D-6E8A-4147-A177-3AD203B41FA5}">
                      <a16:colId xmlns:a16="http://schemas.microsoft.com/office/drawing/2014/main" val="3723551697"/>
                    </a:ext>
                  </a:extLst>
                </a:gridCol>
                <a:gridCol w="1123087">
                  <a:extLst>
                    <a:ext uri="{9D8B030D-6E8A-4147-A177-3AD203B41FA5}">
                      <a16:colId xmlns:a16="http://schemas.microsoft.com/office/drawing/2014/main" val="1401146224"/>
                    </a:ext>
                  </a:extLst>
                </a:gridCol>
              </a:tblGrid>
              <a:tr h="214252">
                <a:tc gridSpan="5">
                  <a:txBody>
                    <a:bodyPr/>
                    <a:lstStyle/>
                    <a:p>
                      <a:pPr algn="l" fontAlgn="ctr"/>
                      <a:r>
                        <a:rPr lang="ja-JP" altLang="en-US" sz="1000" b="1" u="none" strike="noStrike">
                          <a:effectLst/>
                          <a:latin typeface="Yu Gothic UI" panose="020B0500000000000000" pitchFamily="50" charset="-128"/>
                          <a:ea typeface="Yu Gothic UI" panose="020B0500000000000000" pitchFamily="50" charset="-128"/>
                        </a:rPr>
                        <a:t>補助事業名：雪かきを通じた地域住民と観光客の交流プログラム開発事業</a:t>
                      </a:r>
                      <a:endParaRPr 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3507857"/>
                  </a:ext>
                </a:extLst>
              </a:tr>
              <a:tr h="507547">
                <a:tc rowSpan="2">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ja-JP" altLang="en-US" sz="1000" u="none" strike="noStrike" dirty="0">
                          <a:effectLst/>
                          <a:latin typeface="Yu Gothic UI" panose="020B0500000000000000" pitchFamily="50" charset="-128"/>
                          <a:ea typeface="Yu Gothic UI" panose="020B0500000000000000" pitchFamily="50" charset="-128"/>
                        </a:rPr>
                        <a:t>目的</a:t>
                      </a:r>
                      <a:endParaRPr lang="ja-JP" altLang="en-US" sz="1000" b="0" i="0" u="none" strike="noStrike" dirty="0">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ja-JP" altLang="en-US" sz="1000" b="1" i="0" u="none" strike="noStrike">
                          <a:solidFill>
                            <a:srgbClr val="000000"/>
                          </a:solidFill>
                          <a:effectLst/>
                          <a:latin typeface="Yu Gothic UI" panose="020B0500000000000000" pitchFamily="50" charset="-128"/>
                          <a:ea typeface="Yu Gothic UI" panose="020B0500000000000000" pitchFamily="50" charset="-128"/>
                        </a:rPr>
                        <a:t>住民と観光客の交流により寛容性を高めるとともに観光の恩恵を創出</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fontAlgn="ctr"/>
                      <a:r>
                        <a:rPr lang="ja-JP" altLang="en-US" sz="1000" b="0" u="none" strike="noStrike">
                          <a:effectLst/>
                          <a:latin typeface="Yu Gothic UI" panose="020B0500000000000000" pitchFamily="50" charset="-128"/>
                          <a:ea typeface="Yu Gothic UI" panose="020B0500000000000000" pitchFamily="50" charset="-128"/>
                        </a:rPr>
                        <a:t>概要</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vert="eaVert"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marL="171450" indent="-171450" algn="l" fontAlgn="ctr">
                        <a:spcBef>
                          <a:spcPts val="300"/>
                        </a:spcBef>
                        <a:buFont typeface="Wingdings" panose="05000000000000000000" pitchFamily="2" charset="2"/>
                        <a:buChar char="Ø"/>
                      </a:pPr>
                      <a:r>
                        <a:rPr lang="ja-JP" altLang="en-US" sz="900" b="0" i="0" u="none" strike="noStrike">
                          <a:solidFill>
                            <a:srgbClr val="000000"/>
                          </a:solidFill>
                          <a:effectLst/>
                          <a:latin typeface="Yu Gothic UI" panose="020B0500000000000000" pitchFamily="50" charset="-128"/>
                          <a:ea typeface="Yu Gothic UI" panose="020B0500000000000000" pitchFamily="50" charset="-128"/>
                        </a:rPr>
                        <a:t>当地域における冬季の日常生活とは切り離せない雪かきをメインコンテンツとした、住民と観光客の交流プログラムを開発する</a:t>
                      </a:r>
                      <a:endParaRPr lang="en-US" altLang="ja-JP" sz="9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a:p>
                  </a:txBody>
                  <a:tcPr marL="92354" marR="92354" anchor="ctr">
                    <a:lnL w="6350" cap="flat" cmpd="sng" algn="ctr">
                      <a:solidFill>
                        <a:schemeClr val="tx1">
                          <a:lumMod val="50000"/>
                          <a:lumOff val="50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028097"/>
                  </a:ext>
                </a:extLst>
              </a:tr>
              <a:tr h="507547">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a:txBody>
                    <a:bodyPr/>
                    <a:lstStyle/>
                    <a:p>
                      <a:pPr algn="ctr" fontAlgn="ctr"/>
                      <a:r>
                        <a:rPr lang="en-US" sz="1000" u="none" strike="noStrike">
                          <a:effectLst/>
                          <a:latin typeface="Yu Gothic UI" panose="020B0500000000000000" pitchFamily="50" charset="-128"/>
                          <a:ea typeface="Yu Gothic UI" panose="020B0500000000000000" pitchFamily="50" charset="-128"/>
                        </a:rPr>
                        <a:t>KPI</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indent="0" algn="l" fontAlgn="ctr">
                        <a:buFont typeface="Arial" panose="020B0604020202020204" pitchFamily="34" charset="0"/>
                        <a:buNone/>
                      </a:pPr>
                      <a:r>
                        <a:rPr lang="ja-JP" altLang="en-US" sz="1000" b="1" i="0" u="none" strike="noStrike" dirty="0">
                          <a:solidFill>
                            <a:srgbClr val="000000"/>
                          </a:solidFill>
                          <a:effectLst/>
                          <a:latin typeface="Yu Gothic UI" panose="020B0500000000000000" pitchFamily="50" charset="-128"/>
                          <a:ea typeface="Yu Gothic UI" panose="020B0500000000000000" pitchFamily="50" charset="-128"/>
                        </a:rPr>
                        <a:t>指標：参加観光客数</a:t>
                      </a:r>
                      <a:endParaRPr lang="en-US" altLang="ja-JP" sz="1000" b="1" i="0" u="none" strike="noStrike" dirty="0">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現状値：</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0</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人（</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2024</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800" b="0" i="0" u="none" strike="noStrike" dirty="0">
                        <a:solidFill>
                          <a:srgbClr val="000000"/>
                        </a:solidFill>
                        <a:effectLst/>
                        <a:latin typeface="Yu Gothic UI" panose="020B0500000000000000" pitchFamily="50" charset="-128"/>
                        <a:ea typeface="Yu Gothic UI" panose="020B0500000000000000" pitchFamily="50" charset="-128"/>
                      </a:endParaRPr>
                    </a:p>
                    <a:p>
                      <a:pPr marL="171450" marR="0" lvl="0" indent="-171450" algn="l" defTabSz="682887"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目標値①：</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50</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人（</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2025</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年度）</a:t>
                      </a:r>
                      <a:endPar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endParaRPr>
                    </a:p>
                    <a:p>
                      <a:pPr marL="171450" marR="0" lvl="0" indent="-171450" algn="l" defTabSz="682887"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目標値②：</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100</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人（</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2027</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年度）</a:t>
                      </a:r>
                      <a:endPar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vMerge="1">
                  <a:txBody>
                    <a:bodyPr/>
                    <a:lstStyle/>
                    <a:p>
                      <a:pPr algn="ctr" fontAlgn="ctr"/>
                      <a:endParaRPr lang="ja-JP" altLang="en-US" sz="1050" b="0" i="0" u="none" strike="noStrike">
                        <a:solidFill>
                          <a:srgbClr val="000000"/>
                        </a:solidFill>
                        <a:effectLst/>
                        <a:latin typeface="+mj-ea"/>
                        <a:ea typeface="+mj-ea"/>
                      </a:endParaRPr>
                    </a:p>
                  </a:txBody>
                  <a:tcPr marL="92354" marR="92354"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0908487"/>
                  </a:ext>
                </a:extLst>
              </a:tr>
            </a:tbl>
          </a:graphicData>
        </a:graphic>
      </p:graphicFrame>
      <p:sp>
        <p:nvSpPr>
          <p:cNvPr id="8" name="正方形/長方形 7">
            <a:extLst>
              <a:ext uri="{FF2B5EF4-FFF2-40B4-BE49-F238E27FC236}">
                <a16:creationId xmlns:a16="http://schemas.microsoft.com/office/drawing/2014/main" id="{5189CA0D-E75E-3C8D-0F51-95B0391B57D1}"/>
              </a:ext>
            </a:extLst>
          </p:cNvPr>
          <p:cNvSpPr/>
          <p:nvPr/>
        </p:nvSpPr>
        <p:spPr bwMode="gray">
          <a:xfrm>
            <a:off x="5606691" y="6996386"/>
            <a:ext cx="1025962" cy="842296"/>
          </a:xfrm>
          <a:prstGeom prst="rect">
            <a:avLst/>
          </a:prstGeom>
          <a:solidFill>
            <a:schemeClr val="bg1">
              <a:lumMod val="95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特徴を示す</a:t>
            </a:r>
            <a:br>
              <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写真等を張り付け</a:t>
            </a:r>
            <a:endPar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sp>
        <p:nvSpPr>
          <p:cNvPr id="9" name="テキスト ボックス 8">
            <a:extLst>
              <a:ext uri="{FF2B5EF4-FFF2-40B4-BE49-F238E27FC236}">
                <a16:creationId xmlns:a16="http://schemas.microsoft.com/office/drawing/2014/main" id="{B0FECC26-93B7-0AF7-D1B3-5719D34C93D5}"/>
              </a:ext>
            </a:extLst>
          </p:cNvPr>
          <p:cNvSpPr txBox="1"/>
          <p:nvPr/>
        </p:nvSpPr>
        <p:spPr bwMode="gray">
          <a:xfrm>
            <a:off x="5620438" y="7875650"/>
            <a:ext cx="1005840" cy="264869"/>
          </a:xfrm>
          <a:prstGeom prst="rect">
            <a:avLst/>
          </a:prstGeom>
        </p:spPr>
        <p:txBody>
          <a:bodyPr vert="horz" wrap="square" lIns="0" tIns="0" rIns="0" bIns="0" rtlCol="0" anchor="ctr">
            <a:noAutofit/>
          </a:bodyPr>
          <a:lstStyle/>
          <a:p>
            <a:pPr algn="ctr"/>
            <a:r>
              <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rPr>
              <a:t>イメージ写真の説明</a:t>
            </a:r>
            <a:endParaRPr kumimoji="1" lang="en-US" altLang="ja-JP" sz="800">
              <a:solidFill>
                <a:schemeClr val="tx1">
                  <a:lumMod val="75000"/>
                  <a:lumOff val="25000"/>
                </a:schemeClr>
              </a:solidFill>
              <a:latin typeface="Yu Gothic UI" panose="020B0500000000000000" pitchFamily="50" charset="-128"/>
              <a:ea typeface="Yu Gothic UI" panose="020B0500000000000000" pitchFamily="50" charset="-128"/>
            </a:endParaRPr>
          </a:p>
          <a:p>
            <a:pPr algn="ctr"/>
            <a:r>
              <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rPr>
              <a:t>雪かき作業</a:t>
            </a:r>
          </a:p>
        </p:txBody>
      </p:sp>
      <p:sp>
        <p:nvSpPr>
          <p:cNvPr id="10" name="テキスト ボックス 9">
            <a:extLst>
              <a:ext uri="{FF2B5EF4-FFF2-40B4-BE49-F238E27FC236}">
                <a16:creationId xmlns:a16="http://schemas.microsoft.com/office/drawing/2014/main" id="{658C12D0-2452-5E52-E7B2-1E407009B955}"/>
              </a:ext>
            </a:extLst>
          </p:cNvPr>
          <p:cNvSpPr txBox="1"/>
          <p:nvPr/>
        </p:nvSpPr>
        <p:spPr bwMode="gray">
          <a:xfrm>
            <a:off x="3893398" y="6760165"/>
            <a:ext cx="2852611" cy="206779"/>
          </a:xfrm>
          <a:prstGeom prst="rect">
            <a:avLst/>
          </a:prstGeom>
          <a:ln w="6350">
            <a:noFill/>
          </a:ln>
        </p:spPr>
        <p:txBody>
          <a:bodyPr wrap="square" lIns="72000" tIns="36000" rIns="72000" bIns="36000" rtlCol="0">
            <a:spAutoFit/>
          </a:bodyPr>
          <a:lstStyle/>
          <a:p>
            <a:pPr algn="r" defTabSz="914400" fontAlgn="auto">
              <a:lnSpc>
                <a:spcPct val="120000"/>
              </a:lnSpc>
              <a:spcBef>
                <a:spcPts val="300"/>
              </a:spcBef>
              <a:spcAft>
                <a:spcPts val="0"/>
              </a:spcAft>
            </a:pP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補助対象経費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5,000,000</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円｜申請補助金額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2,500,000</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a:t>
            </a:r>
          </a:p>
        </p:txBody>
      </p:sp>
      <p:sp>
        <p:nvSpPr>
          <p:cNvPr id="3" name="正方形/長方形 2">
            <a:extLst>
              <a:ext uri="{FF2B5EF4-FFF2-40B4-BE49-F238E27FC236}">
                <a16:creationId xmlns:a16="http://schemas.microsoft.com/office/drawing/2014/main" id="{0B60270B-72EF-1EB2-1680-C51A41812C34}"/>
              </a:ext>
            </a:extLst>
          </p:cNvPr>
          <p:cNvSpPr/>
          <p:nvPr/>
        </p:nvSpPr>
        <p:spPr bwMode="gray">
          <a:xfrm>
            <a:off x="-3172408" y="8394092"/>
            <a:ext cx="3055326" cy="1483074"/>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補助事業の内容に即して、各補助事業の成果を測る</a:t>
            </a:r>
            <a:r>
              <a:rPr kumimoji="1" lang="en-US" altLang="ja-JP" sz="1050" b="1" dirty="0">
                <a:solidFill>
                  <a:prstClr val="black"/>
                </a:solidFill>
                <a:latin typeface="Yu Gothic UI" panose="020B0500000000000000" pitchFamily="50" charset="-128"/>
                <a:ea typeface="Yu Gothic UI" panose="020B0500000000000000" pitchFamily="50" charset="-128"/>
                <a:cs typeface="+mn-cs"/>
              </a:rPr>
              <a:t>KPI</a:t>
            </a:r>
            <a:r>
              <a:rPr kumimoji="1" lang="ja-JP" altLang="en-US"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を設定す</a:t>
            </a:r>
            <a:r>
              <a:rPr kumimoji="1" lang="ja-JP" altLang="en-US" sz="1050" b="1" dirty="0">
                <a:solidFill>
                  <a:prstClr val="black"/>
                </a:solidFill>
                <a:latin typeface="Yu Gothic UI" panose="020B0500000000000000" pitchFamily="50" charset="-128"/>
                <a:ea typeface="Yu Gothic UI" panose="020B0500000000000000" pitchFamily="50" charset="-128"/>
                <a:cs typeface="+mn-cs"/>
              </a:rPr>
              <a:t>ること</a:t>
            </a:r>
            <a:endParaRPr kumimoji="1" lang="en-US" altLang="ja-JP" sz="1050" b="1" dirty="0">
              <a:solidFill>
                <a:prstClr val="black"/>
              </a:solidFill>
              <a:latin typeface="Yu Gothic UI" panose="020B0500000000000000" pitchFamily="50" charset="-128"/>
              <a:ea typeface="Yu Gothic UI" panose="020B0500000000000000" pitchFamily="50" charset="-128"/>
              <a:cs typeface="+mn-cs"/>
            </a:endParaRPr>
          </a:p>
          <a:p>
            <a:pPr defTabSz="990564" fontAlgn="auto">
              <a:spcBef>
                <a:spcPts val="0"/>
              </a:spcBef>
              <a:spcAft>
                <a:spcPts val="0"/>
              </a:spcAft>
              <a:buSzPct val="100000"/>
            </a:pPr>
            <a:r>
              <a:rPr kumimoji="1" lang="ja-JP" altLang="en-US" sz="1050" b="1" dirty="0">
                <a:solidFill>
                  <a:prstClr val="black"/>
                </a:solidFill>
                <a:latin typeface="Yu Gothic UI" panose="020B0500000000000000" pitchFamily="50" charset="-128"/>
                <a:ea typeface="Yu Gothic UI" panose="020B0500000000000000" pitchFamily="50" charset="-128"/>
                <a:cs typeface="+mn-cs"/>
              </a:rPr>
              <a:t>（</a:t>
            </a:r>
            <a:r>
              <a:rPr kumimoji="1" lang="en-US" altLang="ja-JP" sz="1050" b="1" dirty="0">
                <a:solidFill>
                  <a:prstClr val="black"/>
                </a:solidFill>
                <a:latin typeface="Yu Gothic UI" panose="020B0500000000000000" pitchFamily="50" charset="-128"/>
                <a:ea typeface="Yu Gothic UI" panose="020B0500000000000000" pitchFamily="50" charset="-128"/>
                <a:cs typeface="+mn-cs"/>
              </a:rPr>
              <a:t>※</a:t>
            </a:r>
            <a:r>
              <a:rPr kumimoji="1" lang="ja-JP" altLang="en-US" sz="1050" b="1" dirty="0">
                <a:solidFill>
                  <a:prstClr val="black"/>
                </a:solidFill>
                <a:latin typeface="Yu Gothic UI" panose="020B0500000000000000" pitchFamily="50" charset="-128"/>
                <a:ea typeface="Yu Gothic UI" panose="020B0500000000000000" pitchFamily="50" charset="-128"/>
                <a:cs typeface="+mn-cs"/>
              </a:rPr>
              <a:t>事業内容を示す指標に留まらず、事業成果を示す指標とすること）</a:t>
            </a:r>
            <a:endParaRPr kumimoji="1" lang="en-US" altLang="ja-JP" sz="1050" b="1" dirty="0">
              <a:solidFill>
                <a:prstClr val="black"/>
              </a:solidFill>
              <a:latin typeface="Yu Gothic UI" panose="020B0500000000000000" pitchFamily="50" charset="-128"/>
              <a:ea typeface="Yu Gothic UI" panose="020B0500000000000000" pitchFamily="50" charset="-128"/>
              <a:cs typeface="+mn-cs"/>
            </a:endParaRPr>
          </a:p>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各補助事業の</a:t>
            </a:r>
            <a:r>
              <a:rPr kumimoji="1" lang="en-US" altLang="ja-JP"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KPI</a:t>
            </a:r>
            <a:r>
              <a:rPr kumimoji="1" lang="ja-JP" altLang="en-US"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を達成することで、</a:t>
            </a:r>
            <a:r>
              <a:rPr kumimoji="1" lang="en-US" altLang="ja-JP"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p.4</a:t>
            </a:r>
            <a:r>
              <a:rPr kumimoji="1" lang="ja-JP" altLang="en-US"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に記載の</a:t>
            </a:r>
            <a:r>
              <a:rPr kumimoji="1" lang="en-US" altLang="ja-JP"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KGI</a:t>
            </a:r>
            <a:r>
              <a:rPr kumimoji="1" lang="ja-JP" altLang="en-US"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に到達する（各補助事業の</a:t>
            </a:r>
            <a:r>
              <a:rPr kumimoji="1" lang="en-US" altLang="ja-JP"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KPI</a:t>
            </a:r>
            <a:r>
              <a:rPr kumimoji="1" lang="ja-JP" altLang="en-US"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は</a:t>
            </a:r>
            <a:r>
              <a:rPr kumimoji="1" lang="en-US" altLang="ja-JP"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KGI</a:t>
            </a:r>
            <a:r>
              <a:rPr kumimoji="1" lang="ja-JP" altLang="en-US"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を達成するための中間目標となる）よう留意すること</a:t>
            </a:r>
            <a:endParaRPr kumimoji="1" lang="en-US" altLang="ja-JP" sz="1050" b="1" dirty="0">
              <a:solidFill>
                <a:prstClr val="black"/>
              </a:solidFill>
              <a:latin typeface="Yu Gothic UI" panose="020B0500000000000000" pitchFamily="50" charset="-128"/>
              <a:ea typeface="Yu Gothic UI" panose="020B0500000000000000" pitchFamily="50" charset="-128"/>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ja-JP" altLang="en-US" sz="1050" b="1" dirty="0">
                <a:solidFill>
                  <a:prstClr val="black"/>
                </a:solidFill>
                <a:latin typeface="Yu Gothic UI" panose="020B0500000000000000" pitchFamily="50" charset="-128"/>
                <a:ea typeface="Yu Gothic UI" panose="020B0500000000000000" pitchFamily="50" charset="-128"/>
                <a:cs typeface="+mn-cs"/>
              </a:rPr>
              <a:t>中期の目標でも構いません。達成年と目標値を明記すること</a:t>
            </a:r>
            <a:endParaRPr kumimoji="1" lang="en-US" altLang="ja-JP" sz="1050" b="1" dirty="0">
              <a:solidFill>
                <a:prstClr val="black"/>
              </a:solidFill>
              <a:latin typeface="Yu Gothic UI" panose="020B0500000000000000" pitchFamily="50" charset="-128"/>
              <a:ea typeface="Yu Gothic UI" panose="020B0500000000000000" pitchFamily="50" charset="-128"/>
              <a:cs typeface="+mn-cs"/>
            </a:endParaRPr>
          </a:p>
        </p:txBody>
      </p:sp>
      <p:cxnSp>
        <p:nvCxnSpPr>
          <p:cNvPr id="11" name="直線コネクタ 10">
            <a:extLst>
              <a:ext uri="{FF2B5EF4-FFF2-40B4-BE49-F238E27FC236}">
                <a16:creationId xmlns:a16="http://schemas.microsoft.com/office/drawing/2014/main" id="{674E520B-A78F-08BD-31C0-E5B68EF40991}"/>
              </a:ext>
            </a:extLst>
          </p:cNvPr>
          <p:cNvCxnSpPr>
            <a:cxnSpLocks/>
            <a:stCxn id="3" idx="3"/>
          </p:cNvCxnSpPr>
          <p:nvPr/>
        </p:nvCxnSpPr>
        <p:spPr bwMode="gray">
          <a:xfrm flipV="1">
            <a:off x="-117082" y="4794845"/>
            <a:ext cx="611068" cy="4340784"/>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565126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3045&quot;&gt;&lt;version val=&quot;25098&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1&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Y/%m/%d&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m_eweekdayFirstOfWeek val=&quot;1&quot;/&gt;&lt;m_eweekdayFirstOfWorkweek val=&quot;2&quot;/&gt;&lt;m_eweekdayFirstOfWeekend val=&quot;7&quot;/&gt;&lt;/CPresentation&gt;&lt;/root&gt;"/>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T Proposal Template_J_20161001">
  <a:themeElements>
    <a:clrScheme name="ユーザー定義">
      <a:dk1>
        <a:srgbClr val="000000"/>
      </a:dk1>
      <a:lt1>
        <a:sysClr val="window" lastClr="FFFFFF"/>
      </a:lt1>
      <a:dk2>
        <a:srgbClr val="53565A"/>
      </a:dk2>
      <a:lt2>
        <a:srgbClr val="D0D0CE"/>
      </a:lt2>
      <a:accent1>
        <a:srgbClr val="86BC25"/>
      </a:accent1>
      <a:accent2>
        <a:srgbClr val="046A38"/>
      </a:accent2>
      <a:accent3>
        <a:srgbClr val="3E4D60"/>
      </a:accent3>
      <a:accent4>
        <a:srgbClr val="012169"/>
      </a:accent4>
      <a:accent5>
        <a:srgbClr val="336699"/>
      </a:accent5>
      <a:accent6>
        <a:srgbClr val="DA6B6B"/>
      </a:accent6>
      <a:hlink>
        <a:srgbClr val="62B5E5"/>
      </a:hlink>
      <a:folHlink>
        <a:srgbClr val="75787B"/>
      </a:folHlink>
    </a:clrScheme>
    <a:fontScheme name="DT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bg1">
            <a:lumMod val="95000"/>
          </a:schemeClr>
        </a:solidFill>
        <a:ln w="3175" algn="ctr">
          <a:solidFill>
            <a:schemeClr val="bg1">
              <a:lumMod val="85000"/>
            </a:schemeClr>
          </a:solidFill>
          <a:miter lim="800000"/>
          <a:headEnd/>
          <a:tailEnd/>
        </a:ln>
      </a:spPr>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defPPr algn="l" fontAlgn="ctr">
          <a:spcBef>
            <a:spcPts val="300"/>
          </a:spcBef>
          <a:spcAft>
            <a:spcPts val="0"/>
          </a:spcAft>
          <a:defRPr kumimoji="1" sz="1000" b="1" dirty="0">
            <a:solidFill>
              <a:srgbClr val="000000"/>
            </a:solidFill>
            <a:latin typeface="Yu Gothic UI" panose="020B0500000000000000" pitchFamily="50" charset="-128"/>
            <a:ea typeface="Yu Gothic UI" panose="020B0500000000000000" pitchFamily="50" charset="-128"/>
          </a:defRPr>
        </a:defPPr>
      </a:lst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ln w="6350">
          <a:noFill/>
        </a:ln>
      </a:spPr>
      <a:bodyPr lIns="72000" tIns="36000" rIns="72000" bIns="36000"/>
      <a:lstStyle>
        <a:defPPr algn="just" defTabSz="914400" fontAlgn="auto">
          <a:lnSpc>
            <a:spcPct val="120000"/>
          </a:lnSpc>
          <a:spcBef>
            <a:spcPts val="300"/>
          </a:spcBef>
          <a:spcAft>
            <a:spcPts val="0"/>
          </a:spcAft>
          <a:defRPr sz="1200" b="1" kern="0" dirty="0" smtClean="0">
            <a:solidFill>
              <a:prstClr val="black"/>
            </a:solidFill>
            <a:latin typeface="Yu Gothic UI" panose="020B0500000000000000" pitchFamily="50" charset="-128"/>
            <a:ea typeface="Yu Gothic UI" panose="020B0500000000000000" pitchFamily="50" charset="-128"/>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G_Tohmatsu Proposal Template_J_2016" id="{AF9549DB-3403-423F-8AE2-E5BDF0C6B4D5}" vid="{D8A533F6-8435-474A-AD32-753E32341817}"/>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96c315d-fd52-4ee6-a281-cf8a4c3da848">
      <Terms xmlns="http://schemas.microsoft.com/office/infopath/2007/PartnerControls"/>
    </lcf76f155ced4ddcb4097134ff3c332f>
    <TaxCatchAll xmlns="7ba5315f-df62-43e7-9278-e63b66b73b8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49F05E10C4A60A44996A845E1755B5BC" ma:contentTypeVersion="12" ma:contentTypeDescription="新しいドキュメントを作成します。" ma:contentTypeScope="" ma:versionID="8c93d765f5e2dd7ba24c531504450686">
  <xsd:schema xmlns:xsd="http://www.w3.org/2001/XMLSchema" xmlns:xs="http://www.w3.org/2001/XMLSchema" xmlns:p="http://schemas.microsoft.com/office/2006/metadata/properties" xmlns:ns2="696c315d-fd52-4ee6-a281-cf8a4c3da848" xmlns:ns3="7ba5315f-df62-43e7-9278-e63b66b73b81" targetNamespace="http://schemas.microsoft.com/office/2006/metadata/properties" ma:root="true" ma:fieldsID="4fafc08c146faf15991162774229ec08" ns2:_="" ns3:_="">
    <xsd:import namespace="696c315d-fd52-4ee6-a281-cf8a4c3da848"/>
    <xsd:import namespace="7ba5315f-df62-43e7-9278-e63b66b73b8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6c315d-fd52-4ee6-a281-cf8a4c3da8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40495dbf-c790-4553-8539-553daef38721"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ba5315f-df62-43e7-9278-e63b66b73b81"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d6fc190-4166-412a-bb23-51ba56d45b33}" ma:internalName="TaxCatchAll" ma:showField="CatchAllData" ma:web="7ba5315f-df62-43e7-9278-e63b66b73b8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928FACA-EC94-435C-8AF9-1DADE1C55167}">
  <ds:schemaRefs>
    <ds:schemaRef ds:uri="http://www.w3.org/XML/1998/namespace"/>
    <ds:schemaRef ds:uri="http://purl.org/dc/elements/1.1/"/>
    <ds:schemaRef ds:uri="http://purl.org/dc/dcmitype/"/>
    <ds:schemaRef ds:uri="http://schemas.microsoft.com/office/infopath/2007/PartnerControls"/>
    <ds:schemaRef ds:uri="http://schemas.microsoft.com/office/2006/documentManagement/types"/>
    <ds:schemaRef ds:uri="http://purl.org/dc/terms/"/>
    <ds:schemaRef ds:uri="696c315d-fd52-4ee6-a281-cf8a4c3da848"/>
    <ds:schemaRef ds:uri="http://schemas.microsoft.com/office/2006/metadata/properties"/>
    <ds:schemaRef ds:uri="http://schemas.openxmlformats.org/package/2006/metadata/core-properties"/>
    <ds:schemaRef ds:uri="7ba5315f-df62-43e7-9278-e63b66b73b81"/>
  </ds:schemaRefs>
</ds:datastoreItem>
</file>

<file path=customXml/itemProps2.xml><?xml version="1.0" encoding="utf-8"?>
<ds:datastoreItem xmlns:ds="http://schemas.openxmlformats.org/officeDocument/2006/customXml" ds:itemID="{09936597-97B9-4DE8-A327-420BA5979D17}">
  <ds:schemaRefs>
    <ds:schemaRef ds:uri="http://schemas.microsoft.com/sharepoint/v3/contenttype/forms"/>
  </ds:schemaRefs>
</ds:datastoreItem>
</file>

<file path=customXml/itemProps3.xml><?xml version="1.0" encoding="utf-8"?>
<ds:datastoreItem xmlns:ds="http://schemas.openxmlformats.org/officeDocument/2006/customXml" ds:itemID="{DF24C98B-4343-4683-864D-DFE455746429}">
  <ds:schemaRefs>
    <ds:schemaRef ds:uri="696c315d-fd52-4ee6-a281-cf8a4c3da848"/>
    <ds:schemaRef ds:uri="7ba5315f-df62-43e7-9278-e63b66b73b8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ea60d57e-af5b-4752-ac57-3e4f28ca11dc}" enabled="1" method="Standard" siteId="{36da45f1-dd2c-4d1f-af13-5abe46b99921}" contentBits="0" removed="0"/>
</clbl:labelList>
</file>

<file path=docProps/app.xml><?xml version="1.0" encoding="utf-8"?>
<Properties xmlns="http://schemas.openxmlformats.org/officeDocument/2006/extended-properties" xmlns:vt="http://schemas.openxmlformats.org/officeDocument/2006/docPropsVTypes">
  <Template/>
  <TotalTime>105</TotalTime>
  <Words>2994</Words>
  <Application>Microsoft Office PowerPoint</Application>
  <PresentationFormat>ユーザー設定</PresentationFormat>
  <Paragraphs>409</Paragraphs>
  <Slides>5</Slides>
  <Notes>0</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13" baseType="lpstr">
      <vt:lpstr>Meiryo UI</vt:lpstr>
      <vt:lpstr>Yu Gothic UI</vt:lpstr>
      <vt:lpstr>Arial</vt:lpstr>
      <vt:lpstr>Verdana</vt:lpstr>
      <vt:lpstr>Wingdings</vt:lpstr>
      <vt:lpstr>Wingdings 2</vt:lpstr>
      <vt:lpstr>DT Proposal Template_J_20161001</vt:lpstr>
      <vt:lpstr>think-cell スライド</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Iwanaguchi, Shusaku</dc:creator>
  <cp:lastModifiedBy>Iwanaguchi, Shusaku</cp:lastModifiedBy>
  <cp:revision>2</cp:revision>
  <dcterms:created xsi:type="dcterms:W3CDTF">2025-02-13T11:31:30Z</dcterms:created>
  <dcterms:modified xsi:type="dcterms:W3CDTF">2025-05-09T05:08:27Z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2025-02-13T11:31:32Z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0566d885-209b-40fa-b485-92ae914d975e</vt:lpwstr>
  </property>
  <property fmtid="{D5CDD505-2E9C-101B-9397-08002B2CF9AE}" pid="8" name="MSIP_Label_ea60d57e-af5b-4752-ac57-3e4f28ca11dc_ContentBits">
    <vt:lpwstr>0</vt:lpwstr>
  </property>
  <property fmtid="{D5CDD505-2E9C-101B-9397-08002B2CF9AE}" pid="9" name="NXPowerLiteLastOptimized">
    <vt:lpwstr>2629888</vt:lpwstr>
  </property>
  <property fmtid="{D5CDD505-2E9C-101B-9397-08002B2CF9AE}" pid="10" name="MSIP_Label_ef683064-e914-40cc-b246-2b5927a3a354_Enabled">
    <vt:lpwstr>true</vt:lpwstr>
  </property>
  <property fmtid="{D5CDD505-2E9C-101B-9397-08002B2CF9AE}" pid="11" name="MSIP_Label_ef683064-e914-40cc-b246-2b5927a3a354_ActionId">
    <vt:lpwstr>6c09d063-49d6-4e2a-ae91-f7a937857a42</vt:lpwstr>
  </property>
  <property fmtid="{D5CDD505-2E9C-101B-9397-08002B2CF9AE}" pid="12" name="NXPowerLiteVersion">
    <vt:lpwstr>D8.0.5</vt:lpwstr>
  </property>
  <property fmtid="{D5CDD505-2E9C-101B-9397-08002B2CF9AE}" pid="13" name="MediaServiceImageTags">
    <vt:lpwstr/>
  </property>
  <property fmtid="{D5CDD505-2E9C-101B-9397-08002B2CF9AE}" pid="14" name="ContentTypeId">
    <vt:lpwstr>0x01010049F05E10C4A60A44996A845E1755B5BC</vt:lpwstr>
  </property>
  <property fmtid="{D5CDD505-2E9C-101B-9397-08002B2CF9AE}" pid="15" name="MSIP_Label_ef683064-e914-40cc-b246-2b5927a3a354_SetDate">
    <vt:lpwstr>2025-02-05T04:28:38Z</vt:lpwstr>
  </property>
  <property fmtid="{D5CDD505-2E9C-101B-9397-08002B2CF9AE}" pid="16" name="MSIP_Label_ef683064-e914-40cc-b246-2b5927a3a354_SiteId">
    <vt:lpwstr>a629ef32-67ba-47a6-8eb3-ec43935644fc</vt:lpwstr>
  </property>
  <property fmtid="{D5CDD505-2E9C-101B-9397-08002B2CF9AE}" pid="17" name="MSIP_Label_ef683064-e914-40cc-b246-2b5927a3a354_Method">
    <vt:lpwstr>Privileged</vt:lpwstr>
  </property>
  <property fmtid="{D5CDD505-2E9C-101B-9397-08002B2CF9AE}" pid="18" name="MSIP_Label_ef683064-e914-40cc-b246-2b5927a3a354_ContentBits">
    <vt:lpwstr>0</vt:lpwstr>
  </property>
  <property fmtid="{D5CDD505-2E9C-101B-9397-08002B2CF9AE}" pid="19" name="NXPowerLiteSettings">
    <vt:lpwstr>C9000F7008E001</vt:lpwstr>
  </property>
  <property fmtid="{D5CDD505-2E9C-101B-9397-08002B2CF9AE}" pid="20" name="MSIP_Label_ef683064-e914-40cc-b246-2b5927a3a354_Name">
    <vt:lpwstr>ef683064-e914-40cc-b246-2b5927a3a354</vt:lpwstr>
  </property>
</Properties>
</file>