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908" r:id="rId4"/>
  </p:sldMasterIdLst>
  <p:notesMasterIdLst>
    <p:notesMasterId r:id="rId7"/>
  </p:notesMasterIdLst>
  <p:sldIdLst>
    <p:sldId id="495" r:id="rId5"/>
    <p:sldId id="494" r:id="rId6"/>
  </p:sldIdLst>
  <p:sldSz cx="9906000" cy="6858000" type="A4"/>
  <p:notesSz cx="6807200" cy="9939338"/>
  <p:custDataLst>
    <p:tags r:id="rId8"/>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521415D9-36F7-43E2-AB2F-B90AF26B5E84}">
      <p14:sectionLst xmlns:p14="http://schemas.microsoft.com/office/powerpoint/2010/main">
        <p14:section name="更新案" id="{AC5E7CF8-CE2F-4879-BBDD-310DFFBB26EE}">
          <p14:sldIdLst>
            <p14:sldId id="495"/>
            <p14:sldId id="494"/>
          </p14:sldIdLst>
        </p14:section>
      </p14:sectionLst>
    </p:ext>
    <p:ext uri="{EFAFB233-063F-42B5-8137-9DF3F51BA10A}">
      <p15:sldGuideLst xmlns:p15="http://schemas.microsoft.com/office/powerpoint/2012/main">
        <p15:guide id="3" orient="horz" pos="2092" userDrawn="1">
          <p15:clr>
            <a:srgbClr val="A4A3A4"/>
          </p15:clr>
        </p15:guide>
        <p15:guide id="4" pos="312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F6D6"/>
    <a:srgbClr val="90CA28"/>
    <a:srgbClr val="B3D955"/>
    <a:srgbClr val="C1E072"/>
    <a:srgbClr val="CAE587"/>
    <a:srgbClr val="E5F2C4"/>
    <a:srgbClr val="FBFDF6"/>
    <a:srgbClr val="DA6B6B"/>
    <a:srgbClr val="F3F9E3"/>
    <a:srgbClr val="FD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508" autoAdjust="0"/>
  </p:normalViewPr>
  <p:slideViewPr>
    <p:cSldViewPr snapToGrid="0">
      <p:cViewPr>
        <p:scale>
          <a:sx n="46" d="100"/>
          <a:sy n="46" d="100"/>
        </p:scale>
        <p:origin x="2028" y="372"/>
      </p:cViewPr>
      <p:guideLst>
        <p:guide orient="horz" pos="2092"/>
        <p:guide pos="312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36" tIns="46118" rIns="92236" bIns="46118" rtlCol="0"/>
          <a:lstStyle>
            <a:lvl1pPr algn="r">
              <a:defRPr sz="1200">
                <a:latin typeface="+mn-lt"/>
                <a:ea typeface="Yu Gothic UI" panose="020B0500000000000000" pitchFamily="50" charset="-128"/>
                <a:cs typeface="+mn-cs"/>
                <a:sym typeface="+mn-lt"/>
              </a:defRPr>
            </a:lvl1pPr>
          </a:lstStyle>
          <a:p>
            <a:fld id="{AAE2C4BB-DD5D-4EF0-8811-528209874544}" type="datetimeFigureOut">
              <a:rPr kumimoji="1" lang="ja-JP" altLang="en-US" smtClean="0"/>
              <a:pPr/>
              <a:t>2025/5/9</a:t>
            </a:fld>
            <a:endParaRPr kumimoji="1" lang="ja-JP" altLang="en-US"/>
          </a:p>
        </p:txBody>
      </p:sp>
      <p:sp>
        <p:nvSpPr>
          <p:cNvPr id="4" name="スライド イメージ プレースホルダー 3"/>
          <p:cNvSpPr>
            <a:spLocks noGrp="1" noRot="1" noChangeAspect="1"/>
          </p:cNvSpPr>
          <p:nvPr>
            <p:ph type="sldImg" idx="2"/>
          </p:nvPr>
        </p:nvSpPr>
        <p:spPr>
          <a:xfrm>
            <a:off x="982663" y="1243013"/>
            <a:ext cx="4841875" cy="3352800"/>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239" y="4783357"/>
            <a:ext cx="5446723" cy="3913364"/>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372"/>
            <a:ext cx="2950375" cy="498966"/>
          </a:xfrm>
          <a:prstGeom prst="rect">
            <a:avLst/>
          </a:prstGeom>
        </p:spPr>
        <p:txBody>
          <a:bodyPr vert="horz" lIns="92236" tIns="46118" rIns="92236" bIns="46118" rtlCol="0" anchor="b"/>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36" tIns="46118" rIns="92236" bIns="46118" rtlCol="0" anchor="b"/>
          <a:lstStyle>
            <a:lvl1pPr algn="r">
              <a:defRPr sz="1200">
                <a:latin typeface="+mn-lt"/>
                <a:ea typeface="Yu Gothic UI" panose="020B0500000000000000" pitchFamily="50" charset="-128"/>
                <a:cs typeface="+mn-cs"/>
                <a:sym typeface="+mn-lt"/>
              </a:defRPr>
            </a:lvl1pPr>
          </a:lstStyle>
          <a:p>
            <a:fld id="{24DE13BB-FCB6-4491-A87D-1E9BA7500F8E}" type="slidenum">
              <a:rPr kumimoji="1" lang="ja-JP" altLang="en-US" smtClean="0"/>
              <a:pPr/>
              <a:t>‹#›</a:t>
            </a:fld>
            <a:endParaRPr kumimoji="1" lang="ja-JP" altLang="en-US"/>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1pPr>
    <a:lvl2pPr marL="4572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2pPr>
    <a:lvl3pPr marL="9144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3pPr>
    <a:lvl4pPr marL="13716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4pPr>
    <a:lvl5pPr marL="18288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599832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3" name="Content Placeholder 3"/>
          <p:cNvSpPr>
            <a:spLocks noGrp="1"/>
          </p:cNvSpPr>
          <p:nvPr>
            <p:ph sz="quarter" idx="10"/>
          </p:nvPr>
        </p:nvSpPr>
        <p:spPr bwMode="gray">
          <a:xfrm>
            <a:off x="417000" y="1476000"/>
            <a:ext cx="4356000" cy="482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15" name="Content Placeholder 3"/>
          <p:cNvSpPr>
            <a:spLocks noGrp="1"/>
          </p:cNvSpPr>
          <p:nvPr>
            <p:ph sz="quarter" idx="20"/>
          </p:nvPr>
        </p:nvSpPr>
        <p:spPr bwMode="gray">
          <a:xfrm>
            <a:off x="5133000" y="1476000"/>
            <a:ext cx="4356000" cy="482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4" name="タイトル 3"/>
          <p:cNvSpPr>
            <a:spLocks noGrp="1"/>
          </p:cNvSpPr>
          <p:nvPr>
            <p:ph type="title"/>
          </p:nvPr>
        </p:nvSpPr>
        <p:spPr bwMode="gray"/>
        <p:txBody>
          <a:bodyPr vert="horz"/>
          <a:lstStyle>
            <a:lvl1pPr>
              <a:defRPr>
                <a:latin typeface="+mj-lt"/>
                <a:ea typeface="+mj-ea"/>
                <a:cs typeface="+mj-cs"/>
                <a:sym typeface="+mj-lt"/>
              </a:defRPr>
            </a:lvl1pPr>
          </a:lstStyle>
          <a:p>
            <a:r>
              <a:rPr kumimoji="1" lang="ja-JP" altLang="en-US"/>
              <a:t>マスター タイトルの書式設定</a:t>
            </a:r>
          </a:p>
        </p:txBody>
      </p:sp>
      <p:sp>
        <p:nvSpPr>
          <p:cNvPr id="6" name="テキスト ボックス 5">
            <a:extLst>
              <a:ext uri="{FF2B5EF4-FFF2-40B4-BE49-F238E27FC236}">
                <a16:creationId xmlns:a16="http://schemas.microsoft.com/office/drawing/2014/main" id="{7B9C3DF5-C67D-4DBB-BF27-5DC6E0FF5B0E}"/>
              </a:ext>
            </a:extLst>
          </p:cNvPr>
          <p:cNvSpPr txBox="1"/>
          <p:nvPr userDrawn="1"/>
        </p:nvSpPr>
        <p:spPr bwMode="gray">
          <a:xfrm>
            <a:off x="4669114" y="6609225"/>
            <a:ext cx="567771" cy="153888"/>
          </a:xfrm>
          <a:prstGeom prst="rect">
            <a:avLst/>
          </a:prstGeom>
          <a:noFill/>
        </p:spPr>
        <p:txBody>
          <a:bodyPr wrap="squar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fld id="{AA5FCFE5-FE56-4EF1-80A8-07776887C2A1}" type="slidenum">
              <a:rPr lang="ja-JP" altLang="en-US" sz="1000" smtClean="0"/>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t>‹#›</a:t>
            </a:fld>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2982903191"/>
      </p:ext>
    </p:extLst>
  </p:cSld>
  <p:clrMapOvr>
    <a:masterClrMapping/>
  </p:clrMapOvr>
  <p:hf hdr="0"/>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1367591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029599" y="2232000"/>
            <a:ext cx="5184000" cy="432000"/>
          </a:xfrm>
          <a:prstGeom prst="rect">
            <a:avLst/>
          </a:prstGeom>
          <a:noFill/>
        </p:spPr>
        <p:txBody>
          <a:bodyPr wrap="square" lIns="0" rIns="0" anchor="t" anchorCtr="0">
            <a:noAutofit/>
          </a:bodyPr>
          <a:lstStyle>
            <a:lvl1pPr marL="0" indent="0" algn="l">
              <a:lnSpc>
                <a:spcPct val="100000"/>
              </a:lnSpc>
              <a:spcBef>
                <a:spcPts val="0"/>
              </a:spcBef>
              <a:buNone/>
              <a:defRPr sz="2800" b="1" baseline="0">
                <a:solidFill>
                  <a:schemeClr val="tx1"/>
                </a:solidFill>
                <a:latin typeface="+mj-lt"/>
                <a:ea typeface="+mj-ea"/>
                <a:cs typeface="+mn-cs"/>
                <a:sym typeface="+mn-lt"/>
              </a:defRPr>
            </a:lvl1pPr>
          </a:lstStyle>
          <a:p>
            <a:pPr lvl="0"/>
            <a:r>
              <a:rPr lang="ja-JP" altLang="en-US"/>
              <a:t>中表紙タイトル</a:t>
            </a:r>
          </a:p>
        </p:txBody>
      </p:sp>
      <p:sp>
        <p:nvSpPr>
          <p:cNvPr id="3" name="テキスト ボックス 2">
            <a:extLst>
              <a:ext uri="{FF2B5EF4-FFF2-40B4-BE49-F238E27FC236}">
                <a16:creationId xmlns:a16="http://schemas.microsoft.com/office/drawing/2014/main" id="{7F0480B1-ED1F-4DEE-8C11-A97406C72081}"/>
              </a:ext>
            </a:extLst>
          </p:cNvPr>
          <p:cNvSpPr txBox="1"/>
          <p:nvPr userDrawn="1"/>
        </p:nvSpPr>
        <p:spPr bwMode="gray">
          <a:xfrm>
            <a:off x="4669114" y="6609225"/>
            <a:ext cx="567771" cy="153888"/>
          </a:xfrm>
          <a:prstGeom prst="rect">
            <a:avLst/>
          </a:prstGeom>
          <a:noFill/>
        </p:spPr>
        <p:txBody>
          <a:bodyPr wrap="squar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fld id="{AA5FCFE5-FE56-4EF1-80A8-07776887C2A1}" type="slidenum">
              <a:rPr lang="ja-JP" altLang="en-US" sz="1000" smtClean="0"/>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t>‹#›</a:t>
            </a:fld>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1633268474"/>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p:cSld name="一般スライド">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389083022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テキスト プレースホルダ 5"/>
          <p:cNvSpPr>
            <a:spLocks noGrp="1"/>
          </p:cNvSpPr>
          <p:nvPr>
            <p:ph type="body" sz="quarter" idx="14" hasCustomPrompt="1"/>
          </p:nvPr>
        </p:nvSpPr>
        <p:spPr bwMode="gray">
          <a:xfrm>
            <a:off x="417600" y="1009580"/>
            <a:ext cx="9072000" cy="468000"/>
          </a:xfrm>
          <a:prstGeom prst="rect">
            <a:avLst/>
          </a:prstGeom>
        </p:spPr>
        <p:txBody>
          <a:bodyPr vert="horz" lIns="0" tIns="0" rIns="0" bIns="0" rtlCol="0">
            <a:noAutofit/>
          </a:bodyPr>
          <a:lstStyle>
            <a:lvl1pPr>
              <a:defRPr lang="ja-JP" altLang="en-US" sz="1400" baseline="0" dirty="0">
                <a:latin typeface="+mn-lt"/>
                <a:ea typeface="+mn-ea"/>
                <a:cs typeface="+mn-cs"/>
                <a:sym typeface="+mn-lt"/>
              </a:defRPr>
            </a:lvl1pPr>
          </a:lstStyle>
          <a:p>
            <a:pPr lvl="0">
              <a:spcBef>
                <a:spcPts val="0"/>
              </a:spcBef>
            </a:pPr>
            <a:r>
              <a:rPr kumimoji="1" lang="ja-JP" altLang="en-US"/>
              <a:t>補足文を入力（キーメッセージを補足する内容＜</a:t>
            </a:r>
            <a:r>
              <a:rPr kumimoji="1" lang="en-US" altLang="ja-JP"/>
              <a:t>2</a:t>
            </a:r>
            <a:r>
              <a:rPr kumimoji="1" lang="ja-JP" altLang="en-US"/>
              <a:t>行以内＞）</a:t>
            </a:r>
            <a:endParaRPr kumimoji="1" lang="en-US" altLang="ja-JP"/>
          </a:p>
          <a:p>
            <a:pPr lvl="0">
              <a:spcBef>
                <a:spcPts val="0"/>
              </a:spcBef>
            </a:pPr>
            <a:endParaRPr kumimoji="1" lang="ja-JP" altLang="en-US"/>
          </a:p>
        </p:txBody>
      </p:sp>
      <p:sp>
        <p:nvSpPr>
          <p:cNvPr id="11" name="コンテンツ プレースホルダ 2"/>
          <p:cNvSpPr>
            <a:spLocks noGrp="1"/>
          </p:cNvSpPr>
          <p:nvPr>
            <p:ph idx="1"/>
          </p:nvPr>
        </p:nvSpPr>
        <p:spPr bwMode="gray">
          <a:xfrm>
            <a:off x="417600" y="1944000"/>
            <a:ext cx="4356000" cy="4356000"/>
          </a:xfrm>
          <a:prstGeom prst="rect">
            <a:avLst/>
          </a:prstGeom>
        </p:spPr>
        <p:txBody>
          <a:bodyPr/>
          <a:lstStyle>
            <a:lvl1pPr>
              <a:lnSpc>
                <a:spcPct val="110000"/>
              </a:lnSpc>
              <a:spcBef>
                <a:spcPts val="600"/>
              </a:spcBef>
              <a:defRPr baseline="0">
                <a:latin typeface="+mn-lt"/>
                <a:ea typeface="+mn-ea"/>
                <a:cs typeface="+mn-cs"/>
                <a:sym typeface="+mn-lt"/>
              </a:defRPr>
            </a:lvl1pPr>
            <a:lvl2pPr>
              <a:lnSpc>
                <a:spcPct val="110000"/>
              </a:lnSpc>
              <a:spcBef>
                <a:spcPts val="600"/>
              </a:spcBef>
              <a:defRPr baseline="0">
                <a:latin typeface="+mn-lt"/>
                <a:ea typeface="+mn-ea"/>
                <a:cs typeface="+mn-cs"/>
                <a:sym typeface="+mn-lt"/>
              </a:defRPr>
            </a:lvl2pPr>
            <a:lvl3pPr>
              <a:lnSpc>
                <a:spcPct val="110000"/>
              </a:lnSpc>
              <a:spcBef>
                <a:spcPts val="600"/>
              </a:spcBef>
              <a:defRPr baseline="0">
                <a:latin typeface="+mn-lt"/>
                <a:ea typeface="+mn-ea"/>
                <a:cs typeface="+mn-cs"/>
                <a:sym typeface="+mn-lt"/>
              </a:defRPr>
            </a:lvl3pPr>
            <a:lvl4pPr>
              <a:lnSpc>
                <a:spcPct val="110000"/>
              </a:lnSpc>
              <a:spcBef>
                <a:spcPts val="600"/>
              </a:spcBef>
              <a:defRPr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1 </a:t>
            </a:r>
            <a:r>
              <a:rPr lang="ja-JP" altLang="en-US"/>
              <a:t>レベル</a:t>
            </a:r>
          </a:p>
          <a:p>
            <a:pPr lvl="2"/>
            <a:r>
              <a:rPr lang="ja-JP" altLang="en-US"/>
              <a:t>第 </a:t>
            </a:r>
            <a:r>
              <a:rPr lang="en-US" altLang="ja-JP"/>
              <a:t>2 </a:t>
            </a:r>
            <a:r>
              <a:rPr lang="ja-JP" altLang="en-US"/>
              <a:t>レベル</a:t>
            </a:r>
          </a:p>
          <a:p>
            <a:pPr lvl="3"/>
            <a:r>
              <a:rPr lang="ja-JP" altLang="en-US"/>
              <a:t>第 </a:t>
            </a:r>
            <a:r>
              <a:rPr lang="en-US" altLang="ja-JP"/>
              <a:t>3 </a:t>
            </a:r>
            <a:r>
              <a:rPr lang="ja-JP" altLang="en-US"/>
              <a:t>レベル</a:t>
            </a:r>
          </a:p>
        </p:txBody>
      </p:sp>
      <p:sp>
        <p:nvSpPr>
          <p:cNvPr id="3" name="テキスト プレースホルダー 2"/>
          <p:cNvSpPr>
            <a:spLocks noGrp="1"/>
          </p:cNvSpPr>
          <p:nvPr>
            <p:ph type="body" sz="quarter" idx="15" hasCustomPrompt="1"/>
          </p:nvPr>
        </p:nvSpPr>
        <p:spPr bwMode="gray">
          <a:xfrm>
            <a:off x="417600" y="1476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
        <p:nvSpPr>
          <p:cNvPr id="2" name="タイトル 1"/>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noProof="0"/>
              <a:t>キーメッセージを入力（本スライドで一番伝えたいこと＜名詞止め・体言止め不可＞）</a:t>
            </a:r>
            <a:endParaRPr kumimoji="1" lang="ja-JP" altLang="en-US"/>
          </a:p>
        </p:txBody>
      </p:sp>
      <p:sp>
        <p:nvSpPr>
          <p:cNvPr id="9" name="テキスト ボックス 8">
            <a:extLst>
              <a:ext uri="{FF2B5EF4-FFF2-40B4-BE49-F238E27FC236}">
                <a16:creationId xmlns:a16="http://schemas.microsoft.com/office/drawing/2014/main" id="{EF3FC2AD-BF00-46AC-B946-5F7E49814FA8}"/>
              </a:ext>
            </a:extLst>
          </p:cNvPr>
          <p:cNvSpPr txBox="1"/>
          <p:nvPr userDrawn="1"/>
        </p:nvSpPr>
        <p:spPr bwMode="gray">
          <a:xfrm>
            <a:off x="4669114" y="6609225"/>
            <a:ext cx="567771" cy="153888"/>
          </a:xfrm>
          <a:prstGeom prst="rect">
            <a:avLst/>
          </a:prstGeom>
          <a:noFill/>
        </p:spPr>
        <p:txBody>
          <a:bodyPr wrap="squar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fld id="{AA5FCFE5-FE56-4EF1-80A8-07776887C2A1}" type="slidenum">
              <a:rPr lang="ja-JP" altLang="en-US" sz="1000" smtClean="0"/>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t>‹#›</a:t>
            </a:fld>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17850324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oleObject" Target="../embeddings/oleObject1.bin"/><Relationship Id="rId5" Type="http://schemas.openxmlformats.org/officeDocument/2006/relationships/tags" Target="../tags/tag2.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5"/>
            </p:custDataLst>
            <p:extLst>
              <p:ext uri="{D42A27DB-BD31-4B8C-83A1-F6EECF244321}">
                <p14:modId xmlns:p14="http://schemas.microsoft.com/office/powerpoint/2010/main" val="143592380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6" imgW="563" imgH="564" progId="TCLayout.ActiveDocument.1">
                  <p:embed/>
                </p:oleObj>
              </mc:Choice>
              <mc:Fallback>
                <p:oleObj name="think-cell スライド" r:id="rId6" imgW="563" imgH="564" progId="TCLayout.ActiveDocument.1">
                  <p:embed/>
                  <p:pic>
                    <p:nvPicPr>
                      <p:cNvPr id="4" name="オブジェクト 3"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180000"/>
            <a:ext cx="9072000" cy="615600"/>
          </a:xfrm>
          <a:prstGeom prst="rect">
            <a:avLst/>
          </a:prstGeom>
        </p:spPr>
        <p:txBody>
          <a:bodyPr vert="horz" lIns="0" tIns="0" rIns="0" bIns="0" rtlCol="0" anchor="b" anchorCtr="0">
            <a:noAutofit/>
          </a:bodyPr>
          <a:lstStyle/>
          <a:p>
            <a:r>
              <a:rPr lang="ja-JP" altLang="en-US" noProof="0"/>
              <a:t>キーメッセージを入力（本スライドで一番伝えたいこと＜名詞止め・体言止め不可＞）</a:t>
            </a:r>
            <a:endParaRPr lang="en-US" noProof="0"/>
          </a:p>
        </p:txBody>
      </p:sp>
      <p:sp>
        <p:nvSpPr>
          <p:cNvPr id="3" name="テキスト プレースホルダー 2"/>
          <p:cNvSpPr>
            <a:spLocks noGrp="1"/>
          </p:cNvSpPr>
          <p:nvPr>
            <p:ph type="body" idx="1"/>
          </p:nvPr>
        </p:nvSpPr>
        <p:spPr bwMode="gray">
          <a:xfrm>
            <a:off x="416999" y="1476000"/>
            <a:ext cx="9073075" cy="4824000"/>
          </a:xfrm>
          <a:prstGeom prst="rect">
            <a:avLst/>
          </a:prstGeom>
        </p:spPr>
        <p:txBody>
          <a:bodyPr vert="horz" lIns="0" tIns="0" rIns="0" bIns="0" rtlCol="0">
            <a:noAutofit/>
          </a:bodyPr>
          <a:lstStyle/>
          <a:p>
            <a:pPr lvl="0"/>
            <a:r>
              <a:rPr kumimoji="1" lang="ja-JP" altLang="en-US"/>
              <a:t>マスター テキストの書式設定</a:t>
            </a:r>
            <a:endParaRPr kumimoji="1" lang="en-US" altLang="ja-JP"/>
          </a:p>
          <a:p>
            <a:pPr lvl="1"/>
            <a:r>
              <a:rPr kumimoji="1" lang="ja-JP" altLang="en-US"/>
              <a:t>第 </a:t>
            </a:r>
            <a:r>
              <a:rPr kumimoji="1" lang="en-US" altLang="ja-JP"/>
              <a:t>1 </a:t>
            </a:r>
            <a:r>
              <a:rPr kumimoji="1" lang="ja-JP" altLang="en-US"/>
              <a:t>レベル</a:t>
            </a:r>
            <a:endParaRPr kumimoji="1" lang="en-US" altLang="ja-JP"/>
          </a:p>
          <a:p>
            <a:pPr lvl="2"/>
            <a:r>
              <a:rPr kumimoji="1" lang="ja-JP" altLang="en-US"/>
              <a:t>第 </a:t>
            </a:r>
            <a:r>
              <a:rPr kumimoji="1" lang="en-US" altLang="ja-JP"/>
              <a:t>2 </a:t>
            </a:r>
            <a:r>
              <a:rPr kumimoji="1" lang="ja-JP" altLang="en-US"/>
              <a:t>レベル</a:t>
            </a:r>
            <a:endParaRPr kumimoji="1" lang="en-US" altLang="ja-JP"/>
          </a:p>
          <a:p>
            <a:pPr lvl="3"/>
            <a:r>
              <a:rPr kumimoji="1" lang="ja-JP" altLang="en-US"/>
              <a:t>第 </a:t>
            </a:r>
            <a:r>
              <a:rPr kumimoji="1" lang="en-US" altLang="ja-JP"/>
              <a:t>3 </a:t>
            </a:r>
            <a:r>
              <a:rPr kumimoji="1" lang="ja-JP" altLang="en-US"/>
              <a:t>レベル</a:t>
            </a:r>
            <a:endParaRPr kumimoji="1" lang="en-US" altLang="ja-JP"/>
          </a:p>
        </p:txBody>
      </p:sp>
      <p:sp>
        <p:nvSpPr>
          <p:cNvPr id="6" name="テキスト ボックス 5">
            <a:extLst>
              <a:ext uri="{FF2B5EF4-FFF2-40B4-BE49-F238E27FC236}">
                <a16:creationId xmlns:a16="http://schemas.microsoft.com/office/drawing/2014/main" id="{2ED5BDA0-42C6-DAA2-BCF6-3232FE339B53}"/>
              </a:ext>
            </a:extLst>
          </p:cNvPr>
          <p:cNvSpPr txBox="1"/>
          <p:nvPr userDrawn="1"/>
        </p:nvSpPr>
        <p:spPr bwMode="gray">
          <a:xfrm>
            <a:off x="4669114" y="6609225"/>
            <a:ext cx="567771" cy="153888"/>
          </a:xfrm>
          <a:prstGeom prst="rect">
            <a:avLst/>
          </a:prstGeom>
          <a:noFill/>
        </p:spPr>
        <p:txBody>
          <a:bodyPr wrap="squar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fld id="{AA5FCFE5-FE56-4EF1-80A8-07776887C2A1}" type="slidenum">
              <a:rPr lang="ja-JP" altLang="en-US" sz="1000" smtClean="0"/>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t>‹#›</a:t>
            </a:fld>
            <a:endParaRPr kumimoji="1" lang="ja-JP" altLang="en-US" sz="1000" b="0"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1977651121"/>
      </p:ext>
    </p:extLst>
  </p:cSld>
  <p:clrMap bg1="lt1" tx1="dk1" bg2="lt2" tx2="dk2" accent1="accent1" accent2="accent2" accent3="accent3" accent4="accent4" accent5="accent5" accent6="accent6" hlink="hlink" folHlink="folHlink"/>
  <p:sldLayoutIdLst>
    <p:sldLayoutId id="2147483911" r:id="rId1"/>
    <p:sldLayoutId id="2147483934" r:id="rId2"/>
    <p:sldLayoutId id="2147483961" r:id="rId3"/>
  </p:sldLayoutIdLst>
  <p:hf hdr="0"/>
  <p:txStyles>
    <p:title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p:titleStyle>
    <p:bodyStyle>
      <a:lvl1pPr marL="0" marR="0" indent="0" algn="l" defTabSz="990564" rtl="0" eaLnBrk="1" fontAlgn="auto" latinLnBrk="0" hangingPunct="1">
        <a:lnSpc>
          <a:spcPct val="110000"/>
        </a:lnSpc>
        <a:spcBef>
          <a:spcPts val="600"/>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120">
          <p15:clr>
            <a:srgbClr val="A4A3A4"/>
          </p15:clr>
        </p15:guide>
        <p15:guide id="1" orient="horz" pos="96">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6" orient="horz" pos="504">
          <p15:clr>
            <a:srgbClr val="A4A3A4"/>
          </p15:clr>
        </p15:guide>
        <p15:guide id="7" orient="horz" pos="640">
          <p15:clr>
            <a:srgbClr val="A4A3A4"/>
          </p15:clr>
        </p15:guide>
        <p15:guide id="8" orient="horz" pos="935">
          <p15:clr>
            <a:srgbClr val="A4A3A4"/>
          </p15:clr>
        </p15:guide>
        <p15:guide id="9" orient="horz" pos="3974">
          <p15:clr>
            <a:srgbClr val="A4A3A4"/>
          </p15:clr>
        </p15:guide>
        <p15:guide id="10" orient="horz" pos="4156">
          <p15:clr>
            <a:srgbClr val="A4A3A4"/>
          </p15:clr>
        </p15:guide>
        <p15:guide id="11" orient="horz" pos="4269">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4E7AB9-B2D8-5F97-7C58-E769614C0BC3}"/>
            </a:ext>
          </a:extLst>
        </p:cNvPr>
        <p:cNvGrpSpPr/>
        <p:nvPr/>
      </p:nvGrpSpPr>
      <p:grpSpPr>
        <a:xfrm>
          <a:off x="0" y="0"/>
          <a:ext cx="0" cy="0"/>
          <a:chOff x="0" y="0"/>
          <a:chExt cx="0" cy="0"/>
        </a:xfrm>
      </p:grpSpPr>
      <p:sp>
        <p:nvSpPr>
          <p:cNvPr id="6" name="正方形/長方形 5">
            <a:extLst>
              <a:ext uri="{FF2B5EF4-FFF2-40B4-BE49-F238E27FC236}">
                <a16:creationId xmlns:a16="http://schemas.microsoft.com/office/drawing/2014/main" id="{3D42B82E-3CC4-4A1E-21EF-C8C06C67E14F}"/>
              </a:ext>
            </a:extLst>
          </p:cNvPr>
          <p:cNvSpPr/>
          <p:nvPr/>
        </p:nvSpPr>
        <p:spPr bwMode="gray">
          <a:xfrm>
            <a:off x="197618" y="147780"/>
            <a:ext cx="9497117" cy="868220"/>
          </a:xfrm>
          <a:prstGeom prst="rect">
            <a:avLst/>
          </a:prstGeom>
          <a:solidFill>
            <a:srgbClr val="FDF5F5"/>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effectLst/>
              <a:uLnTx/>
              <a:uFillTx/>
              <a:latin typeface="+mj-ea"/>
              <a:ea typeface="+mj-ea"/>
              <a:cs typeface="+mn-cs"/>
            </a:endParaRPr>
          </a:p>
        </p:txBody>
      </p:sp>
      <p:sp>
        <p:nvSpPr>
          <p:cNvPr id="7" name="テキスト ボックス 6">
            <a:extLst>
              <a:ext uri="{FF2B5EF4-FFF2-40B4-BE49-F238E27FC236}">
                <a16:creationId xmlns:a16="http://schemas.microsoft.com/office/drawing/2014/main" id="{E8A1694A-1461-C90A-D662-CFF9A8135CC0}"/>
              </a:ext>
            </a:extLst>
          </p:cNvPr>
          <p:cNvSpPr txBox="1"/>
          <p:nvPr/>
        </p:nvSpPr>
        <p:spPr bwMode="gray">
          <a:xfrm>
            <a:off x="513237" y="737573"/>
            <a:ext cx="5845999" cy="240790"/>
          </a:xfrm>
          <a:prstGeom prst="rect">
            <a:avLst/>
          </a:prstGeom>
        </p:spPr>
        <p:txBody>
          <a:bodyPr vert="horz" wrap="none" lIns="0" tIns="0" rIns="0" bIns="0" rtlCol="0" anchor="ctr">
            <a:noAutofit/>
          </a:bodyPr>
          <a:lstStyle/>
          <a:p>
            <a:pPr algn="l"/>
            <a:r>
              <a:rPr kumimoji="1" lang="ja-JP" altLang="en-US" sz="1400" b="1">
                <a:solidFill>
                  <a:schemeClr val="tx1">
                    <a:lumMod val="75000"/>
                    <a:lumOff val="25000"/>
                  </a:schemeClr>
                </a:solidFill>
                <a:latin typeface="+mj-ea"/>
                <a:ea typeface="+mj-ea"/>
              </a:rPr>
              <a:t>補助対象事業者：</a:t>
            </a:r>
            <a:r>
              <a:rPr kumimoji="1" lang="en-US" altLang="ja-JP" sz="1400" b="1">
                <a:solidFill>
                  <a:schemeClr val="tx1">
                    <a:lumMod val="75000"/>
                    <a:lumOff val="25000"/>
                  </a:schemeClr>
                </a:solidFill>
                <a:latin typeface="+mj-ea"/>
                <a:ea typeface="+mj-ea"/>
              </a:rPr>
              <a:t>XXXX</a:t>
            </a:r>
          </a:p>
        </p:txBody>
      </p:sp>
      <p:sp>
        <p:nvSpPr>
          <p:cNvPr id="11" name="正方形/長方形 10">
            <a:extLst>
              <a:ext uri="{FF2B5EF4-FFF2-40B4-BE49-F238E27FC236}">
                <a16:creationId xmlns:a16="http://schemas.microsoft.com/office/drawing/2014/main" id="{1DF0CF88-B601-1C73-ED4F-D6E9DB7418B8}"/>
              </a:ext>
            </a:extLst>
          </p:cNvPr>
          <p:cNvSpPr/>
          <p:nvPr/>
        </p:nvSpPr>
        <p:spPr bwMode="gray">
          <a:xfrm>
            <a:off x="197618" y="1302422"/>
            <a:ext cx="4654646" cy="717537"/>
          </a:xfrm>
          <a:prstGeom prst="rect">
            <a:avLst/>
          </a:prstGeom>
          <a:solidFill>
            <a:schemeClr val="bg1"/>
          </a:solidFill>
          <a:ln w="19050" algn="ctr">
            <a:solidFill>
              <a:schemeClr val="bg1">
                <a:lumMod val="85000"/>
              </a:schemeClr>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1">
                <a:solidFill>
                  <a:prstClr val="black"/>
                </a:solidFill>
                <a:latin typeface="+mj-ea"/>
                <a:ea typeface="+mj-ea"/>
                <a:cs typeface="+mn-cs"/>
              </a:rPr>
              <a:t>XXXXXXXXXXXXXXXXXXXXXXXXXXXXXXXXXXXXXXXXXXXXXXX</a:t>
            </a:r>
            <a:br>
              <a:rPr kumimoji="1" lang="en-US" altLang="ja-JP" sz="1200" b="1">
                <a:solidFill>
                  <a:prstClr val="black"/>
                </a:solidFill>
                <a:latin typeface="+mj-ea"/>
                <a:ea typeface="+mj-ea"/>
                <a:cs typeface="+mn-cs"/>
              </a:rPr>
            </a:br>
            <a:r>
              <a:rPr kumimoji="1" lang="en-US" altLang="ja-JP" sz="1200" b="1">
                <a:solidFill>
                  <a:prstClr val="black"/>
                </a:solidFill>
                <a:latin typeface="+mj-ea"/>
                <a:ea typeface="+mj-ea"/>
                <a:cs typeface="+mn-cs"/>
              </a:rPr>
              <a:t>XXXXXXXXXXXXXXXXXXXXXXXXXXXXXXXX</a:t>
            </a:r>
          </a:p>
        </p:txBody>
      </p:sp>
      <p:sp>
        <p:nvSpPr>
          <p:cNvPr id="13" name="テキスト ボックス 12">
            <a:extLst>
              <a:ext uri="{FF2B5EF4-FFF2-40B4-BE49-F238E27FC236}">
                <a16:creationId xmlns:a16="http://schemas.microsoft.com/office/drawing/2014/main" id="{AB51A379-0C1A-F7A5-AE66-ED12102D5CA3}"/>
              </a:ext>
            </a:extLst>
          </p:cNvPr>
          <p:cNvSpPr txBox="1"/>
          <p:nvPr/>
        </p:nvSpPr>
        <p:spPr bwMode="gray">
          <a:xfrm>
            <a:off x="191067" y="1026026"/>
            <a:ext cx="1606201" cy="352541"/>
          </a:xfrm>
          <a:prstGeom prst="rect">
            <a:avLst/>
          </a:prstGeom>
        </p:spPr>
        <p:txBody>
          <a:bodyPr vert="horz" wrap="none" lIns="0" tIns="0" rIns="0" bIns="0" rtlCol="0" anchor="ctr">
            <a:noAutofit/>
          </a:bodyPr>
          <a:lstStyle/>
          <a:p>
            <a:pPr algn="l"/>
            <a:r>
              <a:rPr kumimoji="1" lang="ja-JP" altLang="en-US" sz="1200" b="1">
                <a:solidFill>
                  <a:srgbClr val="DA6B6B"/>
                </a:solidFill>
                <a:latin typeface="+mj-ea"/>
                <a:ea typeface="+mj-ea"/>
              </a:rPr>
              <a:t>■ 目指す姿（対策計画で記載されている目指す姿）</a:t>
            </a:r>
          </a:p>
        </p:txBody>
      </p:sp>
      <p:sp>
        <p:nvSpPr>
          <p:cNvPr id="14" name="テキスト ボックス 13">
            <a:extLst>
              <a:ext uri="{FF2B5EF4-FFF2-40B4-BE49-F238E27FC236}">
                <a16:creationId xmlns:a16="http://schemas.microsoft.com/office/drawing/2014/main" id="{11DE9736-B82F-52C6-FB8C-46BA42740739}"/>
              </a:ext>
            </a:extLst>
          </p:cNvPr>
          <p:cNvSpPr txBox="1"/>
          <p:nvPr/>
        </p:nvSpPr>
        <p:spPr bwMode="gray">
          <a:xfrm>
            <a:off x="5025294" y="1026026"/>
            <a:ext cx="2710036" cy="352541"/>
          </a:xfrm>
          <a:prstGeom prst="rect">
            <a:avLst/>
          </a:prstGeom>
        </p:spPr>
        <p:txBody>
          <a:bodyPr vert="horz" wrap="none" lIns="0" tIns="0" rIns="0" bIns="0" rtlCol="0" anchor="ctr">
            <a:noAutofit/>
          </a:bodyPr>
          <a:lstStyle/>
          <a:p>
            <a:pPr algn="l"/>
            <a:r>
              <a:rPr kumimoji="1" lang="ja-JP" altLang="en-US" sz="1200" b="1">
                <a:solidFill>
                  <a:srgbClr val="DA6B6B"/>
                </a:solidFill>
                <a:latin typeface="+mj-ea"/>
                <a:ea typeface="+mj-ea"/>
              </a:rPr>
              <a:t>■ </a:t>
            </a:r>
            <a:r>
              <a:rPr kumimoji="1" lang="en-US" altLang="ja-JP" sz="1200" b="1">
                <a:solidFill>
                  <a:srgbClr val="DA6B6B"/>
                </a:solidFill>
                <a:latin typeface="+mj-ea"/>
                <a:ea typeface="+mj-ea"/>
              </a:rPr>
              <a:t>KGI</a:t>
            </a:r>
            <a:r>
              <a:rPr kumimoji="1" lang="ja-JP" altLang="en-US" sz="1200" b="1">
                <a:solidFill>
                  <a:srgbClr val="DA6B6B"/>
                </a:solidFill>
                <a:latin typeface="+mj-ea"/>
                <a:ea typeface="+mj-ea"/>
              </a:rPr>
              <a:t>（対策計画で記載されている</a:t>
            </a:r>
            <a:r>
              <a:rPr kumimoji="1" lang="en-US" altLang="ja-JP" sz="1200" b="1">
                <a:solidFill>
                  <a:srgbClr val="DA6B6B"/>
                </a:solidFill>
                <a:latin typeface="+mj-ea"/>
                <a:ea typeface="+mj-ea"/>
              </a:rPr>
              <a:t>KGI</a:t>
            </a:r>
            <a:r>
              <a:rPr kumimoji="1" lang="ja-JP" altLang="en-US" sz="1200" b="1">
                <a:solidFill>
                  <a:srgbClr val="DA6B6B"/>
                </a:solidFill>
                <a:latin typeface="+mj-ea"/>
                <a:ea typeface="+mj-ea"/>
              </a:rPr>
              <a:t>）</a:t>
            </a:r>
          </a:p>
        </p:txBody>
      </p:sp>
      <p:sp>
        <p:nvSpPr>
          <p:cNvPr id="5" name="テキスト ボックス 4">
            <a:extLst>
              <a:ext uri="{FF2B5EF4-FFF2-40B4-BE49-F238E27FC236}">
                <a16:creationId xmlns:a16="http://schemas.microsoft.com/office/drawing/2014/main" id="{00CE2B7C-9DF7-8383-4DAC-17280B861F2E}"/>
              </a:ext>
            </a:extLst>
          </p:cNvPr>
          <p:cNvSpPr txBox="1"/>
          <p:nvPr/>
        </p:nvSpPr>
        <p:spPr bwMode="gray">
          <a:xfrm>
            <a:off x="523895" y="650992"/>
            <a:ext cx="723333" cy="320492"/>
          </a:xfrm>
          <a:prstGeom prst="rect">
            <a:avLst/>
          </a:prstGeom>
        </p:spPr>
        <p:txBody>
          <a:bodyPr vert="horz" wrap="none" lIns="0" tIns="0" rIns="0" bIns="0" rtlCol="0" anchor="ctr">
            <a:noAutofit/>
          </a:bodyPr>
          <a:lstStyle/>
          <a:p>
            <a:pPr algn="l"/>
            <a:endParaRPr kumimoji="1" lang="ja-JP" altLang="en-US" sz="1400" b="1">
              <a:solidFill>
                <a:schemeClr val="tx1">
                  <a:lumMod val="75000"/>
                  <a:lumOff val="25000"/>
                </a:schemeClr>
              </a:solidFill>
              <a:latin typeface="+mj-ea"/>
              <a:ea typeface="+mj-ea"/>
            </a:endParaRPr>
          </a:p>
        </p:txBody>
      </p:sp>
      <p:sp>
        <p:nvSpPr>
          <p:cNvPr id="21" name="テキスト ボックス 20">
            <a:extLst>
              <a:ext uri="{FF2B5EF4-FFF2-40B4-BE49-F238E27FC236}">
                <a16:creationId xmlns:a16="http://schemas.microsoft.com/office/drawing/2014/main" id="{A74215F1-DEE7-72A5-7BE3-578E3E3ECA3F}"/>
              </a:ext>
            </a:extLst>
          </p:cNvPr>
          <p:cNvSpPr txBox="1"/>
          <p:nvPr/>
        </p:nvSpPr>
        <p:spPr bwMode="gray">
          <a:xfrm>
            <a:off x="517315" y="415222"/>
            <a:ext cx="723333" cy="320492"/>
          </a:xfrm>
          <a:prstGeom prst="rect">
            <a:avLst/>
          </a:prstGeom>
        </p:spPr>
        <p:txBody>
          <a:bodyPr vert="horz" wrap="none" lIns="0" tIns="0" rIns="0" bIns="0" rtlCol="0" anchor="ctr">
            <a:noAutofit/>
          </a:bodyPr>
          <a:lstStyle/>
          <a:p>
            <a:pPr algn="l"/>
            <a:r>
              <a:rPr kumimoji="1" lang="ja-JP" altLang="en-US" sz="1000" b="1">
                <a:solidFill>
                  <a:schemeClr val="tx1">
                    <a:lumMod val="75000"/>
                    <a:lumOff val="25000"/>
                  </a:schemeClr>
                </a:solidFill>
                <a:latin typeface="+mj-ea"/>
                <a:ea typeface="+mj-ea"/>
              </a:rPr>
              <a:t>申請主体：</a:t>
            </a:r>
            <a:r>
              <a:rPr kumimoji="1" lang="en-US" altLang="ja-JP" sz="1000" b="1">
                <a:solidFill>
                  <a:schemeClr val="tx1">
                    <a:lumMod val="75000"/>
                    <a:lumOff val="25000"/>
                  </a:schemeClr>
                </a:solidFill>
                <a:latin typeface="+mj-ea"/>
                <a:ea typeface="+mj-ea"/>
              </a:rPr>
              <a:t>XXXXXX</a:t>
            </a:r>
            <a:r>
              <a:rPr kumimoji="1" lang="ja-JP" altLang="en-US" sz="1000" b="1">
                <a:solidFill>
                  <a:schemeClr val="tx1">
                    <a:lumMod val="75000"/>
                    <a:lumOff val="25000"/>
                  </a:schemeClr>
                </a:solidFill>
                <a:latin typeface="+mj-ea"/>
                <a:ea typeface="+mj-ea"/>
              </a:rPr>
              <a:t>｜対象地域：</a:t>
            </a:r>
            <a:r>
              <a:rPr kumimoji="1" lang="en-US" altLang="ja-JP" sz="1000" b="1">
                <a:solidFill>
                  <a:schemeClr val="tx1">
                    <a:lumMod val="75000"/>
                    <a:lumOff val="25000"/>
                  </a:schemeClr>
                </a:solidFill>
                <a:latin typeface="+mj-ea"/>
                <a:ea typeface="+mj-ea"/>
              </a:rPr>
              <a:t>XXXX</a:t>
            </a:r>
            <a:r>
              <a:rPr kumimoji="1" lang="ja-JP" altLang="en-US" sz="1000" b="1">
                <a:solidFill>
                  <a:schemeClr val="tx1">
                    <a:lumMod val="75000"/>
                    <a:lumOff val="25000"/>
                  </a:schemeClr>
                </a:solidFill>
                <a:latin typeface="+mj-ea"/>
                <a:ea typeface="+mj-ea"/>
              </a:rPr>
              <a:t>県</a:t>
            </a:r>
            <a:r>
              <a:rPr kumimoji="1" lang="en-US" altLang="ja-JP" sz="1000" b="1">
                <a:solidFill>
                  <a:schemeClr val="tx1">
                    <a:lumMod val="75000"/>
                    <a:lumOff val="25000"/>
                  </a:schemeClr>
                </a:solidFill>
                <a:latin typeface="+mj-ea"/>
                <a:ea typeface="+mj-ea"/>
              </a:rPr>
              <a:t>XXXX</a:t>
            </a:r>
            <a:r>
              <a:rPr kumimoji="1" lang="ja-JP" altLang="en-US" sz="1000" b="1">
                <a:solidFill>
                  <a:schemeClr val="tx1">
                    <a:lumMod val="75000"/>
                    <a:lumOff val="25000"/>
                  </a:schemeClr>
                </a:solidFill>
                <a:latin typeface="+mj-ea"/>
                <a:ea typeface="+mj-ea"/>
              </a:rPr>
              <a:t>市</a:t>
            </a:r>
            <a:r>
              <a:rPr kumimoji="1" lang="en-US" altLang="ja-JP" sz="1000" b="1">
                <a:solidFill>
                  <a:schemeClr val="tx1">
                    <a:lumMod val="75000"/>
                    <a:lumOff val="25000"/>
                  </a:schemeClr>
                </a:solidFill>
                <a:latin typeface="+mj-ea"/>
                <a:ea typeface="+mj-ea"/>
              </a:rPr>
              <a:t>XXXX</a:t>
            </a:r>
            <a:r>
              <a:rPr kumimoji="1" lang="ja-JP" altLang="en-US" sz="1000" b="1">
                <a:solidFill>
                  <a:schemeClr val="tx1">
                    <a:lumMod val="75000"/>
                    <a:lumOff val="25000"/>
                  </a:schemeClr>
                </a:solidFill>
                <a:latin typeface="+mj-ea"/>
                <a:ea typeface="+mj-ea"/>
              </a:rPr>
              <a:t>エリア</a:t>
            </a:r>
            <a:endParaRPr kumimoji="1" lang="en-US" altLang="ja-JP" sz="1000" b="1">
              <a:solidFill>
                <a:schemeClr val="tx1">
                  <a:lumMod val="75000"/>
                  <a:lumOff val="25000"/>
                </a:schemeClr>
              </a:solidFill>
              <a:latin typeface="+mj-ea"/>
              <a:ea typeface="+mj-ea"/>
            </a:endParaRPr>
          </a:p>
          <a:p>
            <a:pPr algn="l"/>
            <a:r>
              <a:rPr kumimoji="1" lang="ja-JP" altLang="en-US" sz="1000" b="1">
                <a:solidFill>
                  <a:schemeClr val="tx1">
                    <a:lumMod val="75000"/>
                    <a:lumOff val="25000"/>
                  </a:schemeClr>
                </a:solidFill>
                <a:latin typeface="+mj-ea"/>
                <a:ea typeface="+mj-ea"/>
                <a:cs typeface="Arial"/>
              </a:rPr>
              <a:t>対策計画名：</a:t>
            </a:r>
            <a:r>
              <a:rPr kumimoji="1" lang="en-US" altLang="ja-JP" sz="1000" b="1">
                <a:solidFill>
                  <a:schemeClr val="tx1">
                    <a:lumMod val="75000"/>
                    <a:lumOff val="25000"/>
                  </a:schemeClr>
                </a:solidFill>
                <a:latin typeface="+mj-ea"/>
                <a:ea typeface="+mj-ea"/>
                <a:cs typeface="Arial"/>
              </a:rPr>
              <a:t>XXXXXXXXXXXXXXXXXXXXXXXXXXXXXXXXXXXXXXX</a:t>
            </a:r>
            <a:endParaRPr kumimoji="1" lang="ja-JP" altLang="en-US" sz="1000" b="1">
              <a:solidFill>
                <a:schemeClr val="tx1">
                  <a:lumMod val="75000"/>
                  <a:lumOff val="25000"/>
                </a:schemeClr>
              </a:solidFill>
              <a:latin typeface="+mj-ea"/>
              <a:ea typeface="+mj-ea"/>
              <a:cs typeface="Arial"/>
            </a:endParaRPr>
          </a:p>
        </p:txBody>
      </p:sp>
      <p:graphicFrame>
        <p:nvGraphicFramePr>
          <p:cNvPr id="2" name="表 1">
            <a:extLst>
              <a:ext uri="{FF2B5EF4-FFF2-40B4-BE49-F238E27FC236}">
                <a16:creationId xmlns:a16="http://schemas.microsoft.com/office/drawing/2014/main" id="{2220C393-5616-F3A3-A102-30A92C62401A}"/>
              </a:ext>
            </a:extLst>
          </p:cNvPr>
          <p:cNvGraphicFramePr>
            <a:graphicFrameLocks noGrp="1"/>
          </p:cNvGraphicFramePr>
          <p:nvPr/>
        </p:nvGraphicFramePr>
        <p:xfrm>
          <a:off x="5040088" y="1302422"/>
          <a:ext cx="4654646" cy="717537"/>
        </p:xfrm>
        <a:graphic>
          <a:graphicData uri="http://schemas.openxmlformats.org/drawingml/2006/table">
            <a:tbl>
              <a:tblPr firstRow="1" bandRow="1">
                <a:tableStyleId>{5C22544A-7EE6-4342-B048-85BDC9FD1C3A}</a:tableStyleId>
              </a:tblPr>
              <a:tblGrid>
                <a:gridCol w="2226972">
                  <a:extLst>
                    <a:ext uri="{9D8B030D-6E8A-4147-A177-3AD203B41FA5}">
                      <a16:colId xmlns:a16="http://schemas.microsoft.com/office/drawing/2014/main" val="799764245"/>
                    </a:ext>
                  </a:extLst>
                </a:gridCol>
                <a:gridCol w="1266077">
                  <a:extLst>
                    <a:ext uri="{9D8B030D-6E8A-4147-A177-3AD203B41FA5}">
                      <a16:colId xmlns:a16="http://schemas.microsoft.com/office/drawing/2014/main" val="11572482"/>
                    </a:ext>
                  </a:extLst>
                </a:gridCol>
                <a:gridCol w="1161597">
                  <a:extLst>
                    <a:ext uri="{9D8B030D-6E8A-4147-A177-3AD203B41FA5}">
                      <a16:colId xmlns:a16="http://schemas.microsoft.com/office/drawing/2014/main" val="1419687965"/>
                    </a:ext>
                  </a:extLst>
                </a:gridCol>
              </a:tblGrid>
              <a:tr h="347195">
                <a:tc>
                  <a:txBody>
                    <a:bodyPr/>
                    <a:lstStyle/>
                    <a:p>
                      <a:pPr algn="ctr"/>
                      <a:r>
                        <a:rPr kumimoji="1" lang="ja-JP" altLang="en-US" sz="900">
                          <a:latin typeface="+mj-ea"/>
                          <a:ea typeface="+mj-ea"/>
                        </a:rPr>
                        <a:t>指標</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1">
                        <a:lumMod val="50000"/>
                        <a:lumOff val="50000"/>
                      </a:schemeClr>
                    </a:solidFill>
                  </a:tcPr>
                </a:tc>
                <a:tc>
                  <a:txBody>
                    <a:bodyPr/>
                    <a:lstStyle/>
                    <a:p>
                      <a:pPr algn="ctr"/>
                      <a:r>
                        <a:rPr kumimoji="1" lang="ja-JP" altLang="en-US" sz="900">
                          <a:latin typeface="+mj-ea"/>
                          <a:ea typeface="+mj-ea"/>
                        </a:rPr>
                        <a:t>現状値</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1">
                        <a:lumMod val="50000"/>
                        <a:lumOff val="50000"/>
                      </a:schemeClr>
                    </a:solidFill>
                  </a:tcPr>
                </a:tc>
                <a:tc>
                  <a:txBody>
                    <a:bodyPr/>
                    <a:lstStyle/>
                    <a:p>
                      <a:pPr algn="ctr"/>
                      <a:r>
                        <a:rPr kumimoji="1" lang="ja-JP" altLang="en-US" sz="900">
                          <a:latin typeface="+mj-ea"/>
                          <a:ea typeface="+mj-ea"/>
                        </a:rPr>
                        <a:t>目標値</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1">
                        <a:lumMod val="50000"/>
                        <a:lumOff val="50000"/>
                      </a:schemeClr>
                    </a:solidFill>
                  </a:tcPr>
                </a:tc>
                <a:extLst>
                  <a:ext uri="{0D108BD9-81ED-4DB2-BD59-A6C34878D82A}">
                    <a16:rowId xmlns:a16="http://schemas.microsoft.com/office/drawing/2014/main" val="4121890300"/>
                  </a:ext>
                </a:extLst>
              </a:tr>
              <a:tr h="370342">
                <a:tc>
                  <a:txBody>
                    <a:bodyPr/>
                    <a:lstStyle/>
                    <a:p>
                      <a:pPr algn="ctr"/>
                      <a:r>
                        <a:rPr kumimoji="1" lang="en-US" altLang="ja-JP" sz="1000" b="1">
                          <a:latin typeface="+mj-ea"/>
                          <a:ea typeface="+mj-ea"/>
                        </a:rPr>
                        <a:t>XXX</a:t>
                      </a:r>
                      <a:endParaRPr kumimoji="1" lang="ja-JP" altLang="en-US" sz="1000" b="1">
                        <a:latin typeface="+mj-ea"/>
                        <a:ea typeface="+mj-ea"/>
                      </a:endParaRP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lumMod val="95000"/>
                      </a:schemeClr>
                    </a:solidFill>
                  </a:tcPr>
                </a:tc>
                <a:tc>
                  <a:txBody>
                    <a:bodyPr/>
                    <a:lstStyle/>
                    <a:p>
                      <a:pPr algn="ctr"/>
                      <a:r>
                        <a:rPr kumimoji="1" lang="en-US" altLang="ja-JP" sz="1000">
                          <a:latin typeface="+mj-ea"/>
                          <a:ea typeface="+mj-ea"/>
                        </a:rPr>
                        <a:t>XX</a:t>
                      </a:r>
                      <a:r>
                        <a:rPr kumimoji="1" lang="ja-JP" altLang="en-US" sz="1000">
                          <a:latin typeface="+mj-ea"/>
                          <a:ea typeface="+mj-ea"/>
                        </a:rPr>
                        <a:t>（</a:t>
                      </a:r>
                      <a:r>
                        <a:rPr kumimoji="1" lang="en-US" altLang="ja-JP" sz="1000">
                          <a:latin typeface="+mj-ea"/>
                          <a:ea typeface="+mj-ea"/>
                        </a:rPr>
                        <a:t>XXXX</a:t>
                      </a:r>
                      <a:r>
                        <a:rPr kumimoji="1" lang="ja-JP" altLang="en-US" sz="1000">
                          <a:latin typeface="+mj-ea"/>
                          <a:ea typeface="+mj-ea"/>
                        </a:rPr>
                        <a:t>年）</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tc>
                  <a:txBody>
                    <a:bodyPr/>
                    <a:lstStyle/>
                    <a:p>
                      <a:pPr algn="ctr"/>
                      <a:r>
                        <a:rPr kumimoji="1" lang="en-US" altLang="ja-JP" sz="1000">
                          <a:latin typeface="+mj-ea"/>
                          <a:ea typeface="+mj-ea"/>
                        </a:rPr>
                        <a:t>XX</a:t>
                      </a:r>
                      <a:r>
                        <a:rPr kumimoji="1" lang="ja-JP" altLang="en-US" sz="1000">
                          <a:latin typeface="+mj-ea"/>
                          <a:ea typeface="+mj-ea"/>
                        </a:rPr>
                        <a:t>（</a:t>
                      </a:r>
                      <a:r>
                        <a:rPr kumimoji="1" lang="en-US" altLang="ja-JP" sz="1000">
                          <a:latin typeface="+mj-ea"/>
                          <a:ea typeface="+mj-ea"/>
                        </a:rPr>
                        <a:t>XXXX</a:t>
                      </a:r>
                      <a:r>
                        <a:rPr kumimoji="1" lang="ja-JP" altLang="en-US" sz="1000">
                          <a:latin typeface="+mj-ea"/>
                          <a:ea typeface="+mj-ea"/>
                        </a:rPr>
                        <a:t>年）</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2432016575"/>
                  </a:ext>
                </a:extLst>
              </a:tr>
            </a:tbl>
          </a:graphicData>
        </a:graphic>
      </p:graphicFrame>
      <p:sp>
        <p:nvSpPr>
          <p:cNvPr id="40" name="四角形: 角を丸くする 39">
            <a:extLst>
              <a:ext uri="{FF2B5EF4-FFF2-40B4-BE49-F238E27FC236}">
                <a16:creationId xmlns:a16="http://schemas.microsoft.com/office/drawing/2014/main" id="{90663F2E-E131-9E26-1E26-5D46379D8844}"/>
              </a:ext>
            </a:extLst>
          </p:cNvPr>
          <p:cNvSpPr/>
          <p:nvPr/>
        </p:nvSpPr>
        <p:spPr bwMode="gray">
          <a:xfrm>
            <a:off x="7027525" y="325326"/>
            <a:ext cx="2552727" cy="252001"/>
          </a:xfrm>
          <a:prstGeom prst="round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i="0" u="none" strike="noStrike" kern="1200" cap="none" spc="0" normalizeH="0" baseline="0" noProof="0">
                <a:ln>
                  <a:noFill/>
                </a:ln>
                <a:solidFill>
                  <a:prstClr val="black"/>
                </a:solidFill>
                <a:effectLst/>
                <a:uLnTx/>
                <a:uFillTx/>
                <a:latin typeface="+mj-ea"/>
                <a:ea typeface="+mj-ea"/>
                <a:cs typeface="+mn-cs"/>
              </a:rPr>
              <a:t>補助対象経費：</a:t>
            </a:r>
            <a:r>
              <a:rPr kumimoji="1" lang="en-US" altLang="ja-JP" sz="1050" b="1" i="0" u="none" strike="noStrike" kern="1200" cap="none" spc="0" normalizeH="0" baseline="0" noProof="0">
                <a:ln>
                  <a:noFill/>
                </a:ln>
                <a:solidFill>
                  <a:prstClr val="black"/>
                </a:solidFill>
                <a:effectLst/>
                <a:uLnTx/>
                <a:uFillTx/>
                <a:latin typeface="+mj-ea"/>
                <a:ea typeface="+mj-ea"/>
                <a:cs typeface="+mn-cs"/>
              </a:rPr>
              <a:t>X,XXX,XXX </a:t>
            </a:r>
            <a:r>
              <a:rPr kumimoji="1" lang="ja-JP" altLang="en-US" sz="1050" b="1" i="0" u="none" strike="noStrike" kern="1200" cap="none" spc="0" normalizeH="0" baseline="0" noProof="0">
                <a:ln>
                  <a:noFill/>
                </a:ln>
                <a:solidFill>
                  <a:prstClr val="black"/>
                </a:solidFill>
                <a:effectLst/>
                <a:uLnTx/>
                <a:uFillTx/>
                <a:latin typeface="+mj-ea"/>
                <a:ea typeface="+mj-ea"/>
                <a:cs typeface="+mn-cs"/>
              </a:rPr>
              <a:t>円</a:t>
            </a:r>
          </a:p>
        </p:txBody>
      </p:sp>
      <p:sp>
        <p:nvSpPr>
          <p:cNvPr id="8" name="四角形: 角を丸くする 7">
            <a:extLst>
              <a:ext uri="{FF2B5EF4-FFF2-40B4-BE49-F238E27FC236}">
                <a16:creationId xmlns:a16="http://schemas.microsoft.com/office/drawing/2014/main" id="{6640EBFC-4328-BF73-ED06-4EB75D2AE41B}"/>
              </a:ext>
            </a:extLst>
          </p:cNvPr>
          <p:cNvSpPr/>
          <p:nvPr/>
        </p:nvSpPr>
        <p:spPr bwMode="gray">
          <a:xfrm>
            <a:off x="7030101" y="619592"/>
            <a:ext cx="2552727" cy="252001"/>
          </a:xfrm>
          <a:prstGeom prst="round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a:solidFill>
                  <a:prstClr val="black"/>
                </a:solidFill>
                <a:latin typeface="+mj-ea"/>
                <a:ea typeface="+mj-ea"/>
                <a:cs typeface="+mn-cs"/>
              </a:rPr>
              <a:t>申請補助金</a:t>
            </a:r>
            <a:r>
              <a:rPr kumimoji="1" lang="ja-JP" altLang="en-US" sz="1050" b="1" i="0" u="none" strike="noStrike" kern="1200" cap="none" spc="0" normalizeH="0" baseline="0" noProof="0">
                <a:ln>
                  <a:noFill/>
                </a:ln>
                <a:solidFill>
                  <a:prstClr val="black"/>
                </a:solidFill>
                <a:effectLst/>
                <a:uLnTx/>
                <a:uFillTx/>
                <a:latin typeface="+mj-ea"/>
                <a:ea typeface="+mj-ea"/>
                <a:cs typeface="+mn-cs"/>
              </a:rPr>
              <a:t>額：</a:t>
            </a:r>
            <a:r>
              <a:rPr kumimoji="1" lang="en-US" altLang="ja-JP" sz="1050" b="1">
                <a:solidFill>
                  <a:prstClr val="black"/>
                </a:solidFill>
                <a:latin typeface="+mj-ea"/>
                <a:ea typeface="+mj-ea"/>
                <a:cs typeface="+mn-cs"/>
              </a:rPr>
              <a:t>X,XXX,XXX</a:t>
            </a:r>
            <a:r>
              <a:rPr kumimoji="1" lang="en-US" altLang="ja-JP" sz="1050" b="1" i="0" u="none" strike="noStrike" kern="1200" cap="none" spc="0" normalizeH="0" baseline="0" noProof="0">
                <a:ln>
                  <a:noFill/>
                </a:ln>
                <a:solidFill>
                  <a:prstClr val="black"/>
                </a:solidFill>
                <a:effectLst/>
                <a:uLnTx/>
                <a:uFillTx/>
                <a:latin typeface="+mj-ea"/>
                <a:ea typeface="+mj-ea"/>
                <a:cs typeface="+mn-cs"/>
              </a:rPr>
              <a:t> </a:t>
            </a:r>
            <a:r>
              <a:rPr kumimoji="1" lang="ja-JP" altLang="en-US" sz="1050" b="1" i="0" u="none" strike="noStrike" kern="1200" cap="none" spc="0" normalizeH="0" baseline="0" noProof="0">
                <a:ln>
                  <a:noFill/>
                </a:ln>
                <a:solidFill>
                  <a:prstClr val="black"/>
                </a:solidFill>
                <a:effectLst/>
                <a:uLnTx/>
                <a:uFillTx/>
                <a:latin typeface="+mj-ea"/>
                <a:ea typeface="+mj-ea"/>
                <a:cs typeface="+mn-cs"/>
              </a:rPr>
              <a:t>円</a:t>
            </a:r>
          </a:p>
        </p:txBody>
      </p:sp>
      <p:graphicFrame>
        <p:nvGraphicFramePr>
          <p:cNvPr id="4" name="表 3">
            <a:extLst>
              <a:ext uri="{FF2B5EF4-FFF2-40B4-BE49-F238E27FC236}">
                <a16:creationId xmlns:a16="http://schemas.microsoft.com/office/drawing/2014/main" id="{4E2894D5-4D71-DF58-421F-7DAA482CA8B1}"/>
              </a:ext>
            </a:extLst>
          </p:cNvPr>
          <p:cNvGraphicFramePr>
            <a:graphicFrameLocks noGrp="1"/>
          </p:cNvGraphicFramePr>
          <p:nvPr>
            <p:extLst>
              <p:ext uri="{D42A27DB-BD31-4B8C-83A1-F6EECF244321}">
                <p14:modId xmlns:p14="http://schemas.microsoft.com/office/powerpoint/2010/main" val="1418435906"/>
              </p:ext>
            </p:extLst>
          </p:nvPr>
        </p:nvGraphicFramePr>
        <p:xfrm>
          <a:off x="197617" y="2280198"/>
          <a:ext cx="9497117" cy="4121387"/>
        </p:xfrm>
        <a:graphic>
          <a:graphicData uri="http://schemas.openxmlformats.org/drawingml/2006/table">
            <a:tbl>
              <a:tblPr>
                <a:tableStyleId>{5C22544A-7EE6-4342-B048-85BDC9FD1C3A}</a:tableStyleId>
              </a:tblPr>
              <a:tblGrid>
                <a:gridCol w="221424">
                  <a:extLst>
                    <a:ext uri="{9D8B030D-6E8A-4147-A177-3AD203B41FA5}">
                      <a16:colId xmlns:a16="http://schemas.microsoft.com/office/drawing/2014/main" val="591654474"/>
                    </a:ext>
                  </a:extLst>
                </a:gridCol>
                <a:gridCol w="417330">
                  <a:extLst>
                    <a:ext uri="{9D8B030D-6E8A-4147-A177-3AD203B41FA5}">
                      <a16:colId xmlns:a16="http://schemas.microsoft.com/office/drawing/2014/main" val="1177612696"/>
                    </a:ext>
                  </a:extLst>
                </a:gridCol>
                <a:gridCol w="3077261">
                  <a:extLst>
                    <a:ext uri="{9D8B030D-6E8A-4147-A177-3AD203B41FA5}">
                      <a16:colId xmlns:a16="http://schemas.microsoft.com/office/drawing/2014/main" val="1504089348"/>
                    </a:ext>
                  </a:extLst>
                </a:gridCol>
                <a:gridCol w="228600">
                  <a:extLst>
                    <a:ext uri="{9D8B030D-6E8A-4147-A177-3AD203B41FA5}">
                      <a16:colId xmlns:a16="http://schemas.microsoft.com/office/drawing/2014/main" val="1367511844"/>
                    </a:ext>
                  </a:extLst>
                </a:gridCol>
                <a:gridCol w="3878749">
                  <a:extLst>
                    <a:ext uri="{9D8B030D-6E8A-4147-A177-3AD203B41FA5}">
                      <a16:colId xmlns:a16="http://schemas.microsoft.com/office/drawing/2014/main" val="3723551697"/>
                    </a:ext>
                  </a:extLst>
                </a:gridCol>
                <a:gridCol w="1673753">
                  <a:extLst>
                    <a:ext uri="{9D8B030D-6E8A-4147-A177-3AD203B41FA5}">
                      <a16:colId xmlns:a16="http://schemas.microsoft.com/office/drawing/2014/main" val="1401146224"/>
                    </a:ext>
                  </a:extLst>
                </a:gridCol>
              </a:tblGrid>
              <a:tr h="416356">
                <a:tc gridSpan="6">
                  <a:txBody>
                    <a:bodyPr/>
                    <a:lstStyle/>
                    <a:p>
                      <a:pPr algn="l" fontAlgn="ctr">
                        <a:tabLst>
                          <a:tab pos="9329738" algn="r"/>
                        </a:tabLst>
                      </a:pPr>
                      <a:r>
                        <a:rPr kumimoji="1" lang="ja-JP" altLang="en-US" sz="1000" b="1" u="none" strike="noStrike" kern="1200">
                          <a:solidFill>
                            <a:schemeClr val="tx1"/>
                          </a:solidFill>
                          <a:effectLst/>
                          <a:latin typeface="+mj-ea"/>
                          <a:ea typeface="+mj-ea"/>
                          <a:cs typeface="+mn-cs"/>
                        </a:rPr>
                        <a:t>補助事業</a:t>
                      </a:r>
                      <a:r>
                        <a:rPr lang="ja-JP" altLang="en-US" sz="1000" b="1" u="none" strike="noStrike">
                          <a:solidFill>
                            <a:schemeClr val="tx1"/>
                          </a:solidFill>
                          <a:effectLst/>
                          <a:latin typeface="+mj-ea"/>
                          <a:ea typeface="+mj-ea"/>
                        </a:rPr>
                        <a:t>名：</a:t>
                      </a:r>
                      <a:r>
                        <a:rPr lang="en-US" sz="1000" b="1" u="none" strike="noStrike">
                          <a:solidFill>
                            <a:schemeClr val="tx1"/>
                          </a:solidFill>
                          <a:effectLst/>
                          <a:latin typeface="+mj-ea"/>
                          <a:ea typeface="+mj-ea"/>
                        </a:rPr>
                        <a:t>XXX</a:t>
                      </a:r>
                      <a:endParaRPr lang="en-US" altLang="ja-JP" sz="1000" b="1" u="none" strike="noStrike">
                        <a:solidFill>
                          <a:schemeClr val="tx1"/>
                        </a:solidFill>
                        <a:effectLst/>
                        <a:latin typeface="+mj-ea"/>
                        <a:ea typeface="+mj-ea"/>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a:p>
                  </a:txBody>
                  <a:tcPr marL="92354" marR="92354" marT="41564" marB="4156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3507857"/>
                  </a:ext>
                </a:extLst>
              </a:tr>
              <a:tr h="462619">
                <a:tc rowSpan="11">
                  <a:txBody>
                    <a:bodyPr/>
                    <a:lstStyle/>
                    <a:p>
                      <a:pPr algn="ctr" fontAlgn="ct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fontAlgn="ctr"/>
                      <a:r>
                        <a:rPr lang="ja-JP" altLang="en-US" sz="1000" b="0" i="0" u="none" strike="noStrike">
                          <a:solidFill>
                            <a:srgbClr val="000000"/>
                          </a:solidFill>
                          <a:effectLst/>
                          <a:latin typeface="+mj-ea"/>
                          <a:ea typeface="+mj-ea"/>
                        </a:rPr>
                        <a:t>事業</a:t>
                      </a:r>
                      <a:endParaRPr lang="en-US" altLang="ja-JP" sz="1000" b="0" i="0" u="none" strike="noStrike">
                        <a:solidFill>
                          <a:srgbClr val="000000"/>
                        </a:solidFill>
                        <a:effectLst/>
                        <a:latin typeface="+mj-ea"/>
                        <a:ea typeface="+mj-ea"/>
                      </a:endParaRPr>
                    </a:p>
                    <a:p>
                      <a:pPr algn="ctr" fontAlgn="ctr"/>
                      <a:r>
                        <a:rPr lang="ja-JP" altLang="en-US" sz="1000" b="0" i="0" u="none" strike="noStrike">
                          <a:solidFill>
                            <a:srgbClr val="000000"/>
                          </a:solidFill>
                          <a:effectLst/>
                          <a:latin typeface="+mj-ea"/>
                          <a:ea typeface="+mj-ea"/>
                        </a:rPr>
                        <a:t>目的</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gridSpan="4">
                  <a:txBody>
                    <a:bodyPr/>
                    <a:lstStyle/>
                    <a:p>
                      <a:pPr algn="ctr" fontAlgn="ctr"/>
                      <a:r>
                        <a:rPr lang="en-US" altLang="ja-JP" sz="1000" b="1" i="0" u="none" strike="noStrike" dirty="0">
                          <a:solidFill>
                            <a:srgbClr val="000000"/>
                          </a:solidFill>
                          <a:effectLst/>
                          <a:latin typeface="+mj-ea"/>
                          <a:ea typeface="+mj-ea"/>
                        </a:rPr>
                        <a:t>XXX</a:t>
                      </a:r>
                      <a:endParaRPr lang="ja-JP" altLang="en-US" sz="1000" b="1" i="0" u="none" strike="noStrike" dirty="0">
                        <a:solidFill>
                          <a:srgbClr val="000000"/>
                        </a:solidFill>
                        <a:effectLst/>
                        <a:latin typeface="+mj-ea"/>
                        <a:ea typeface="+mj-ea"/>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hMerge="1">
                  <a:txBody>
                    <a:bodyPr/>
                    <a:lstStyle/>
                    <a:p>
                      <a:pPr algn="ctr" fontAlgn="ctr"/>
                      <a:endParaRPr lang="ja-JP" altLang="en-US" sz="1000" b="0" i="0" u="none" strike="noStrike">
                        <a:solidFill>
                          <a:srgbClr val="000000"/>
                        </a:solidFill>
                        <a:effectLst/>
                        <a:latin typeface="+mj-ea"/>
                        <a:ea typeface="+mj-ea"/>
                      </a:endParaRPr>
                    </a:p>
                  </a:txBody>
                  <a:tcPr marL="92354" marR="92354" marT="41564" marB="4156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marL="171450" indent="-171450" algn="l" fontAlgn="ctr">
                        <a:buFont typeface="Wingdings" panose="05000000000000000000" pitchFamily="2" charset="2"/>
                        <a:buChar char="Ø"/>
                      </a:pPr>
                      <a:endParaRPr lang="ja-JP" altLang="en-US" sz="1000" b="0" i="0" u="none" strike="noStrike">
                        <a:solidFill>
                          <a:srgbClr val="000000"/>
                        </a:solidFill>
                        <a:effectLst/>
                        <a:latin typeface="+mj-ea"/>
                        <a:ea typeface="+mj-ea"/>
                      </a:endParaRPr>
                    </a:p>
                  </a:txBody>
                  <a:tcPr marL="92354" marR="92354" marT="41564" marB="4156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028097"/>
                  </a:ext>
                </a:extLst>
              </a:tr>
              <a:tr h="226545">
                <a:tc vMerge="1">
                  <a:txBody>
                    <a:bodyPr/>
                    <a:lstStyle/>
                    <a:p>
                      <a:endParaRPr kumimoji="1" lang="ja-JP" altLang="en-US"/>
                    </a:p>
                  </a:txBody>
                  <a:tcPr/>
                </a:tc>
                <a:tc rowSpan="2">
                  <a:txBody>
                    <a:bodyPr/>
                    <a:lstStyle/>
                    <a:p>
                      <a:pPr algn="ctr" fontAlgn="ctr"/>
                      <a:r>
                        <a:rPr lang="ja-JP" altLang="en-US" sz="1000" b="0" i="0" u="none" strike="noStrike">
                          <a:solidFill>
                            <a:srgbClr val="000000"/>
                          </a:solidFill>
                          <a:effectLst/>
                          <a:latin typeface="+mj-ea"/>
                          <a:ea typeface="+mj-ea"/>
                        </a:rPr>
                        <a:t>テーマ</a:t>
                      </a:r>
                      <a:endParaRPr lang="en-US" sz="1000" b="0" i="0" u="none" strike="noStrike">
                        <a:solidFill>
                          <a:srgbClr val="000000"/>
                        </a:solidFill>
                        <a:effectLst/>
                        <a:latin typeface="+mj-ea"/>
                        <a:ea typeface="+mj-ea"/>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rowSpan="2">
                  <a:txBody>
                    <a:bodyPr/>
                    <a:lstStyle/>
                    <a:p>
                      <a:pPr algn="l" fontAlgn="ctr"/>
                      <a:r>
                        <a:rPr lang="en-US" altLang="ja-JP" sz="1000" b="0" i="0" u="none" strike="noStrike">
                          <a:solidFill>
                            <a:srgbClr val="000000"/>
                          </a:solidFill>
                          <a:effectLst/>
                          <a:latin typeface="+mj-ea"/>
                          <a:ea typeface="+mj-ea"/>
                        </a:rPr>
                        <a:t>XXX</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rowSpan="10">
                  <a:txBody>
                    <a:bodyPr/>
                    <a:lstStyle/>
                    <a:p>
                      <a:pPr algn="ctr"/>
                      <a:r>
                        <a:rPr kumimoji="1" lang="ja-JP" altLang="en-US" sz="1000">
                          <a:latin typeface="+mj-ea"/>
                          <a:ea typeface="+mj-ea"/>
                        </a:rPr>
                        <a:t>概要</a:t>
                      </a: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marL="0" indent="0" algn="l" fontAlgn="ctr">
                        <a:buFont typeface="Wingdings" panose="05000000000000000000" pitchFamily="2" charset="2"/>
                        <a:buNone/>
                      </a:pPr>
                      <a:r>
                        <a:rPr kumimoji="1" lang="ja-JP" altLang="en-US" sz="1000" b="0" i="0" u="none" strike="noStrike" kern="1200" dirty="0">
                          <a:solidFill>
                            <a:srgbClr val="000000"/>
                          </a:solidFill>
                          <a:effectLst/>
                          <a:latin typeface="+mj-ea"/>
                          <a:ea typeface="+mj-ea"/>
                          <a:cs typeface="+mn-cs"/>
                        </a:rPr>
                        <a:t>事業の内容・事業推進ステップ</a:t>
                      </a:r>
                    </a:p>
                  </a:txBody>
                  <a:tcPr marL="92354" marR="92354" marT="41564" marB="41564">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rowSpan="10">
                  <a:txBody>
                    <a:bodyPr/>
                    <a:lstStyle/>
                    <a:p>
                      <a:endParaRPr kumimoji="1" lang="ja-JP" altLang="en-US"/>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26846253"/>
                  </a:ext>
                </a:extLst>
              </a:tr>
              <a:tr h="280942">
                <a:tc vMerge="1">
                  <a:txBody>
                    <a:bodyPr/>
                    <a:lstStyle/>
                    <a:p>
                      <a:endParaRPr kumimoji="1" lang="ja-JP" altLang="en-US"/>
                    </a:p>
                  </a:txBody>
                  <a:tcPr/>
                </a:tc>
                <a:tc vMerge="1">
                  <a:txBody>
                    <a:bodyPr/>
                    <a:lstStyle/>
                    <a:p>
                      <a:pPr algn="ctr" fontAlgn="ctr"/>
                      <a:endParaRPr lang="en-US" sz="1000" b="0" i="0" u="none" strike="noStrike">
                        <a:solidFill>
                          <a:srgbClr val="000000"/>
                        </a:solidFill>
                        <a:effectLst/>
                        <a:latin typeface="+mj-ea"/>
                        <a:ea typeface="+mj-ea"/>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vMerge="1">
                  <a:txBody>
                    <a:bodyPr/>
                    <a:lstStyle/>
                    <a:p>
                      <a:pPr algn="l" fontAlgn="ctr"/>
                      <a:endParaRPr lang="en-US" altLang="ja-JP" sz="1000" b="0" i="0" u="none" strike="noStrike">
                        <a:solidFill>
                          <a:srgbClr val="000000"/>
                        </a:solidFill>
                        <a:effectLst/>
                        <a:latin typeface="+mj-ea"/>
                        <a:ea typeface="+mj-ea"/>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kumimoji="1" lang="ja-JP" altLang="en-US"/>
                    </a:p>
                  </a:txBody>
                  <a:tcPr/>
                </a:tc>
                <a:tc rowSpan="3">
                  <a:txBody>
                    <a:bodyPr/>
                    <a:lstStyle/>
                    <a:p>
                      <a:pPr marL="171450" marR="0" lvl="0" indent="-171450" algn="l" defTabSz="99056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en-US" altLang="ja-JP" sz="1000" b="0" i="0" u="none" strike="noStrike" kern="1200" dirty="0">
                          <a:solidFill>
                            <a:srgbClr val="000000"/>
                          </a:solidFill>
                          <a:effectLst/>
                          <a:latin typeface="+mj-ea"/>
                          <a:ea typeface="+mj-ea"/>
                          <a:cs typeface="+mn-cs"/>
                        </a:rPr>
                        <a:t>XX</a:t>
                      </a:r>
                      <a:endParaRPr kumimoji="1" lang="ja-JP" altLang="en-US" sz="1000" b="0" i="0" u="none" strike="noStrike" kern="1200" dirty="0">
                        <a:solidFill>
                          <a:srgbClr val="000000"/>
                        </a:solidFill>
                        <a:effectLst/>
                        <a:latin typeface="+mj-ea"/>
                        <a:ea typeface="+mj-ea"/>
                        <a:cs typeface="+mn-cs"/>
                      </a:endParaRPr>
                    </a:p>
                  </a:txBody>
                  <a:tcPr marL="92354" marR="92354" marT="41564" marB="41564">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kumimoji="1" lang="ja-JP" altLang="en-US"/>
                    </a:p>
                  </a:txBody>
                  <a:tcPr/>
                </a:tc>
                <a:extLst>
                  <a:ext uri="{0D108BD9-81ED-4DB2-BD59-A6C34878D82A}">
                    <a16:rowId xmlns:a16="http://schemas.microsoft.com/office/drawing/2014/main" val="1295896760"/>
                  </a:ext>
                </a:extLst>
              </a:tr>
              <a:tr h="256995">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rowSpan="4">
                  <a:txBody>
                    <a:bodyPr/>
                    <a:lstStyle/>
                    <a:p>
                      <a:pPr algn="ctr" fontAlgn="ctr"/>
                      <a:r>
                        <a:rPr lang="en-US" sz="1000" u="none" strike="noStrike">
                          <a:effectLst/>
                          <a:latin typeface="+mj-ea"/>
                          <a:ea typeface="+mj-ea"/>
                        </a:rPr>
                        <a:t>KPI</a:t>
                      </a:r>
                      <a:endParaRPr lang="en-US" sz="1000" b="0" i="0" u="none" strike="noStrike">
                        <a:solidFill>
                          <a:srgbClr val="000000"/>
                        </a:solidFill>
                        <a:effectLst/>
                        <a:latin typeface="+mj-ea"/>
                        <a:ea typeface="+mj-ea"/>
                      </a:endParaRPr>
                    </a:p>
                  </a:txBody>
                  <a:tcPr marL="46177" marR="46177"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000" b="0" i="0" u="none" strike="noStrike">
                          <a:solidFill>
                            <a:srgbClr val="000000"/>
                          </a:solidFill>
                          <a:effectLst/>
                          <a:latin typeface="+mj-ea"/>
                          <a:ea typeface="+mj-ea"/>
                        </a:rPr>
                        <a:t>指標：</a:t>
                      </a:r>
                      <a:r>
                        <a:rPr lang="en-US" altLang="ja-JP" sz="1000" b="0" i="0" u="none" strike="noStrike">
                          <a:solidFill>
                            <a:srgbClr val="000000"/>
                          </a:solidFill>
                          <a:effectLst/>
                          <a:latin typeface="+mj-ea"/>
                          <a:ea typeface="+mj-ea"/>
                        </a:rPr>
                        <a:t>XXX</a:t>
                      </a:r>
                    </a:p>
                  </a:txBody>
                  <a:tcPr marL="46177" marR="46177" anchor="ctr">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ctr" fontAlgn="ctr"/>
                      <a:endParaRPr lang="ja-JP" altLang="en-US" sz="1050" b="0" i="0" u="none" strike="noStrike">
                        <a:solidFill>
                          <a:srgbClr val="000000"/>
                        </a:solidFill>
                        <a:effectLst/>
                        <a:latin typeface="+mj-ea"/>
                        <a:ea typeface="+mj-ea"/>
                      </a:endParaRPr>
                    </a:p>
                  </a:txBody>
                  <a:tcPr marL="92354" marR="9235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0908487"/>
                  </a:ext>
                </a:extLst>
              </a:tr>
              <a:tr h="256995">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a:solidFill>
                            <a:srgbClr val="000000"/>
                          </a:solidFill>
                          <a:effectLst/>
                          <a:latin typeface="+mj-ea"/>
                          <a:ea typeface="+mn-ea"/>
                          <a:cs typeface="+mn-cs"/>
                        </a:rPr>
                        <a:t>現状値（</a:t>
                      </a:r>
                      <a:r>
                        <a:rPr kumimoji="1" lang="en-US" altLang="ja-JP" sz="1000" b="0" i="0" u="none" strike="noStrike" kern="1200">
                          <a:solidFill>
                            <a:srgbClr val="000000"/>
                          </a:solidFill>
                          <a:effectLst/>
                          <a:latin typeface="+mj-ea"/>
                          <a:ea typeface="+mn-ea"/>
                          <a:cs typeface="+mn-cs"/>
                        </a:rPr>
                        <a:t>2024</a:t>
                      </a:r>
                      <a:r>
                        <a:rPr kumimoji="1" lang="ja-JP" altLang="en-US" sz="1000" b="0" i="0" u="none" strike="noStrike" kern="1200">
                          <a:solidFill>
                            <a:srgbClr val="000000"/>
                          </a:solidFill>
                          <a:effectLst/>
                          <a:latin typeface="+mj-ea"/>
                          <a:ea typeface="+mn-ea"/>
                          <a:cs typeface="+mn-cs"/>
                        </a:rPr>
                        <a:t>年度）：</a:t>
                      </a:r>
                      <a:r>
                        <a:rPr kumimoji="1" lang="en-US" altLang="ja-JP" sz="1000" b="0" i="0" u="none" strike="noStrike" kern="1200">
                          <a:solidFill>
                            <a:srgbClr val="000000"/>
                          </a:solidFill>
                          <a:effectLst/>
                          <a:latin typeface="+mj-ea"/>
                          <a:ea typeface="+mn-ea"/>
                          <a:cs typeface="+mn-cs"/>
                        </a:rPr>
                        <a:t>XXX</a:t>
                      </a:r>
                      <a:endParaRPr kumimoji="1" lang="ja-JP" altLang="en-US" sz="1000" b="0" i="0" u="none" strike="noStrike" kern="1200">
                        <a:solidFill>
                          <a:srgbClr val="000000"/>
                        </a:solidFill>
                        <a:effectLst/>
                        <a:latin typeface="+mj-ea"/>
                        <a:ea typeface="+mn-ea"/>
                        <a:cs typeface="+mn-cs"/>
                      </a:endParaRPr>
                    </a:p>
                  </a:txBody>
                  <a:tcPr marL="46177" marR="46177" anchor="ctr">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59059581"/>
                  </a:ext>
                </a:extLst>
              </a:tr>
              <a:tr h="256995">
                <a:tc vMerge="1">
                  <a:txBody>
                    <a:bodyPr/>
                    <a:lstStyle/>
                    <a:p>
                      <a:endParaRPr kumimoji="1" lang="ja-JP" altLang="en-US"/>
                    </a:p>
                  </a:txBody>
                  <a:tcPr>
                    <a:lnT w="6350" cap="flat" cmpd="sng" algn="ctr">
                      <a:solidFill>
                        <a:schemeClr val="tx1">
                          <a:lumMod val="50000"/>
                          <a:lumOff val="50000"/>
                        </a:schemeClr>
                      </a:solidFill>
                      <a:prstDash val="solid"/>
                      <a:round/>
                      <a:headEnd type="none" w="med" len="med"/>
                      <a:tailEnd type="none" w="med" len="med"/>
                    </a:lnT>
                  </a:tcPr>
                </a:tc>
                <a:tc vMerge="1">
                  <a:txBody>
                    <a:bodyPr/>
                    <a:lstStyle/>
                    <a:p>
                      <a:endParaRPr kumimoji="1" lang="ja-JP" altLang="en-US"/>
                    </a:p>
                  </a:txBody>
                  <a:tcPr>
                    <a:lnT w="6350" cap="flat" cmpd="sng" algn="ctr">
                      <a:solidFill>
                        <a:schemeClr val="tx1">
                          <a:lumMod val="50000"/>
                          <a:lumOff val="50000"/>
                        </a:schemeClr>
                      </a:solidFill>
                      <a:prstDash val="solid"/>
                      <a:round/>
                      <a:headEnd type="none" w="med" len="med"/>
                      <a:tailEnd type="none" w="med" len="med"/>
                    </a:lnT>
                  </a:tcPr>
                </a:tc>
                <a:tc>
                  <a:txBody>
                    <a:bodyPr/>
                    <a:lstStyle/>
                    <a:p>
                      <a:r>
                        <a:rPr kumimoji="1" lang="ja-JP" altLang="en-US" sz="1000" b="0" i="0" u="none" strike="noStrike" kern="1200">
                          <a:solidFill>
                            <a:srgbClr val="000000"/>
                          </a:solidFill>
                          <a:effectLst/>
                          <a:latin typeface="+mj-ea"/>
                          <a:ea typeface="+mn-ea"/>
                          <a:cs typeface="+mn-cs"/>
                        </a:rPr>
                        <a:t>目標値（</a:t>
                      </a:r>
                      <a:r>
                        <a:rPr kumimoji="1" lang="en-US" altLang="ja-JP" sz="1000" b="0" i="0" u="none" strike="noStrike" kern="1200">
                          <a:solidFill>
                            <a:srgbClr val="000000"/>
                          </a:solidFill>
                          <a:effectLst/>
                          <a:latin typeface="+mj-ea"/>
                          <a:ea typeface="+mn-ea"/>
                          <a:cs typeface="+mn-cs"/>
                        </a:rPr>
                        <a:t>2025</a:t>
                      </a:r>
                      <a:r>
                        <a:rPr kumimoji="1" lang="ja-JP" altLang="en-US" sz="1000" b="0" i="0" u="none" strike="noStrike" kern="1200">
                          <a:solidFill>
                            <a:srgbClr val="000000"/>
                          </a:solidFill>
                          <a:effectLst/>
                          <a:latin typeface="+mj-ea"/>
                          <a:ea typeface="+mn-ea"/>
                          <a:cs typeface="+mn-cs"/>
                        </a:rPr>
                        <a:t>年度）：</a:t>
                      </a:r>
                      <a:r>
                        <a:rPr kumimoji="1" lang="en-US" altLang="ja-JP" sz="1000" b="0" i="0" u="none" strike="noStrike" kern="1200">
                          <a:solidFill>
                            <a:srgbClr val="000000"/>
                          </a:solidFill>
                          <a:effectLst/>
                          <a:latin typeface="+mj-ea"/>
                          <a:ea typeface="+mn-ea"/>
                          <a:cs typeface="+mn-cs"/>
                        </a:rPr>
                        <a:t>XXX</a:t>
                      </a:r>
                      <a:endParaRPr kumimoji="1" lang="ja-JP" altLang="en-US"/>
                    </a:p>
                  </a:txBody>
                  <a:tcPr marL="46177" marR="46177" anchor="ctr">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T w="6350" cap="flat" cmpd="sng" algn="ctr">
                      <a:solidFill>
                        <a:schemeClr val="tx1">
                          <a:lumMod val="50000"/>
                          <a:lumOff val="50000"/>
                        </a:schemeClr>
                      </a:solidFill>
                      <a:prstDash val="solid"/>
                      <a:round/>
                      <a:headEnd type="none" w="med" len="med"/>
                      <a:tailEnd type="none" w="med" len="med"/>
                    </a:lnT>
                  </a:tcPr>
                </a:tc>
                <a:tc>
                  <a:txBody>
                    <a:bodyPr/>
                    <a:lstStyle/>
                    <a:p>
                      <a:pPr marL="0" marR="0" lvl="0" indent="0" algn="l" defTabSz="990564"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0" i="0" u="none" strike="noStrike" kern="1200" dirty="0">
                          <a:solidFill>
                            <a:srgbClr val="000000"/>
                          </a:solidFill>
                          <a:effectLst/>
                          <a:latin typeface="+mj-ea"/>
                          <a:ea typeface="+mn-ea"/>
                          <a:cs typeface="+mn-cs"/>
                        </a:rPr>
                        <a:t>本事業の選定理由</a:t>
                      </a:r>
                    </a:p>
                  </a:txBody>
                  <a:tcPr marL="92354" marR="92354" marT="41564" marB="41564">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vMerge="1">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T w="6350" cap="flat" cmpd="sng" algn="ctr">
                      <a:solidFill>
                        <a:schemeClr val="tx1">
                          <a:lumMod val="50000"/>
                          <a:lumOff val="50000"/>
                        </a:schemeClr>
                      </a:solidFill>
                      <a:prstDash val="solid"/>
                      <a:round/>
                      <a:headEnd type="none" w="med" len="med"/>
                      <a:tailEnd type="none" w="med" len="med"/>
                    </a:lnT>
                  </a:tcPr>
                </a:tc>
                <a:extLst>
                  <a:ext uri="{0D108BD9-81ED-4DB2-BD59-A6C34878D82A}">
                    <a16:rowId xmlns:a16="http://schemas.microsoft.com/office/drawing/2014/main" val="1093625254"/>
                  </a:ext>
                </a:extLst>
              </a:tr>
              <a:tr h="51399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a:solidFill>
                            <a:srgbClr val="000000"/>
                          </a:solidFill>
                          <a:effectLst/>
                          <a:latin typeface="+mj-ea"/>
                          <a:ea typeface="+mn-ea"/>
                          <a:cs typeface="+mn-cs"/>
                        </a:rPr>
                        <a:t>目標値（</a:t>
                      </a:r>
                      <a:r>
                        <a:rPr kumimoji="1" lang="en-US" altLang="ja-JP" sz="1000" b="0" i="0" u="none" strike="noStrike" kern="1200">
                          <a:solidFill>
                            <a:srgbClr val="000000"/>
                          </a:solidFill>
                          <a:effectLst/>
                          <a:latin typeface="+mj-ea"/>
                          <a:ea typeface="+mn-ea"/>
                          <a:cs typeface="+mn-cs"/>
                        </a:rPr>
                        <a:t>202X</a:t>
                      </a:r>
                      <a:r>
                        <a:rPr kumimoji="1" lang="ja-JP" altLang="en-US" sz="1000" b="0" i="0" u="none" strike="noStrike" kern="1200">
                          <a:solidFill>
                            <a:srgbClr val="000000"/>
                          </a:solidFill>
                          <a:effectLst/>
                          <a:latin typeface="+mj-ea"/>
                          <a:ea typeface="+mn-ea"/>
                          <a:cs typeface="+mn-cs"/>
                        </a:rPr>
                        <a:t>年度）：</a:t>
                      </a:r>
                      <a:r>
                        <a:rPr kumimoji="1" lang="en-US" altLang="ja-JP" sz="1000" b="0" i="0" u="none" strike="noStrike" kern="1200">
                          <a:solidFill>
                            <a:srgbClr val="000000"/>
                          </a:solidFill>
                          <a:effectLst/>
                          <a:latin typeface="+mj-ea"/>
                          <a:ea typeface="+mn-ea"/>
                          <a:cs typeface="+mn-cs"/>
                        </a:rPr>
                        <a:t>XXX</a:t>
                      </a:r>
                      <a:endParaRPr kumimoji="1" lang="ja-JP" altLang="en-US" sz="1000" b="0" i="0" u="none" strike="noStrike" kern="1200">
                        <a:solidFill>
                          <a:srgbClr val="000000"/>
                        </a:solidFill>
                        <a:effectLst/>
                        <a:latin typeface="+mj-ea"/>
                        <a:ea typeface="+mj-ea"/>
                        <a:cs typeface="+mn-cs"/>
                      </a:endParaRPr>
                    </a:p>
                  </a:txBody>
                  <a:tcPr marL="46177" marR="46177" anchor="ctr">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kumimoji="1" lang="ja-JP" altLang="en-US"/>
                    </a:p>
                  </a:txBody>
                  <a:tcPr/>
                </a:tc>
                <a:tc rowSpan="2">
                  <a:txBody>
                    <a:bodyPr/>
                    <a:lstStyle/>
                    <a:p>
                      <a:pPr marL="171450" indent="-171450">
                        <a:buFont typeface="Wingdings" panose="05000000000000000000" pitchFamily="2" charset="2"/>
                        <a:buChar char="Ø"/>
                      </a:pPr>
                      <a:r>
                        <a:rPr kumimoji="1" lang="en-US" altLang="ja-JP" sz="1000" dirty="0">
                          <a:latin typeface="+mj-ea"/>
                          <a:ea typeface="+mj-ea"/>
                        </a:rPr>
                        <a:t>XX</a:t>
                      </a:r>
                      <a:endParaRPr kumimoji="1" lang="ja-JP" altLang="en-US" sz="1000" dirty="0">
                        <a:latin typeface="+mj-ea"/>
                        <a:ea typeface="+mj-ea"/>
                      </a:endParaRPr>
                    </a:p>
                  </a:txBody>
                  <a:tcPr marL="92354" marR="92354" marT="41564" marB="41564">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kumimoji="1" lang="ja-JP" altLang="en-US"/>
                    </a:p>
                  </a:txBody>
                  <a:tcPr/>
                </a:tc>
                <a:extLst>
                  <a:ext uri="{0D108BD9-81ED-4DB2-BD59-A6C34878D82A}">
                    <a16:rowId xmlns:a16="http://schemas.microsoft.com/office/drawing/2014/main" val="3016947885"/>
                  </a:ext>
                </a:extLst>
              </a:tr>
              <a:tr h="381000">
                <a:tc vMerge="1">
                  <a:txBody>
                    <a:bodyPr/>
                    <a:lstStyle/>
                    <a:p>
                      <a:pPr algn="ctr" fontAlgn="ct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rowSpan="3">
                  <a:txBody>
                    <a:bodyPr/>
                    <a:lstStyle/>
                    <a:p>
                      <a:pPr algn="ctr" fontAlgn="ctr"/>
                      <a:r>
                        <a:rPr lang="ja-JP" altLang="en-US" sz="1000" b="0" i="0" u="none" strike="noStrike">
                          <a:solidFill>
                            <a:srgbClr val="000000"/>
                          </a:solidFill>
                          <a:effectLst/>
                          <a:latin typeface="+mj-ea"/>
                          <a:ea typeface="+mj-ea"/>
                        </a:rPr>
                        <a:t>実施場所</a:t>
                      </a:r>
                      <a:endParaRPr lang="en-US" sz="1000" b="0" i="0" u="none" strike="noStrike">
                        <a:solidFill>
                          <a:srgbClr val="000000"/>
                        </a:solidFill>
                        <a:effectLst/>
                        <a:latin typeface="+mj-ea"/>
                        <a:ea typeface="+mj-ea"/>
                      </a:endParaRPr>
                    </a:p>
                  </a:txBody>
                  <a:tcPr marL="46177" marR="46177" anchor="ctr">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rowSpan="3">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a:solidFill>
                            <a:srgbClr val="000000"/>
                          </a:solidFill>
                          <a:effectLst/>
                          <a:latin typeface="+mj-ea"/>
                          <a:ea typeface="+mj-ea"/>
                          <a:cs typeface="+mn-cs"/>
                        </a:rPr>
                        <a:t>XXXXX</a:t>
                      </a:r>
                      <a:endParaRPr kumimoji="1" lang="ja-JP" altLang="en-US" sz="1000" b="0" i="0" u="none" strike="noStrike" kern="1200">
                        <a:solidFill>
                          <a:srgbClr val="000000"/>
                        </a:solidFill>
                        <a:effectLst/>
                        <a:latin typeface="+mj-ea"/>
                        <a:ea typeface="+mj-ea"/>
                        <a:cs typeface="+mn-cs"/>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pPr algn="ctr" fontAlgn="ct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marL="171450" indent="-171450" algn="l" fontAlgn="ctr">
                        <a:buFont typeface="Wingdings" panose="05000000000000000000" pitchFamily="2" charset="2"/>
                        <a:buChar char="Ø"/>
                      </a:pP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ctr" fontAlgn="ct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87617958"/>
                  </a:ext>
                </a:extLst>
              </a:tr>
              <a:tr h="22654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90564"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0" i="0" u="none" strike="noStrike" kern="1200" dirty="0">
                          <a:solidFill>
                            <a:srgbClr val="000000"/>
                          </a:solidFill>
                          <a:effectLst/>
                          <a:latin typeface="+mj-ea"/>
                          <a:ea typeface="+mn-ea"/>
                          <a:cs typeface="+mn-cs"/>
                        </a:rPr>
                        <a:t>推進上のポイント</a:t>
                      </a:r>
                    </a:p>
                  </a:txBody>
                  <a:tcPr marL="92354" marR="92354" marT="41564" marB="41564">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vMerge="1">
                  <a:txBody>
                    <a:bodyPr/>
                    <a:lstStyle/>
                    <a:p>
                      <a:endParaRPr kumimoji="1" lang="ja-JP" altLang="en-US"/>
                    </a:p>
                  </a:txBody>
                  <a:tcPr/>
                </a:tc>
                <a:extLst>
                  <a:ext uri="{0D108BD9-81ED-4DB2-BD59-A6C34878D82A}">
                    <a16:rowId xmlns:a16="http://schemas.microsoft.com/office/drawing/2014/main" val="3498385752"/>
                  </a:ext>
                </a:extLst>
              </a:tr>
              <a:tr h="275799">
                <a:tc vMerge="1">
                  <a:txBody>
                    <a:bodyPr/>
                    <a:lstStyle/>
                    <a:p>
                      <a:endParaRPr kumimoji="1" lang="ja-JP" altLang="en-US"/>
                    </a:p>
                  </a:txBody>
                  <a:tcPr/>
                </a:tc>
                <a:tc vMerge="1">
                  <a:txBody>
                    <a:bodyPr/>
                    <a:lstStyle/>
                    <a:p>
                      <a:pPr algn="ctr" fontAlgn="ctr"/>
                      <a:endParaRPr lang="en-US" sz="1000" b="0" i="0" u="none" strike="noStrike">
                        <a:solidFill>
                          <a:srgbClr val="000000"/>
                        </a:solidFill>
                        <a:effectLst/>
                        <a:latin typeface="+mj-ea"/>
                        <a:ea typeface="+mj-ea"/>
                      </a:endParaRPr>
                    </a:p>
                  </a:txBody>
                  <a:tcPr marL="46177" marR="46177" anchor="ctr">
                    <a:lnL w="635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vMerge="1">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endParaRPr kumimoji="1" lang="ja-JP" altLang="en-US" sz="1000" b="0" i="0" u="none" strike="noStrike" kern="1200">
                        <a:solidFill>
                          <a:srgbClr val="000000"/>
                        </a:solidFill>
                        <a:effectLst/>
                        <a:latin typeface="+mj-ea"/>
                        <a:ea typeface="+mj-ea"/>
                        <a:cs typeface="+mn-cs"/>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kumimoji="1" lang="ja-JP" altLang="en-US"/>
                    </a:p>
                  </a:txBody>
                  <a:tcPr/>
                </a:tc>
                <a:tc rowSpan="2">
                  <a:txBody>
                    <a:bodyPr/>
                    <a:lstStyle/>
                    <a:p>
                      <a:pPr marL="171450" indent="-171450">
                        <a:buFont typeface="Wingdings" panose="05000000000000000000" pitchFamily="2" charset="2"/>
                        <a:buChar char="Ø"/>
                      </a:pPr>
                      <a:r>
                        <a:rPr kumimoji="1" lang="en-US" altLang="ja-JP" sz="1000" dirty="0">
                          <a:latin typeface="+mj-ea"/>
                          <a:ea typeface="+mj-ea"/>
                        </a:rPr>
                        <a:t>XX</a:t>
                      </a:r>
                      <a:endParaRPr kumimoji="1" lang="ja-JP" altLang="en-US" sz="1000" dirty="0">
                        <a:latin typeface="+mj-ea"/>
                        <a:ea typeface="+mj-ea"/>
                      </a:endParaRPr>
                    </a:p>
                  </a:txBody>
                  <a:tcPr marL="92354" marR="92354" marT="41564" marB="41564">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kumimoji="1" lang="ja-JP" altLang="en-US"/>
                    </a:p>
                  </a:txBody>
                  <a:tcPr/>
                </a:tc>
                <a:extLst>
                  <a:ext uri="{0D108BD9-81ED-4DB2-BD59-A6C34878D82A}">
                    <a16:rowId xmlns:a16="http://schemas.microsoft.com/office/drawing/2014/main" val="2527750071"/>
                  </a:ext>
                </a:extLst>
              </a:tr>
              <a:tr h="527716">
                <a:tc vMerge="1">
                  <a:txBody>
                    <a:bodyPr/>
                    <a:lstStyle/>
                    <a:p>
                      <a:pPr algn="ctr" fontAlgn="ct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ja-JP" altLang="en-US" sz="1000" b="0" i="0" u="none" strike="noStrike">
                          <a:solidFill>
                            <a:srgbClr val="000000"/>
                          </a:solidFill>
                          <a:effectLst/>
                          <a:latin typeface="+mj-ea"/>
                          <a:ea typeface="+mj-ea"/>
                        </a:rPr>
                        <a:t>期間</a:t>
                      </a:r>
                      <a:endParaRPr lang="en-US" sz="1000" b="0" i="0" u="none" strike="noStrike">
                        <a:solidFill>
                          <a:srgbClr val="000000"/>
                        </a:solidFill>
                        <a:effectLst/>
                        <a:latin typeface="+mj-ea"/>
                        <a:ea typeface="+mj-ea"/>
                      </a:endParaRPr>
                    </a:p>
                  </a:txBody>
                  <a:tcPr marL="46177" marR="46177" anchor="ctr">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dirty="0">
                          <a:solidFill>
                            <a:srgbClr val="000000"/>
                          </a:solidFill>
                          <a:effectLst/>
                          <a:latin typeface="+mj-ea"/>
                          <a:ea typeface="+mn-ea"/>
                          <a:cs typeface="+mn-cs"/>
                        </a:rPr>
                        <a:t>補助事業実施期間： </a:t>
                      </a:r>
                      <a:r>
                        <a:rPr kumimoji="1" lang="en-US" altLang="ja-JP" sz="1000" b="0" i="0" u="none" strike="noStrike" kern="1200" dirty="0">
                          <a:solidFill>
                            <a:srgbClr val="000000"/>
                          </a:solidFill>
                          <a:effectLst/>
                          <a:latin typeface="+mj-ea"/>
                          <a:ea typeface="+mn-ea"/>
                          <a:cs typeface="+mn-cs"/>
                        </a:rPr>
                        <a:t>2025 / X </a:t>
                      </a:r>
                      <a:r>
                        <a:rPr kumimoji="1" lang="ja-JP" altLang="en-US" sz="1000" b="0" i="0" u="none" strike="noStrike" kern="1200" dirty="0">
                          <a:solidFill>
                            <a:srgbClr val="000000"/>
                          </a:solidFill>
                          <a:effectLst/>
                          <a:latin typeface="+mj-ea"/>
                          <a:ea typeface="+mn-ea"/>
                          <a:cs typeface="+mn-cs"/>
                        </a:rPr>
                        <a:t>月～</a:t>
                      </a:r>
                      <a:r>
                        <a:rPr kumimoji="1" lang="en-US" altLang="ja-JP" sz="1000" b="0" i="0" u="none" strike="noStrike" kern="1200" dirty="0">
                          <a:solidFill>
                            <a:srgbClr val="000000"/>
                          </a:solidFill>
                          <a:effectLst/>
                          <a:latin typeface="+mj-ea"/>
                          <a:ea typeface="+mn-ea"/>
                          <a:cs typeface="+mn-cs"/>
                        </a:rPr>
                        <a:t>202X / X</a:t>
                      </a:r>
                      <a:r>
                        <a:rPr kumimoji="1" lang="ja-JP" altLang="en-US" sz="1000" b="0" i="0" u="none" strike="noStrike" kern="1200" dirty="0">
                          <a:solidFill>
                            <a:srgbClr val="000000"/>
                          </a:solidFill>
                          <a:effectLst/>
                          <a:latin typeface="+mj-ea"/>
                          <a:ea typeface="+mn-ea"/>
                          <a:cs typeface="+mn-cs"/>
                        </a:rPr>
                        <a:t>月</a:t>
                      </a:r>
                      <a:endParaRPr kumimoji="1" lang="en-US" altLang="ja-JP" sz="1000" b="0" i="0" u="none" strike="noStrike" kern="1200" dirty="0">
                        <a:solidFill>
                          <a:srgbClr val="000000"/>
                        </a:solidFill>
                        <a:effectLst/>
                        <a:latin typeface="+mj-ea"/>
                        <a:ea typeface="+mn-ea"/>
                        <a:cs typeface="+mn-cs"/>
                      </a:endParaRPr>
                    </a:p>
                    <a:p>
                      <a:pPr marL="0" marR="0" lvl="0" indent="0" algn="l" defTabSz="990564"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dirty="0">
                          <a:solidFill>
                            <a:srgbClr val="000000"/>
                          </a:solidFill>
                          <a:effectLst/>
                          <a:latin typeface="+mj-ea"/>
                          <a:ea typeface="+mn-ea"/>
                          <a:cs typeface="+mn-cs"/>
                        </a:rPr>
                        <a:t>実証期間：</a:t>
                      </a:r>
                      <a:r>
                        <a:rPr kumimoji="1" lang="en-US" altLang="ja-JP" sz="1000" b="0" i="0" u="none" strike="noStrike" kern="1200" dirty="0">
                          <a:solidFill>
                            <a:srgbClr val="000000"/>
                          </a:solidFill>
                          <a:effectLst/>
                          <a:latin typeface="+mj-ea"/>
                          <a:ea typeface="+mn-ea"/>
                          <a:cs typeface="+mn-cs"/>
                        </a:rPr>
                        <a:t> 2025 / X </a:t>
                      </a:r>
                      <a:r>
                        <a:rPr kumimoji="1" lang="ja-JP" altLang="en-US" sz="1000" b="0" i="0" u="none" strike="noStrike" kern="1200" dirty="0">
                          <a:solidFill>
                            <a:srgbClr val="000000"/>
                          </a:solidFill>
                          <a:effectLst/>
                          <a:latin typeface="+mj-ea"/>
                          <a:ea typeface="+mn-ea"/>
                          <a:cs typeface="+mn-cs"/>
                        </a:rPr>
                        <a:t>月～</a:t>
                      </a:r>
                      <a:r>
                        <a:rPr kumimoji="1" lang="en-US" altLang="ja-JP" sz="1000" b="0" i="0" u="none" strike="noStrike" kern="1200" dirty="0">
                          <a:solidFill>
                            <a:srgbClr val="000000"/>
                          </a:solidFill>
                          <a:effectLst/>
                          <a:latin typeface="+mj-ea"/>
                          <a:ea typeface="+mn-ea"/>
                          <a:cs typeface="+mn-cs"/>
                        </a:rPr>
                        <a:t>202X/ X</a:t>
                      </a:r>
                      <a:r>
                        <a:rPr kumimoji="1" lang="ja-JP" altLang="en-US" sz="1000" b="0" i="0" u="none" strike="noStrike" kern="1200" dirty="0">
                          <a:solidFill>
                            <a:srgbClr val="000000"/>
                          </a:solidFill>
                          <a:effectLst/>
                          <a:latin typeface="+mj-ea"/>
                          <a:ea typeface="+mn-ea"/>
                          <a:cs typeface="+mn-cs"/>
                        </a:rPr>
                        <a:t>月</a:t>
                      </a:r>
                      <a:endParaRPr kumimoji="1" lang="en-US" altLang="ja-JP" sz="1000" b="0" i="0" u="none" strike="noStrike" kern="1200" dirty="0">
                        <a:solidFill>
                          <a:srgbClr val="000000"/>
                        </a:solidFill>
                        <a:effectLst/>
                        <a:latin typeface="+mj-ea"/>
                        <a:ea typeface="+mn-ea"/>
                        <a:cs typeface="+mn-cs"/>
                      </a:endParaRPr>
                    </a:p>
                    <a:p>
                      <a:pPr marL="0" marR="0" lvl="0" indent="0" algn="l" defTabSz="990564"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dirty="0">
                          <a:solidFill>
                            <a:schemeClr val="tx1"/>
                          </a:solidFill>
                          <a:effectLst/>
                          <a:latin typeface="+mj-ea"/>
                          <a:ea typeface="+mn-ea"/>
                          <a:cs typeface="+mn-cs"/>
                        </a:rPr>
                        <a:t>※</a:t>
                      </a:r>
                      <a:r>
                        <a:rPr kumimoji="1" lang="ja-JP" altLang="en-US" sz="1000" b="0" i="0" u="none" strike="noStrike" kern="1200" dirty="0">
                          <a:solidFill>
                            <a:schemeClr val="tx1"/>
                          </a:solidFill>
                          <a:effectLst/>
                          <a:latin typeface="+mj-ea"/>
                          <a:ea typeface="+mn-ea"/>
                          <a:cs typeface="+mn-cs"/>
                        </a:rPr>
                        <a:t>実証予定があれば、実証期間を追記すること</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pPr algn="ctr" fontAlgn="ct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marL="171450" indent="-171450" algn="l" fontAlgn="ctr">
                        <a:buFont typeface="Wingdings" panose="05000000000000000000" pitchFamily="2" charset="2"/>
                        <a:buChar char="Ø"/>
                      </a:pP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ctr" fontAlgn="ct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97938660"/>
                  </a:ext>
                </a:extLst>
              </a:tr>
            </a:tbl>
          </a:graphicData>
        </a:graphic>
      </p:graphicFrame>
      <p:grpSp>
        <p:nvGrpSpPr>
          <p:cNvPr id="25" name="グループ化 24">
            <a:extLst>
              <a:ext uri="{FF2B5EF4-FFF2-40B4-BE49-F238E27FC236}">
                <a16:creationId xmlns:a16="http://schemas.microsoft.com/office/drawing/2014/main" id="{9EA37E03-2CBA-B5E7-F194-EBEC82E1EE3F}"/>
              </a:ext>
            </a:extLst>
          </p:cNvPr>
          <p:cNvGrpSpPr/>
          <p:nvPr/>
        </p:nvGrpSpPr>
        <p:grpSpPr>
          <a:xfrm>
            <a:off x="8072008" y="3522307"/>
            <a:ext cx="1556562" cy="1376105"/>
            <a:chOff x="8225426" y="4914842"/>
            <a:chExt cx="1556562" cy="1376105"/>
          </a:xfrm>
        </p:grpSpPr>
        <p:sp>
          <p:nvSpPr>
            <p:cNvPr id="22" name="正方形/長方形 21">
              <a:extLst>
                <a:ext uri="{FF2B5EF4-FFF2-40B4-BE49-F238E27FC236}">
                  <a16:creationId xmlns:a16="http://schemas.microsoft.com/office/drawing/2014/main" id="{FDE30205-C70B-B99B-87B9-092947765F95}"/>
                </a:ext>
              </a:extLst>
            </p:cNvPr>
            <p:cNvSpPr/>
            <p:nvPr/>
          </p:nvSpPr>
          <p:spPr bwMode="gray">
            <a:xfrm>
              <a:off x="8225426" y="4914842"/>
              <a:ext cx="1556562" cy="1081879"/>
            </a:xfrm>
            <a:prstGeom prst="rect">
              <a:avLst/>
            </a:prstGeom>
            <a:solidFill>
              <a:schemeClr val="bg1">
                <a:lumMod val="95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0" i="0" u="none" strike="noStrike" kern="1200" cap="none" spc="0" normalizeH="0" baseline="0" noProof="0">
                  <a:ln>
                    <a:noFill/>
                  </a:ln>
                  <a:solidFill>
                    <a:prstClr val="black"/>
                  </a:solidFill>
                  <a:effectLst/>
                  <a:uLnTx/>
                  <a:uFillTx/>
                  <a:latin typeface="+mj-ea"/>
                  <a:ea typeface="+mj-ea"/>
                  <a:cs typeface="+mn-cs"/>
                </a:rPr>
                <a:t>写真</a:t>
              </a:r>
            </a:p>
          </p:txBody>
        </p:sp>
        <p:sp>
          <p:nvSpPr>
            <p:cNvPr id="24" name="テキスト ボックス 23">
              <a:extLst>
                <a:ext uri="{FF2B5EF4-FFF2-40B4-BE49-F238E27FC236}">
                  <a16:creationId xmlns:a16="http://schemas.microsoft.com/office/drawing/2014/main" id="{F1731F0F-7821-69A5-4993-FA54C14C3DE1}"/>
                </a:ext>
              </a:extLst>
            </p:cNvPr>
            <p:cNvSpPr txBox="1"/>
            <p:nvPr/>
          </p:nvSpPr>
          <p:spPr bwMode="gray">
            <a:xfrm>
              <a:off x="8300377" y="6026078"/>
              <a:ext cx="1379340" cy="264869"/>
            </a:xfrm>
            <a:prstGeom prst="rect">
              <a:avLst/>
            </a:prstGeom>
          </p:spPr>
          <p:txBody>
            <a:bodyPr vert="horz" wrap="square" lIns="0" tIns="0" rIns="0" bIns="0" rtlCol="0" anchor="ctr">
              <a:noAutofit/>
            </a:bodyPr>
            <a:lstStyle/>
            <a:p>
              <a:pPr algn="ctr"/>
              <a:r>
                <a:rPr kumimoji="1" lang="ja-JP" altLang="en-US" sz="800">
                  <a:solidFill>
                    <a:schemeClr val="tx1">
                      <a:lumMod val="75000"/>
                      <a:lumOff val="25000"/>
                    </a:schemeClr>
                  </a:solidFill>
                  <a:latin typeface="+mj-ea"/>
                  <a:ea typeface="+mj-ea"/>
                </a:rPr>
                <a:t>イメージ写真の説明</a:t>
              </a:r>
              <a:r>
                <a:rPr kumimoji="1" lang="en-US" altLang="ja-JP" sz="800">
                  <a:solidFill>
                    <a:schemeClr val="tx1">
                      <a:lumMod val="75000"/>
                      <a:lumOff val="25000"/>
                    </a:schemeClr>
                  </a:solidFill>
                  <a:latin typeface="+mj-ea"/>
                  <a:ea typeface="+mj-ea"/>
                </a:rPr>
                <a:t>XXXXXXXXXXXXXXXX</a:t>
              </a:r>
              <a:endParaRPr kumimoji="1" lang="ja-JP" altLang="en-US" sz="800">
                <a:solidFill>
                  <a:schemeClr val="tx1">
                    <a:lumMod val="75000"/>
                    <a:lumOff val="25000"/>
                  </a:schemeClr>
                </a:solidFill>
                <a:latin typeface="+mj-ea"/>
                <a:ea typeface="+mj-ea"/>
              </a:endParaRPr>
            </a:p>
          </p:txBody>
        </p:sp>
      </p:grpSp>
      <p:sp>
        <p:nvSpPr>
          <p:cNvPr id="29" name="テキスト ボックス 28">
            <a:extLst>
              <a:ext uri="{FF2B5EF4-FFF2-40B4-BE49-F238E27FC236}">
                <a16:creationId xmlns:a16="http://schemas.microsoft.com/office/drawing/2014/main" id="{E2183E77-42E9-A4E5-6AB7-339B696C5DEA}"/>
              </a:ext>
            </a:extLst>
          </p:cNvPr>
          <p:cNvSpPr txBox="1"/>
          <p:nvPr/>
        </p:nvSpPr>
        <p:spPr bwMode="gray">
          <a:xfrm>
            <a:off x="191067" y="2003801"/>
            <a:ext cx="1606201" cy="352541"/>
          </a:xfrm>
          <a:prstGeom prst="rect">
            <a:avLst/>
          </a:prstGeom>
        </p:spPr>
        <p:txBody>
          <a:bodyPr vert="horz" wrap="none" lIns="0" tIns="0" rIns="0" bIns="0" rtlCol="0" anchor="ctr">
            <a:noAutofit/>
          </a:bodyPr>
          <a:lstStyle/>
          <a:p>
            <a:pPr algn="l"/>
            <a:r>
              <a:rPr kumimoji="1" lang="ja-JP" altLang="en-US" sz="1200" b="1">
                <a:solidFill>
                  <a:srgbClr val="DA6B6B"/>
                </a:solidFill>
                <a:latin typeface="+mj-ea"/>
                <a:ea typeface="+mj-ea"/>
              </a:rPr>
              <a:t>■ 補助事業</a:t>
            </a:r>
          </a:p>
        </p:txBody>
      </p:sp>
      <p:grpSp>
        <p:nvGrpSpPr>
          <p:cNvPr id="18" name="グループ化 17">
            <a:extLst>
              <a:ext uri="{FF2B5EF4-FFF2-40B4-BE49-F238E27FC236}">
                <a16:creationId xmlns:a16="http://schemas.microsoft.com/office/drawing/2014/main" id="{DB963758-7251-EC31-CC12-002D76D5F149}"/>
              </a:ext>
            </a:extLst>
          </p:cNvPr>
          <p:cNvGrpSpPr/>
          <p:nvPr/>
        </p:nvGrpSpPr>
        <p:grpSpPr>
          <a:xfrm>
            <a:off x="8072008" y="5062513"/>
            <a:ext cx="1556562" cy="1376105"/>
            <a:chOff x="8225426" y="4914842"/>
            <a:chExt cx="1556562" cy="1376105"/>
          </a:xfrm>
        </p:grpSpPr>
        <p:sp>
          <p:nvSpPr>
            <p:cNvPr id="19" name="正方形/長方形 18">
              <a:extLst>
                <a:ext uri="{FF2B5EF4-FFF2-40B4-BE49-F238E27FC236}">
                  <a16:creationId xmlns:a16="http://schemas.microsoft.com/office/drawing/2014/main" id="{373A9099-D6A8-2DC3-7C6C-CA12751716CB}"/>
                </a:ext>
              </a:extLst>
            </p:cNvPr>
            <p:cNvSpPr/>
            <p:nvPr/>
          </p:nvSpPr>
          <p:spPr bwMode="gray">
            <a:xfrm>
              <a:off x="8225426" y="4914842"/>
              <a:ext cx="1556562" cy="1081879"/>
            </a:xfrm>
            <a:prstGeom prst="rect">
              <a:avLst/>
            </a:prstGeom>
            <a:solidFill>
              <a:schemeClr val="bg1">
                <a:lumMod val="95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0" i="0" u="none" strike="noStrike" kern="1200" cap="none" spc="0" normalizeH="0" baseline="0" noProof="0">
                  <a:ln>
                    <a:noFill/>
                  </a:ln>
                  <a:solidFill>
                    <a:prstClr val="black"/>
                  </a:solidFill>
                  <a:effectLst/>
                  <a:uLnTx/>
                  <a:uFillTx/>
                  <a:latin typeface="+mj-ea"/>
                  <a:ea typeface="+mj-ea"/>
                  <a:cs typeface="+mn-cs"/>
                </a:rPr>
                <a:t>写真</a:t>
              </a:r>
            </a:p>
          </p:txBody>
        </p:sp>
        <p:sp>
          <p:nvSpPr>
            <p:cNvPr id="20" name="テキスト ボックス 19">
              <a:extLst>
                <a:ext uri="{FF2B5EF4-FFF2-40B4-BE49-F238E27FC236}">
                  <a16:creationId xmlns:a16="http://schemas.microsoft.com/office/drawing/2014/main" id="{AE4C2DE3-D232-07C1-9F00-4A2350BCEE5E}"/>
                </a:ext>
              </a:extLst>
            </p:cNvPr>
            <p:cNvSpPr txBox="1"/>
            <p:nvPr/>
          </p:nvSpPr>
          <p:spPr bwMode="gray">
            <a:xfrm>
              <a:off x="8300377" y="6026078"/>
              <a:ext cx="1379340" cy="264869"/>
            </a:xfrm>
            <a:prstGeom prst="rect">
              <a:avLst/>
            </a:prstGeom>
          </p:spPr>
          <p:txBody>
            <a:bodyPr vert="horz" wrap="square" lIns="0" tIns="0" rIns="0" bIns="0" rtlCol="0" anchor="ctr">
              <a:noAutofit/>
            </a:bodyPr>
            <a:lstStyle/>
            <a:p>
              <a:pPr algn="ctr"/>
              <a:r>
                <a:rPr kumimoji="1" lang="ja-JP" altLang="en-US" sz="800">
                  <a:solidFill>
                    <a:schemeClr val="tx1">
                      <a:lumMod val="75000"/>
                      <a:lumOff val="25000"/>
                    </a:schemeClr>
                  </a:solidFill>
                  <a:latin typeface="+mj-ea"/>
                  <a:ea typeface="+mj-ea"/>
                </a:rPr>
                <a:t>イメージ写真の説明</a:t>
              </a:r>
              <a:r>
                <a:rPr kumimoji="1" lang="en-US" altLang="ja-JP" sz="800">
                  <a:solidFill>
                    <a:schemeClr val="tx1">
                      <a:lumMod val="75000"/>
                      <a:lumOff val="25000"/>
                    </a:schemeClr>
                  </a:solidFill>
                  <a:latin typeface="+mj-ea"/>
                  <a:ea typeface="+mj-ea"/>
                </a:rPr>
                <a:t>XXXXXXXXXXXXXXXX</a:t>
              </a:r>
              <a:endParaRPr kumimoji="1" lang="ja-JP" altLang="en-US" sz="800">
                <a:solidFill>
                  <a:schemeClr val="tx1">
                    <a:lumMod val="75000"/>
                    <a:lumOff val="25000"/>
                  </a:schemeClr>
                </a:solidFill>
                <a:latin typeface="+mj-ea"/>
                <a:ea typeface="+mj-ea"/>
              </a:endParaRPr>
            </a:p>
          </p:txBody>
        </p:sp>
      </p:grpSp>
      <p:sp>
        <p:nvSpPr>
          <p:cNvPr id="9" name="テキスト ボックス 8">
            <a:extLst>
              <a:ext uri="{FF2B5EF4-FFF2-40B4-BE49-F238E27FC236}">
                <a16:creationId xmlns:a16="http://schemas.microsoft.com/office/drawing/2014/main" id="{6E9242E5-973E-E6A6-65E9-0281FB39022D}"/>
              </a:ext>
            </a:extLst>
          </p:cNvPr>
          <p:cNvSpPr txBox="1"/>
          <p:nvPr/>
        </p:nvSpPr>
        <p:spPr bwMode="gray">
          <a:xfrm>
            <a:off x="310025" y="198893"/>
            <a:ext cx="2497142" cy="180909"/>
          </a:xfrm>
          <a:prstGeom prst="rect">
            <a:avLst/>
          </a:prstGeom>
          <a:solidFill>
            <a:schemeClr val="tx1">
              <a:lumMod val="50000"/>
              <a:lumOff val="50000"/>
            </a:schemeClr>
          </a:solidFill>
        </p:spPr>
        <p:txBody>
          <a:bodyPr vert="horz" wrap="none" lIns="0" tIns="0" rIns="0" bIns="0" rtlCol="0" anchor="ctr">
            <a:noAutofit/>
          </a:bodyPr>
          <a:lstStyle/>
          <a:p>
            <a:pPr algn="ctr"/>
            <a:r>
              <a:rPr kumimoji="1" lang="en-US" altLang="ja-JP" sz="1050" b="1">
                <a:solidFill>
                  <a:schemeClr val="bg1"/>
                </a:solidFill>
                <a:latin typeface="+mj-ea"/>
                <a:ea typeface="+mj-ea"/>
              </a:rPr>
              <a:t>【</a:t>
            </a:r>
            <a:r>
              <a:rPr kumimoji="1" lang="ja-JP" altLang="en-US" sz="1050" b="1">
                <a:solidFill>
                  <a:schemeClr val="bg1"/>
                </a:solidFill>
                <a:latin typeface="+mj-ea"/>
                <a:ea typeface="+mj-ea"/>
              </a:rPr>
              <a:t>地域一体型</a:t>
            </a:r>
            <a:r>
              <a:rPr kumimoji="1" lang="en-US" altLang="ja-JP" sz="1050" b="1">
                <a:solidFill>
                  <a:schemeClr val="bg1"/>
                </a:solidFill>
                <a:latin typeface="+mj-ea"/>
                <a:ea typeface="+mj-ea"/>
              </a:rPr>
              <a:t>】 </a:t>
            </a:r>
            <a:r>
              <a:rPr kumimoji="1" lang="ja-JP" altLang="en-US" sz="1050" b="1">
                <a:solidFill>
                  <a:schemeClr val="bg1"/>
                </a:solidFill>
                <a:latin typeface="+mj-ea"/>
                <a:ea typeface="+mj-ea"/>
              </a:rPr>
              <a:t>様式</a:t>
            </a:r>
            <a:r>
              <a:rPr kumimoji="1" lang="en-US" altLang="ja-JP" sz="1050" b="1">
                <a:solidFill>
                  <a:schemeClr val="bg1"/>
                </a:solidFill>
                <a:latin typeface="+mj-ea"/>
                <a:ea typeface="+mj-ea"/>
              </a:rPr>
              <a:t>3_</a:t>
            </a:r>
            <a:r>
              <a:rPr kumimoji="1" lang="ja-JP" altLang="en-US" sz="1050" b="1">
                <a:solidFill>
                  <a:schemeClr val="bg1"/>
                </a:solidFill>
                <a:latin typeface="+mj-ea"/>
                <a:ea typeface="+mj-ea"/>
              </a:rPr>
              <a:t>補助事業計画</a:t>
            </a:r>
            <a:endParaRPr kumimoji="1" lang="en-US" altLang="ja-JP" sz="1050" b="1">
              <a:solidFill>
                <a:schemeClr val="bg1"/>
              </a:solidFill>
              <a:latin typeface="+mj-ea"/>
              <a:ea typeface="+mj-ea"/>
            </a:endParaRPr>
          </a:p>
        </p:txBody>
      </p:sp>
      <p:sp>
        <p:nvSpPr>
          <p:cNvPr id="10" name="正方形/長方形 9">
            <a:extLst>
              <a:ext uri="{FF2B5EF4-FFF2-40B4-BE49-F238E27FC236}">
                <a16:creationId xmlns:a16="http://schemas.microsoft.com/office/drawing/2014/main" id="{7243CDD1-C358-371B-EF55-F9F79554152A}"/>
              </a:ext>
            </a:extLst>
          </p:cNvPr>
          <p:cNvSpPr/>
          <p:nvPr/>
        </p:nvSpPr>
        <p:spPr bwMode="gray">
          <a:xfrm>
            <a:off x="-2579357" y="-4866"/>
            <a:ext cx="2502428" cy="1775374"/>
          </a:xfrm>
          <a:prstGeom prst="rect">
            <a:avLst/>
          </a:prstGeom>
          <a:solidFill>
            <a:schemeClr val="accent5">
              <a:lumMod val="20000"/>
              <a:lumOff val="80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285750" indent="-285750" algn="l" fontAlgn="ctr">
              <a:lnSpc>
                <a:spcPct val="120000"/>
              </a:lnSpc>
              <a:spcBef>
                <a:spcPts val="300"/>
              </a:spcBef>
              <a:spcAft>
                <a:spcPts val="0"/>
              </a:spcAft>
              <a:buFont typeface="Wingdings" panose="05000000000000000000" pitchFamily="2" charset="2"/>
              <a:buChar char="l"/>
            </a:pPr>
            <a:r>
              <a:rPr kumimoji="1" lang="ja-JP" altLang="en-US" sz="1050" b="1">
                <a:solidFill>
                  <a:srgbClr val="000000"/>
                </a:solidFill>
                <a:latin typeface="Yu Gothic UI" panose="020B0500000000000000" pitchFamily="50" charset="-128"/>
                <a:ea typeface="Yu Gothic UI" panose="020B0500000000000000" pitchFamily="50" charset="-128"/>
              </a:rPr>
              <a:t>記入例を参照の上、記入を進めること</a:t>
            </a:r>
            <a:endParaRPr kumimoji="1" lang="en-US" altLang="ja-JP" sz="1050" b="1">
              <a:solidFill>
                <a:srgbClr val="000000"/>
              </a:solidFill>
              <a:latin typeface="Yu Gothic UI" panose="020B0500000000000000" pitchFamily="50" charset="-128"/>
              <a:ea typeface="Yu Gothic UI" panose="020B0500000000000000" pitchFamily="50" charset="-128"/>
            </a:endParaRPr>
          </a:p>
          <a:p>
            <a:pPr marL="285750" indent="-285750" algn="l" fontAlgn="ctr">
              <a:lnSpc>
                <a:spcPct val="120000"/>
              </a:lnSpc>
              <a:spcBef>
                <a:spcPts val="300"/>
              </a:spcBef>
              <a:spcAft>
                <a:spcPts val="0"/>
              </a:spcAft>
              <a:buFont typeface="Wingdings" panose="05000000000000000000" pitchFamily="2" charset="2"/>
              <a:buChar char="l"/>
            </a:pPr>
            <a:r>
              <a:rPr kumimoji="1" lang="ja-JP" altLang="en-US" sz="1050" b="1">
                <a:solidFill>
                  <a:srgbClr val="000000"/>
                </a:solidFill>
                <a:latin typeface="Yu Gothic UI" panose="020B0500000000000000" pitchFamily="50" charset="-128"/>
                <a:ea typeface="Yu Gothic UI" panose="020B0500000000000000" pitchFamily="50" charset="-128"/>
              </a:rPr>
              <a:t>必要に応じて、フォントの大きさや、枠を調整することは可とする</a:t>
            </a:r>
            <a:endParaRPr kumimoji="1" lang="en-US" altLang="ja-JP" sz="1050" b="1">
              <a:solidFill>
                <a:srgbClr val="000000"/>
              </a:solidFill>
              <a:latin typeface="Yu Gothic UI" panose="020B0500000000000000" pitchFamily="50" charset="-128"/>
              <a:ea typeface="Yu Gothic UI" panose="020B0500000000000000" pitchFamily="50" charset="-128"/>
            </a:endParaRPr>
          </a:p>
          <a:p>
            <a:pPr marL="285750" indent="-285750" algn="l" fontAlgn="ctr">
              <a:lnSpc>
                <a:spcPct val="120000"/>
              </a:lnSpc>
              <a:spcBef>
                <a:spcPts val="300"/>
              </a:spcBef>
              <a:spcAft>
                <a:spcPts val="0"/>
              </a:spcAft>
              <a:buFont typeface="Wingdings" panose="05000000000000000000" pitchFamily="2" charset="2"/>
              <a:buChar char="l"/>
            </a:pPr>
            <a:r>
              <a:rPr kumimoji="1" lang="ja-JP" altLang="en-US" sz="1050" b="1">
                <a:solidFill>
                  <a:srgbClr val="000000"/>
                </a:solidFill>
                <a:latin typeface="Yu Gothic UI" panose="020B0500000000000000" pitchFamily="50" charset="-128"/>
                <a:ea typeface="Yu Gothic UI" panose="020B0500000000000000" pitchFamily="50" charset="-128"/>
              </a:rPr>
              <a:t>有識者・ステークホルダーへの説明資料として活用することを前提に、当該フォーマットの項目を記載すること</a:t>
            </a:r>
            <a:endParaRPr kumimoji="1" lang="en-US" altLang="ja-JP" sz="1050" b="1">
              <a:solidFill>
                <a:srgbClr val="000000"/>
              </a:solidFill>
              <a:latin typeface="Yu Gothic UI" panose="020B0500000000000000" pitchFamily="50" charset="-128"/>
              <a:ea typeface="Yu Gothic UI" panose="020B0500000000000000" pitchFamily="50" charset="-128"/>
            </a:endParaRPr>
          </a:p>
          <a:p>
            <a:pPr marL="285750" indent="-285750" algn="l" fontAlgn="ctr">
              <a:lnSpc>
                <a:spcPct val="120000"/>
              </a:lnSpc>
              <a:spcBef>
                <a:spcPts val="300"/>
              </a:spcBef>
              <a:spcAft>
                <a:spcPts val="0"/>
              </a:spcAft>
              <a:buFont typeface="Wingdings" panose="05000000000000000000" pitchFamily="2" charset="2"/>
              <a:buChar char="l"/>
            </a:pPr>
            <a:r>
              <a:rPr kumimoji="1" lang="ja-JP" altLang="en-US" sz="1050" b="1">
                <a:solidFill>
                  <a:srgbClr val="000000"/>
                </a:solidFill>
                <a:latin typeface="Yu Gothic UI" panose="020B0500000000000000" pitchFamily="50" charset="-128"/>
                <a:ea typeface="Yu Gothic UI" panose="020B0500000000000000" pitchFamily="50" charset="-128"/>
              </a:rPr>
              <a:t>最終的に、記入例や説明コメントを削除して提出すること</a:t>
            </a:r>
          </a:p>
        </p:txBody>
      </p:sp>
    </p:spTree>
    <p:extLst>
      <p:ext uri="{BB962C8B-B14F-4D97-AF65-F5344CB8AC3E}">
        <p14:creationId xmlns:p14="http://schemas.microsoft.com/office/powerpoint/2010/main" val="796760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F15815-9AA0-607C-6CE6-B3F2D891BDEA}"/>
            </a:ext>
          </a:extLst>
        </p:cNvPr>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6D66BB9A-BF00-5B12-D4FC-D6B5FA1701C8}"/>
              </a:ext>
            </a:extLst>
          </p:cNvPr>
          <p:cNvGraphicFramePr>
            <a:graphicFrameLocks noGrp="1"/>
          </p:cNvGraphicFramePr>
          <p:nvPr>
            <p:extLst>
              <p:ext uri="{D42A27DB-BD31-4B8C-83A1-F6EECF244321}">
                <p14:modId xmlns:p14="http://schemas.microsoft.com/office/powerpoint/2010/main" val="758099631"/>
              </p:ext>
            </p:extLst>
          </p:nvPr>
        </p:nvGraphicFramePr>
        <p:xfrm>
          <a:off x="197617" y="2280200"/>
          <a:ext cx="9497117" cy="4261211"/>
        </p:xfrm>
        <a:graphic>
          <a:graphicData uri="http://schemas.openxmlformats.org/drawingml/2006/table">
            <a:tbl>
              <a:tblPr>
                <a:tableStyleId>{5C22544A-7EE6-4342-B048-85BDC9FD1C3A}</a:tableStyleId>
              </a:tblPr>
              <a:tblGrid>
                <a:gridCol w="221424">
                  <a:extLst>
                    <a:ext uri="{9D8B030D-6E8A-4147-A177-3AD203B41FA5}">
                      <a16:colId xmlns:a16="http://schemas.microsoft.com/office/drawing/2014/main" val="591654474"/>
                    </a:ext>
                  </a:extLst>
                </a:gridCol>
                <a:gridCol w="417330">
                  <a:extLst>
                    <a:ext uri="{9D8B030D-6E8A-4147-A177-3AD203B41FA5}">
                      <a16:colId xmlns:a16="http://schemas.microsoft.com/office/drawing/2014/main" val="1177612696"/>
                    </a:ext>
                  </a:extLst>
                </a:gridCol>
                <a:gridCol w="3077261">
                  <a:extLst>
                    <a:ext uri="{9D8B030D-6E8A-4147-A177-3AD203B41FA5}">
                      <a16:colId xmlns:a16="http://schemas.microsoft.com/office/drawing/2014/main" val="1504089348"/>
                    </a:ext>
                  </a:extLst>
                </a:gridCol>
                <a:gridCol w="228600">
                  <a:extLst>
                    <a:ext uri="{9D8B030D-6E8A-4147-A177-3AD203B41FA5}">
                      <a16:colId xmlns:a16="http://schemas.microsoft.com/office/drawing/2014/main" val="1367511844"/>
                    </a:ext>
                  </a:extLst>
                </a:gridCol>
                <a:gridCol w="3878749">
                  <a:extLst>
                    <a:ext uri="{9D8B030D-6E8A-4147-A177-3AD203B41FA5}">
                      <a16:colId xmlns:a16="http://schemas.microsoft.com/office/drawing/2014/main" val="3723551697"/>
                    </a:ext>
                  </a:extLst>
                </a:gridCol>
                <a:gridCol w="1673753">
                  <a:extLst>
                    <a:ext uri="{9D8B030D-6E8A-4147-A177-3AD203B41FA5}">
                      <a16:colId xmlns:a16="http://schemas.microsoft.com/office/drawing/2014/main" val="1401146224"/>
                    </a:ext>
                  </a:extLst>
                </a:gridCol>
              </a:tblGrid>
              <a:tr h="340371">
                <a:tc gridSpan="6">
                  <a:txBody>
                    <a:bodyPr/>
                    <a:lstStyle/>
                    <a:p>
                      <a:pPr algn="l" fontAlgn="ctr">
                        <a:tabLst>
                          <a:tab pos="9329738" algn="r"/>
                        </a:tabLst>
                      </a:pPr>
                      <a:r>
                        <a:rPr kumimoji="1" lang="ja-JP" altLang="en-US" sz="1000" b="1" u="none" strike="noStrike" kern="1200" dirty="0">
                          <a:solidFill>
                            <a:schemeClr val="tx1"/>
                          </a:solidFill>
                          <a:effectLst/>
                          <a:latin typeface="+mj-ea"/>
                          <a:ea typeface="+mj-ea"/>
                          <a:cs typeface="+mn-cs"/>
                        </a:rPr>
                        <a:t>補助事業</a:t>
                      </a:r>
                      <a:r>
                        <a:rPr lang="ja-JP" altLang="en-US" sz="1000" b="1" u="none" strike="noStrike" dirty="0">
                          <a:solidFill>
                            <a:schemeClr val="tx1"/>
                          </a:solidFill>
                          <a:effectLst/>
                          <a:latin typeface="+mj-ea"/>
                          <a:ea typeface="+mj-ea"/>
                        </a:rPr>
                        <a:t>名：</a:t>
                      </a:r>
                      <a:r>
                        <a:rPr lang="en-US" altLang="ja-JP" sz="1000" b="1" u="none" strike="noStrike" dirty="0">
                          <a:effectLst/>
                          <a:latin typeface="Yu Gothic UI" panose="020B0500000000000000" pitchFamily="50" charset="-128"/>
                          <a:ea typeface="Yu Gothic UI" panose="020B0500000000000000" pitchFamily="50" charset="-128"/>
                        </a:rPr>
                        <a:t>ZZ</a:t>
                      </a:r>
                      <a:r>
                        <a:rPr lang="ja-JP" altLang="en-US" sz="1000" b="1" u="none" strike="noStrike" dirty="0">
                          <a:effectLst/>
                          <a:latin typeface="Yu Gothic UI" panose="020B0500000000000000" pitchFamily="50" charset="-128"/>
                          <a:ea typeface="Yu Gothic UI" panose="020B0500000000000000" pitchFamily="50" charset="-128"/>
                        </a:rPr>
                        <a:t>空港から</a:t>
                      </a:r>
                      <a:r>
                        <a:rPr lang="en-US" altLang="ja-JP" sz="1000" b="1" u="none" strike="noStrike" dirty="0">
                          <a:effectLst/>
                          <a:latin typeface="Yu Gothic UI" panose="020B0500000000000000" pitchFamily="50" charset="-128"/>
                          <a:ea typeface="Yu Gothic UI" panose="020B0500000000000000" pitchFamily="50" charset="-128"/>
                        </a:rPr>
                        <a:t>XXXX</a:t>
                      </a:r>
                      <a:r>
                        <a:rPr lang="ja-JP" altLang="en-US" sz="1000" b="1" u="none" strike="noStrike" dirty="0">
                          <a:effectLst/>
                          <a:latin typeface="Yu Gothic UI" panose="020B0500000000000000" pitchFamily="50" charset="-128"/>
                          <a:ea typeface="Yu Gothic UI" panose="020B0500000000000000" pitchFamily="50" charset="-128"/>
                        </a:rPr>
                        <a:t>駅へのシャトルバス運行による混雑緩和事業</a:t>
                      </a:r>
                      <a:endParaRPr lang="en-US" altLang="ja-JP" sz="1000" b="1" u="none" strike="noStrike" dirty="0">
                        <a:solidFill>
                          <a:schemeClr val="tx1"/>
                        </a:solidFill>
                        <a:effectLst/>
                        <a:latin typeface="+mj-ea"/>
                        <a:ea typeface="+mj-ea"/>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a:p>
                  </a:txBody>
                  <a:tcPr marL="92354" marR="92354" marT="41564" marB="4156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3507857"/>
                  </a:ext>
                </a:extLst>
              </a:tr>
              <a:tr h="378191">
                <a:tc rowSpan="11">
                  <a:txBody>
                    <a:bodyPr/>
                    <a:lstStyle/>
                    <a:p>
                      <a:pPr algn="ctr" fontAlgn="ct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fontAlgn="ctr"/>
                      <a:r>
                        <a:rPr lang="ja-JP" altLang="en-US" sz="1000" b="0" i="0" u="none" strike="noStrike">
                          <a:solidFill>
                            <a:srgbClr val="000000"/>
                          </a:solidFill>
                          <a:effectLst/>
                          <a:latin typeface="+mj-ea"/>
                          <a:ea typeface="+mj-ea"/>
                        </a:rPr>
                        <a:t>事業</a:t>
                      </a:r>
                      <a:endParaRPr lang="en-US" altLang="ja-JP" sz="1000" b="0" i="0" u="none" strike="noStrike">
                        <a:solidFill>
                          <a:srgbClr val="000000"/>
                        </a:solidFill>
                        <a:effectLst/>
                        <a:latin typeface="+mj-ea"/>
                        <a:ea typeface="+mj-ea"/>
                      </a:endParaRPr>
                    </a:p>
                    <a:p>
                      <a:pPr algn="ctr" fontAlgn="ctr"/>
                      <a:r>
                        <a:rPr lang="ja-JP" altLang="en-US" sz="1000" b="0" i="0" u="none" strike="noStrike">
                          <a:solidFill>
                            <a:srgbClr val="000000"/>
                          </a:solidFill>
                          <a:effectLst/>
                          <a:latin typeface="+mj-ea"/>
                          <a:ea typeface="+mj-ea"/>
                        </a:rPr>
                        <a:t>目的</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gridSpan="4">
                  <a:txBody>
                    <a:bodyPr/>
                    <a:lstStyle/>
                    <a:p>
                      <a:pPr algn="ctr" fontAlgn="ctr"/>
                      <a:r>
                        <a:rPr lang="ja-JP" altLang="en-US" sz="1000" b="1" i="0" u="none" strike="noStrike" dirty="0">
                          <a:solidFill>
                            <a:srgbClr val="000000"/>
                          </a:solidFill>
                          <a:effectLst/>
                          <a:latin typeface="Yu Gothic UI" panose="020B0500000000000000" pitchFamily="50" charset="-128"/>
                          <a:ea typeface="Yu Gothic UI" panose="020B0500000000000000" pitchFamily="50" charset="-128"/>
                        </a:rPr>
                        <a:t>公共交通の混雑緩和および道路混雑の緩和</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hMerge="1">
                  <a:txBody>
                    <a:bodyPr/>
                    <a:lstStyle/>
                    <a:p>
                      <a:pPr algn="ctr" fontAlgn="ctr"/>
                      <a:endParaRPr lang="ja-JP" altLang="en-US" sz="1000" b="0" i="0" u="none" strike="noStrike">
                        <a:solidFill>
                          <a:srgbClr val="000000"/>
                        </a:solidFill>
                        <a:effectLst/>
                        <a:latin typeface="+mj-ea"/>
                        <a:ea typeface="+mj-ea"/>
                      </a:endParaRPr>
                    </a:p>
                  </a:txBody>
                  <a:tcPr marL="92354" marR="92354" marT="41564" marB="4156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marL="171450" indent="-171450" algn="l" fontAlgn="ctr">
                        <a:buFont typeface="Wingdings" panose="05000000000000000000" pitchFamily="2" charset="2"/>
                        <a:buChar char="Ø"/>
                      </a:pPr>
                      <a:endParaRPr lang="ja-JP" altLang="en-US" sz="1000" b="0" i="0" u="none" strike="noStrike">
                        <a:solidFill>
                          <a:srgbClr val="000000"/>
                        </a:solidFill>
                        <a:effectLst/>
                        <a:latin typeface="+mj-ea"/>
                        <a:ea typeface="+mj-ea"/>
                      </a:endParaRPr>
                    </a:p>
                  </a:txBody>
                  <a:tcPr marL="92354" marR="92354" marT="41564" marB="4156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028097"/>
                  </a:ext>
                </a:extLst>
              </a:tr>
              <a:tr h="204998">
                <a:tc vMerge="1">
                  <a:txBody>
                    <a:bodyPr/>
                    <a:lstStyle/>
                    <a:p>
                      <a:endParaRPr kumimoji="1" lang="ja-JP" altLang="en-US"/>
                    </a:p>
                  </a:txBody>
                  <a:tcPr/>
                </a:tc>
                <a:tc rowSpan="2">
                  <a:txBody>
                    <a:bodyPr/>
                    <a:lstStyle/>
                    <a:p>
                      <a:pPr algn="ctr" fontAlgn="ctr"/>
                      <a:r>
                        <a:rPr lang="ja-JP" altLang="en-US" sz="1000" b="0" i="0" u="none" strike="noStrike">
                          <a:solidFill>
                            <a:srgbClr val="000000"/>
                          </a:solidFill>
                          <a:effectLst/>
                          <a:latin typeface="+mj-ea"/>
                          <a:ea typeface="+mj-ea"/>
                        </a:rPr>
                        <a:t>テーマ</a:t>
                      </a:r>
                      <a:endParaRPr lang="en-US" sz="1000" b="0" i="0" u="none" strike="noStrike">
                        <a:solidFill>
                          <a:srgbClr val="000000"/>
                        </a:solidFill>
                        <a:effectLst/>
                        <a:latin typeface="+mj-ea"/>
                        <a:ea typeface="+mj-ea"/>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rowSpan="2">
                  <a:txBody>
                    <a:bodyPr/>
                    <a:lstStyle/>
                    <a:p>
                      <a:pPr algn="l" fontAlgn="ctr"/>
                      <a:r>
                        <a:rPr kumimoji="1" lang="ja-JP" altLang="en-US" sz="1000" b="0" i="0" u="none" strike="noStrike" kern="1200" dirty="0">
                          <a:solidFill>
                            <a:srgbClr val="000000"/>
                          </a:solidFill>
                          <a:effectLst/>
                          <a:latin typeface="+mj-ea"/>
                          <a:ea typeface="+mn-ea"/>
                          <a:cs typeface="+mn-cs"/>
                        </a:rPr>
                        <a:t>受入環境の整備・増強</a:t>
                      </a:r>
                      <a:endParaRPr kumimoji="1" lang="en-US" altLang="ja-JP" sz="1000" b="0" i="0" u="none" strike="noStrike" kern="1200" dirty="0">
                        <a:solidFill>
                          <a:srgbClr val="000000"/>
                        </a:solidFill>
                        <a:effectLst/>
                        <a:latin typeface="+mj-ea"/>
                        <a:ea typeface="+mn-ea"/>
                        <a:cs typeface="+mn-cs"/>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rowSpan="10">
                  <a:txBody>
                    <a:bodyPr/>
                    <a:lstStyle/>
                    <a:p>
                      <a:pPr algn="ctr"/>
                      <a:r>
                        <a:rPr kumimoji="1" lang="ja-JP" altLang="en-US" sz="1000">
                          <a:latin typeface="+mj-ea"/>
                          <a:ea typeface="+mj-ea"/>
                        </a:rPr>
                        <a:t>概要</a:t>
                      </a: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marL="0" indent="0" algn="l" fontAlgn="ctr">
                        <a:buFont typeface="Wingdings" panose="05000000000000000000" pitchFamily="2" charset="2"/>
                        <a:buNone/>
                      </a:pPr>
                      <a:r>
                        <a:rPr kumimoji="1" lang="ja-JP" altLang="en-US" sz="1000" b="0" i="0" u="none" strike="noStrike" kern="1200" dirty="0">
                          <a:solidFill>
                            <a:srgbClr val="000000"/>
                          </a:solidFill>
                          <a:effectLst/>
                          <a:latin typeface="+mj-ea"/>
                          <a:ea typeface="+mj-ea"/>
                          <a:cs typeface="+mn-cs"/>
                        </a:rPr>
                        <a:t>事業の内容・事業推進ステップ</a:t>
                      </a:r>
                    </a:p>
                  </a:txBody>
                  <a:tcPr marL="92354" marR="92354" marT="41564" marB="41564">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rowSpan="10">
                  <a:txBody>
                    <a:bodyPr/>
                    <a:lstStyle/>
                    <a:p>
                      <a:endParaRPr kumimoji="1" lang="ja-JP" altLang="en-US"/>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26846253"/>
                  </a:ext>
                </a:extLst>
              </a:tr>
              <a:tr h="229670">
                <a:tc vMerge="1">
                  <a:txBody>
                    <a:bodyPr/>
                    <a:lstStyle/>
                    <a:p>
                      <a:endParaRPr kumimoji="1" lang="ja-JP" altLang="en-US"/>
                    </a:p>
                  </a:txBody>
                  <a:tcPr/>
                </a:tc>
                <a:tc vMerge="1">
                  <a:txBody>
                    <a:bodyPr/>
                    <a:lstStyle/>
                    <a:p>
                      <a:pPr algn="ctr" fontAlgn="ctr"/>
                      <a:endParaRPr lang="en-US" sz="1000" b="0" i="0" u="none" strike="noStrike">
                        <a:solidFill>
                          <a:srgbClr val="000000"/>
                        </a:solidFill>
                        <a:effectLst/>
                        <a:latin typeface="+mj-ea"/>
                        <a:ea typeface="+mj-ea"/>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vMerge="1">
                  <a:txBody>
                    <a:bodyPr/>
                    <a:lstStyle/>
                    <a:p>
                      <a:pPr algn="l" fontAlgn="ctr"/>
                      <a:endParaRPr lang="en-US" altLang="ja-JP" sz="1000" b="0" i="0" u="none" strike="noStrike">
                        <a:solidFill>
                          <a:srgbClr val="000000"/>
                        </a:solidFill>
                        <a:effectLst/>
                        <a:latin typeface="+mj-ea"/>
                        <a:ea typeface="+mj-ea"/>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kumimoji="1" lang="ja-JP" altLang="en-US"/>
                    </a:p>
                  </a:txBody>
                  <a:tcPr/>
                </a:tc>
                <a:tc rowSpan="3">
                  <a:txBody>
                    <a:bodyPr/>
                    <a:lstStyle/>
                    <a:p>
                      <a:pPr marL="171450" indent="-171450" algn="l" fontAlgn="ctr">
                        <a:buFont typeface="Wingdings" panose="05000000000000000000" pitchFamily="2" charset="2"/>
                        <a:buChar char="Ø"/>
                      </a:pPr>
                      <a:r>
                        <a:rPr kumimoji="1" lang="en-US" altLang="ja-JP" sz="800" b="0" i="0" u="none" strike="noStrike" kern="1200" dirty="0">
                          <a:solidFill>
                            <a:schemeClr val="tx1"/>
                          </a:solidFill>
                          <a:effectLst/>
                          <a:latin typeface="+mj-ea"/>
                          <a:ea typeface="+mn-ea"/>
                          <a:cs typeface="+mn-cs"/>
                        </a:rPr>
                        <a:t>ZZ</a:t>
                      </a:r>
                      <a:r>
                        <a:rPr kumimoji="1" lang="ja-JP" altLang="en-US" sz="800" b="0" i="0" u="none" strike="noStrike" kern="1200" dirty="0">
                          <a:solidFill>
                            <a:schemeClr val="tx1"/>
                          </a:solidFill>
                          <a:effectLst/>
                          <a:latin typeface="+mj-ea"/>
                          <a:ea typeface="+mn-ea"/>
                          <a:cs typeface="+mn-cs"/>
                        </a:rPr>
                        <a:t>空港から</a:t>
                      </a:r>
                      <a:r>
                        <a:rPr kumimoji="1" lang="en-US" altLang="ja-JP" sz="800" b="0" i="0" u="none" strike="noStrike" kern="1200" dirty="0">
                          <a:solidFill>
                            <a:schemeClr val="tx1"/>
                          </a:solidFill>
                          <a:effectLst/>
                          <a:latin typeface="+mj-ea"/>
                          <a:ea typeface="+mn-ea"/>
                          <a:cs typeface="+mn-cs"/>
                        </a:rPr>
                        <a:t>XXXX</a:t>
                      </a:r>
                      <a:r>
                        <a:rPr kumimoji="1" lang="ja-JP" altLang="en-US" sz="800" b="0" i="0" u="none" strike="noStrike" kern="1200" dirty="0">
                          <a:solidFill>
                            <a:schemeClr val="tx1"/>
                          </a:solidFill>
                          <a:effectLst/>
                          <a:latin typeface="+mj-ea"/>
                          <a:ea typeface="+mn-ea"/>
                          <a:cs typeface="+mn-cs"/>
                        </a:rPr>
                        <a:t>駅前のシャトルバス運行により</a:t>
                      </a:r>
                      <a:br>
                        <a:rPr kumimoji="1" lang="en-US" altLang="ja-JP" sz="800" b="0" i="0" u="none" strike="noStrike" kern="1200" dirty="0">
                          <a:solidFill>
                            <a:schemeClr val="tx1"/>
                          </a:solidFill>
                          <a:effectLst/>
                          <a:latin typeface="+mj-ea"/>
                          <a:ea typeface="+mn-ea"/>
                          <a:cs typeface="+mn-cs"/>
                        </a:rPr>
                      </a:br>
                      <a:r>
                        <a:rPr kumimoji="1" lang="en-US" altLang="ja-JP" sz="800" b="0" i="0" u="none" strike="noStrike" kern="1200" dirty="0">
                          <a:solidFill>
                            <a:schemeClr val="tx1"/>
                          </a:solidFill>
                          <a:effectLst/>
                          <a:latin typeface="+mj-ea"/>
                          <a:ea typeface="+mn-ea"/>
                          <a:cs typeface="+mn-cs"/>
                        </a:rPr>
                        <a:t>XXXX</a:t>
                      </a:r>
                      <a:r>
                        <a:rPr kumimoji="1" lang="ja-JP" altLang="en-US" sz="800" b="0" i="0" u="none" strike="noStrike" kern="1200" dirty="0">
                          <a:solidFill>
                            <a:schemeClr val="tx1"/>
                          </a:solidFill>
                          <a:effectLst/>
                          <a:latin typeface="+mj-ea"/>
                          <a:ea typeface="+mn-ea"/>
                          <a:cs typeface="+mn-cs"/>
                        </a:rPr>
                        <a:t>線の乗客数およびレンタカー流入による</a:t>
                      </a:r>
                      <a:br>
                        <a:rPr kumimoji="1" lang="en-US" altLang="ja-JP" sz="800" b="0" i="0" u="none" strike="noStrike" kern="1200" dirty="0">
                          <a:solidFill>
                            <a:schemeClr val="tx1"/>
                          </a:solidFill>
                          <a:effectLst/>
                          <a:latin typeface="+mj-ea"/>
                          <a:ea typeface="+mn-ea"/>
                          <a:cs typeface="+mn-cs"/>
                        </a:rPr>
                      </a:br>
                      <a:r>
                        <a:rPr kumimoji="1" lang="ja-JP" altLang="en-US" sz="800" b="0" i="0" u="none" strike="noStrike" kern="1200" dirty="0">
                          <a:solidFill>
                            <a:schemeClr val="tx1"/>
                          </a:solidFill>
                          <a:effectLst/>
                          <a:latin typeface="+mj-ea"/>
                          <a:ea typeface="+mn-ea"/>
                          <a:cs typeface="+mn-cs"/>
                        </a:rPr>
                        <a:t>道路混雑緩和を測る</a:t>
                      </a:r>
                      <a:endParaRPr kumimoji="1" lang="en-US" altLang="ja-JP" sz="800" b="0" i="0" u="none" strike="noStrike" kern="1200" dirty="0">
                        <a:solidFill>
                          <a:schemeClr val="tx1"/>
                        </a:solidFill>
                        <a:effectLst/>
                        <a:latin typeface="+mj-ea"/>
                        <a:ea typeface="+mn-ea"/>
                        <a:cs typeface="+mn-cs"/>
                      </a:endParaRPr>
                    </a:p>
                    <a:p>
                      <a:pPr marL="171450" indent="-171450" algn="l" fontAlgn="ctr">
                        <a:buFont typeface="Wingdings" panose="05000000000000000000" pitchFamily="2" charset="2"/>
                        <a:buChar char="Ø"/>
                      </a:pPr>
                      <a:r>
                        <a:rPr kumimoji="1" lang="ja-JP" altLang="en-US" sz="800" b="0" i="0" u="none" strike="noStrike" kern="1200" dirty="0">
                          <a:solidFill>
                            <a:schemeClr val="tx1"/>
                          </a:solidFill>
                          <a:effectLst/>
                          <a:latin typeface="+mj-ea"/>
                          <a:ea typeface="+mn-ea"/>
                          <a:cs typeface="+mn-cs"/>
                        </a:rPr>
                        <a:t>そのために、以下の対応ステップで推進する</a:t>
                      </a:r>
                      <a:endParaRPr kumimoji="1" lang="en-US" altLang="ja-JP" sz="800" b="0" i="0" u="none" strike="noStrike" kern="1200" dirty="0">
                        <a:solidFill>
                          <a:schemeClr val="tx1"/>
                        </a:solidFill>
                        <a:effectLst/>
                        <a:latin typeface="+mj-ea"/>
                        <a:ea typeface="+mn-ea"/>
                        <a:cs typeface="+mn-cs"/>
                      </a:endParaRPr>
                    </a:p>
                    <a:p>
                      <a:pPr marL="0" indent="0" algn="l" fontAlgn="ctr">
                        <a:buFont typeface="Wingdings" panose="05000000000000000000" pitchFamily="2" charset="2"/>
                        <a:buNone/>
                      </a:pPr>
                      <a:r>
                        <a:rPr kumimoji="1" lang="en-US" altLang="ja-JP" sz="800" b="0" i="0" u="none" strike="noStrike" kern="1200" dirty="0">
                          <a:solidFill>
                            <a:schemeClr val="tx1"/>
                          </a:solidFill>
                          <a:effectLst/>
                          <a:latin typeface="+mj-ea"/>
                          <a:ea typeface="+mn-ea"/>
                          <a:cs typeface="+mn-cs"/>
                        </a:rPr>
                        <a:t>    - 6</a:t>
                      </a:r>
                      <a:r>
                        <a:rPr kumimoji="1" lang="ja-JP" altLang="en-US" sz="800" b="0" i="0" u="none" strike="noStrike" kern="1200" dirty="0">
                          <a:solidFill>
                            <a:schemeClr val="tx1"/>
                          </a:solidFill>
                          <a:effectLst/>
                          <a:latin typeface="+mj-ea"/>
                          <a:ea typeface="+mn-ea"/>
                          <a:cs typeface="+mn-cs"/>
                        </a:rPr>
                        <a:t>月 </a:t>
                      </a:r>
                      <a:r>
                        <a:rPr kumimoji="1" lang="en-US" altLang="ja-JP" sz="800" b="0" i="0" u="none" strike="noStrike" kern="1200" dirty="0">
                          <a:solidFill>
                            <a:schemeClr val="tx1"/>
                          </a:solidFill>
                          <a:effectLst/>
                          <a:latin typeface="+mj-ea"/>
                          <a:ea typeface="+mn-ea"/>
                          <a:cs typeface="+mn-cs"/>
                        </a:rPr>
                        <a:t>XXXX</a:t>
                      </a:r>
                      <a:r>
                        <a:rPr kumimoji="1" lang="ja-JP" altLang="en-US" sz="800" b="0" i="0" u="none" strike="noStrike" kern="1200" dirty="0">
                          <a:solidFill>
                            <a:schemeClr val="tx1"/>
                          </a:solidFill>
                          <a:effectLst/>
                          <a:latin typeface="+mj-ea"/>
                          <a:ea typeface="+mn-ea"/>
                          <a:cs typeface="+mn-cs"/>
                        </a:rPr>
                        <a:t>関係者との協議を通じた状況整理</a:t>
                      </a:r>
                      <a:endParaRPr kumimoji="1" lang="en-US" altLang="ja-JP" sz="800" b="0" i="0" u="none" strike="noStrike" kern="1200" dirty="0">
                        <a:solidFill>
                          <a:schemeClr val="tx1"/>
                        </a:solidFill>
                        <a:effectLst/>
                        <a:latin typeface="+mj-ea"/>
                        <a:ea typeface="+mn-ea"/>
                        <a:cs typeface="+mn-cs"/>
                      </a:endParaRPr>
                    </a:p>
                    <a:p>
                      <a:pPr marL="0" indent="0" algn="l" fontAlgn="ctr">
                        <a:buFont typeface="Wingdings" panose="05000000000000000000" pitchFamily="2" charset="2"/>
                        <a:buNone/>
                      </a:pPr>
                      <a:r>
                        <a:rPr kumimoji="1" lang="en-US" altLang="ja-JP" sz="800" b="0" i="0" u="none" strike="noStrike" kern="1200" dirty="0">
                          <a:solidFill>
                            <a:schemeClr val="tx1"/>
                          </a:solidFill>
                          <a:effectLst/>
                          <a:latin typeface="+mj-ea"/>
                          <a:ea typeface="+mn-ea"/>
                          <a:cs typeface="+mn-cs"/>
                        </a:rPr>
                        <a:t>    - 7</a:t>
                      </a:r>
                      <a:r>
                        <a:rPr kumimoji="1" lang="ja-JP" altLang="en-US" sz="800" b="0" i="0" u="none" strike="noStrike" kern="1200" dirty="0">
                          <a:solidFill>
                            <a:schemeClr val="tx1"/>
                          </a:solidFill>
                          <a:effectLst/>
                          <a:latin typeface="+mj-ea"/>
                          <a:ea typeface="+mn-ea"/>
                          <a:cs typeface="+mn-cs"/>
                        </a:rPr>
                        <a:t>月</a:t>
                      </a:r>
                      <a:r>
                        <a:rPr kumimoji="1" lang="en-US" altLang="ja-JP" sz="800" b="0" i="0" u="none" strike="noStrike" kern="1200" dirty="0">
                          <a:solidFill>
                            <a:schemeClr val="tx1"/>
                          </a:solidFill>
                          <a:effectLst/>
                          <a:latin typeface="+mj-ea"/>
                          <a:ea typeface="+mn-ea"/>
                          <a:cs typeface="+mn-cs"/>
                        </a:rPr>
                        <a:t> </a:t>
                      </a:r>
                      <a:r>
                        <a:rPr kumimoji="1" lang="ja-JP" altLang="en-US" sz="800" b="0" i="0" u="none" strike="noStrike" kern="1200" dirty="0">
                          <a:solidFill>
                            <a:schemeClr val="tx1"/>
                          </a:solidFill>
                          <a:effectLst/>
                          <a:latin typeface="+mj-ea"/>
                          <a:ea typeface="+mn-ea"/>
                          <a:cs typeface="+mn-cs"/>
                        </a:rPr>
                        <a:t>シャトルバス就航の周知開始</a:t>
                      </a:r>
                      <a:endParaRPr kumimoji="1" lang="en-US" altLang="ja-JP" sz="800" b="0" i="0" u="none" strike="noStrike" kern="1200" dirty="0">
                        <a:solidFill>
                          <a:schemeClr val="tx1"/>
                        </a:solidFill>
                        <a:effectLst/>
                        <a:latin typeface="+mj-ea"/>
                        <a:ea typeface="+mn-ea"/>
                        <a:cs typeface="+mn-cs"/>
                      </a:endParaRPr>
                    </a:p>
                    <a:p>
                      <a:pPr marL="0" indent="0" algn="l" fontAlgn="ctr">
                        <a:buFont typeface="Wingdings" panose="05000000000000000000" pitchFamily="2" charset="2"/>
                        <a:buNone/>
                      </a:pPr>
                      <a:r>
                        <a:rPr kumimoji="1" lang="en-US" altLang="ja-JP" sz="800" b="0" i="0" u="none" strike="noStrike" kern="1200" dirty="0">
                          <a:solidFill>
                            <a:schemeClr val="tx1"/>
                          </a:solidFill>
                          <a:effectLst/>
                          <a:latin typeface="+mj-ea"/>
                          <a:ea typeface="+mn-ea"/>
                          <a:cs typeface="+mn-cs"/>
                        </a:rPr>
                        <a:t>    - 8</a:t>
                      </a:r>
                      <a:r>
                        <a:rPr kumimoji="1" lang="ja-JP" altLang="en-US" sz="800" b="0" i="0" u="none" strike="noStrike" kern="1200" dirty="0">
                          <a:solidFill>
                            <a:schemeClr val="tx1"/>
                          </a:solidFill>
                          <a:effectLst/>
                          <a:latin typeface="+mj-ea"/>
                          <a:ea typeface="+mn-ea"/>
                          <a:cs typeface="+mn-cs"/>
                        </a:rPr>
                        <a:t>月 車体、運転士の確保、運行に係る許認可取得</a:t>
                      </a:r>
                      <a:endParaRPr kumimoji="1" lang="en-US" altLang="ja-JP" sz="800" b="0" i="0" u="none" strike="noStrike" kern="1200" dirty="0">
                        <a:solidFill>
                          <a:schemeClr val="tx1"/>
                        </a:solidFill>
                        <a:effectLst/>
                        <a:latin typeface="+mj-ea"/>
                        <a:ea typeface="+mn-ea"/>
                        <a:cs typeface="+mn-cs"/>
                      </a:endParaRPr>
                    </a:p>
                  </a:txBody>
                  <a:tcPr marL="92354" marR="92354" marT="41564" marB="41564">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kumimoji="1" lang="ja-JP" altLang="en-US"/>
                    </a:p>
                  </a:txBody>
                  <a:tcPr/>
                </a:tc>
                <a:extLst>
                  <a:ext uri="{0D108BD9-81ED-4DB2-BD59-A6C34878D82A}">
                    <a16:rowId xmlns:a16="http://schemas.microsoft.com/office/drawing/2014/main" val="1295896760"/>
                  </a:ext>
                </a:extLst>
              </a:tr>
              <a:tr h="212232">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rowSpan="4">
                  <a:txBody>
                    <a:bodyPr/>
                    <a:lstStyle/>
                    <a:p>
                      <a:pPr algn="ctr" fontAlgn="ctr"/>
                      <a:r>
                        <a:rPr lang="en-US" sz="1000" u="none" strike="noStrike">
                          <a:effectLst/>
                          <a:latin typeface="+mj-ea"/>
                          <a:ea typeface="+mj-ea"/>
                        </a:rPr>
                        <a:t>KPI</a:t>
                      </a:r>
                      <a:endParaRPr lang="en-US" sz="1000" b="0" i="0" u="none" strike="noStrike">
                        <a:solidFill>
                          <a:srgbClr val="000000"/>
                        </a:solidFill>
                        <a:effectLst/>
                        <a:latin typeface="+mj-ea"/>
                        <a:ea typeface="+mj-ea"/>
                      </a:endParaRPr>
                    </a:p>
                  </a:txBody>
                  <a:tcPr marL="46177" marR="46177"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l" fontAlgn="ctr"/>
                      <a:r>
                        <a:rPr kumimoji="1" lang="ja-JP" altLang="en-US" sz="1000" b="0" i="0" u="none" strike="noStrike" kern="1200" dirty="0">
                          <a:solidFill>
                            <a:srgbClr val="000000"/>
                          </a:solidFill>
                          <a:effectLst/>
                          <a:latin typeface="+mj-ea"/>
                          <a:ea typeface="+mn-ea"/>
                          <a:cs typeface="+mn-cs"/>
                        </a:rPr>
                        <a:t>指標：</a:t>
                      </a:r>
                      <a:r>
                        <a:rPr lang="ja-JP" altLang="en-US" sz="1000" b="0" i="0" u="none" strike="noStrike" dirty="0">
                          <a:solidFill>
                            <a:srgbClr val="000000"/>
                          </a:solidFill>
                          <a:effectLst/>
                          <a:latin typeface="Yu Gothic UI" panose="020B0500000000000000" pitchFamily="50" charset="-128"/>
                          <a:ea typeface="Yu Gothic UI" panose="020B0500000000000000" pitchFamily="50" charset="-128"/>
                        </a:rPr>
                        <a:t>●時台の</a:t>
                      </a:r>
                      <a:r>
                        <a:rPr lang="en-US" altLang="ja-JP" sz="1000" b="0" i="0" u="none" strike="noStrike" dirty="0">
                          <a:solidFill>
                            <a:srgbClr val="000000"/>
                          </a:solidFill>
                          <a:effectLst/>
                          <a:latin typeface="Yu Gothic UI" panose="020B0500000000000000" pitchFamily="50" charset="-128"/>
                          <a:ea typeface="Yu Gothic UI" panose="020B0500000000000000" pitchFamily="50" charset="-128"/>
                        </a:rPr>
                        <a:t>XXXX</a:t>
                      </a:r>
                      <a:r>
                        <a:rPr lang="ja-JP" altLang="en-US" sz="1000" b="0" i="0" u="none" strike="noStrike" dirty="0">
                          <a:solidFill>
                            <a:srgbClr val="000000"/>
                          </a:solidFill>
                          <a:effectLst/>
                          <a:latin typeface="Yu Gothic UI" panose="020B0500000000000000" pitchFamily="50" charset="-128"/>
                          <a:ea typeface="Yu Gothic UI" panose="020B0500000000000000" pitchFamily="50" charset="-128"/>
                        </a:rPr>
                        <a:t>線乗車率</a:t>
                      </a:r>
                      <a:endParaRPr kumimoji="1" lang="en-US" altLang="ja-JP" sz="1000" b="0" i="0" u="none" strike="noStrike" kern="1200" dirty="0">
                        <a:solidFill>
                          <a:srgbClr val="000000"/>
                        </a:solidFill>
                        <a:effectLst/>
                        <a:latin typeface="+mj-ea"/>
                        <a:ea typeface="+mn-ea"/>
                        <a:cs typeface="+mn-cs"/>
                      </a:endParaRPr>
                    </a:p>
                  </a:txBody>
                  <a:tcPr marL="46177" marR="46177" anchor="ctr">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ctr" fontAlgn="ctr"/>
                      <a:endParaRPr lang="ja-JP" altLang="en-US" sz="1050" b="0" i="0" u="none" strike="noStrike">
                        <a:solidFill>
                          <a:srgbClr val="000000"/>
                        </a:solidFill>
                        <a:effectLst/>
                        <a:latin typeface="+mj-ea"/>
                        <a:ea typeface="+mj-ea"/>
                      </a:endParaRPr>
                    </a:p>
                  </a:txBody>
                  <a:tcPr marL="92354" marR="9235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0908487"/>
                  </a:ext>
                </a:extLst>
              </a:tr>
              <a:tr h="373263">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dirty="0">
                          <a:solidFill>
                            <a:srgbClr val="000000"/>
                          </a:solidFill>
                          <a:effectLst/>
                          <a:latin typeface="+mj-ea"/>
                          <a:ea typeface="+mn-ea"/>
                          <a:cs typeface="+mn-cs"/>
                        </a:rPr>
                        <a:t>現状値（</a:t>
                      </a:r>
                      <a:r>
                        <a:rPr kumimoji="1" lang="en-US" altLang="ja-JP" sz="1000" b="0" i="0" u="none" strike="noStrike" kern="1200" dirty="0">
                          <a:solidFill>
                            <a:srgbClr val="000000"/>
                          </a:solidFill>
                          <a:effectLst/>
                          <a:latin typeface="+mj-ea"/>
                          <a:ea typeface="+mn-ea"/>
                          <a:cs typeface="+mn-cs"/>
                        </a:rPr>
                        <a:t>2024</a:t>
                      </a:r>
                      <a:r>
                        <a:rPr kumimoji="1" lang="ja-JP" altLang="en-US" sz="1000" b="0" i="0" u="none" strike="noStrike" kern="1200" dirty="0">
                          <a:solidFill>
                            <a:srgbClr val="000000"/>
                          </a:solidFill>
                          <a:effectLst/>
                          <a:latin typeface="+mj-ea"/>
                          <a:ea typeface="+mn-ea"/>
                          <a:cs typeface="+mn-cs"/>
                        </a:rPr>
                        <a:t>年度）：</a:t>
                      </a:r>
                      <a:r>
                        <a:rPr kumimoji="1" lang="en-US" altLang="ja-JP" sz="1000" b="0" i="0" u="none" strike="noStrike" kern="1200" dirty="0">
                          <a:solidFill>
                            <a:srgbClr val="000000"/>
                          </a:solidFill>
                          <a:effectLst/>
                          <a:latin typeface="+mj-ea"/>
                          <a:ea typeface="+mn-ea"/>
                          <a:cs typeface="+mn-cs"/>
                        </a:rPr>
                        <a:t>180%</a:t>
                      </a:r>
                      <a:r>
                        <a:rPr kumimoji="1" lang="ja-JP" altLang="en-US" sz="1000" b="0" i="0" u="none" strike="noStrike" kern="1200" dirty="0">
                          <a:solidFill>
                            <a:srgbClr val="000000"/>
                          </a:solidFill>
                          <a:effectLst/>
                          <a:latin typeface="+mj-ea"/>
                          <a:ea typeface="+mn-ea"/>
                          <a:cs typeface="+mn-cs"/>
                        </a:rPr>
                        <a:t>（</a:t>
                      </a:r>
                      <a:r>
                        <a:rPr kumimoji="1" lang="en-US" altLang="ja-JP" sz="1000" b="0" i="0" u="none" strike="noStrike" kern="1200" dirty="0">
                          <a:solidFill>
                            <a:srgbClr val="000000"/>
                          </a:solidFill>
                          <a:effectLst/>
                          <a:latin typeface="+mj-ea"/>
                          <a:ea typeface="+mn-ea"/>
                          <a:cs typeface="+mn-cs"/>
                        </a:rPr>
                        <a:t>2024</a:t>
                      </a:r>
                      <a:r>
                        <a:rPr kumimoji="1" lang="ja-JP" altLang="en-US" sz="1000" b="0" i="0" u="none" strike="noStrike" kern="1200" dirty="0">
                          <a:solidFill>
                            <a:srgbClr val="000000"/>
                          </a:solidFill>
                          <a:effectLst/>
                          <a:latin typeface="+mj-ea"/>
                          <a:ea typeface="+mn-ea"/>
                          <a:cs typeface="+mn-cs"/>
                        </a:rPr>
                        <a:t>年測定値）</a:t>
                      </a:r>
                    </a:p>
                  </a:txBody>
                  <a:tcPr marL="46177" marR="46177" anchor="ctr">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59059581"/>
                  </a:ext>
                </a:extLst>
              </a:tr>
              <a:tr h="212232">
                <a:tc vMerge="1">
                  <a:txBody>
                    <a:bodyPr/>
                    <a:lstStyle/>
                    <a:p>
                      <a:endParaRPr kumimoji="1" lang="ja-JP" altLang="en-US"/>
                    </a:p>
                  </a:txBody>
                  <a:tcPr>
                    <a:lnT w="6350" cap="flat" cmpd="sng" algn="ctr">
                      <a:solidFill>
                        <a:schemeClr val="tx1">
                          <a:lumMod val="50000"/>
                          <a:lumOff val="50000"/>
                        </a:schemeClr>
                      </a:solidFill>
                      <a:prstDash val="solid"/>
                      <a:round/>
                      <a:headEnd type="none" w="med" len="med"/>
                      <a:tailEnd type="none" w="med" len="med"/>
                    </a:lnT>
                  </a:tcPr>
                </a:tc>
                <a:tc vMerge="1">
                  <a:txBody>
                    <a:bodyPr/>
                    <a:lstStyle/>
                    <a:p>
                      <a:endParaRPr kumimoji="1" lang="ja-JP" altLang="en-US"/>
                    </a:p>
                  </a:txBody>
                  <a:tcPr>
                    <a:lnT w="6350" cap="flat" cmpd="sng" algn="ctr">
                      <a:solidFill>
                        <a:schemeClr val="tx1">
                          <a:lumMod val="50000"/>
                          <a:lumOff val="50000"/>
                        </a:schemeClr>
                      </a:solidFill>
                      <a:prstDash val="solid"/>
                      <a:round/>
                      <a:headEnd type="none" w="med" len="med"/>
                      <a:tailEnd type="none" w="med" len="med"/>
                    </a:lnT>
                  </a:tcPr>
                </a:tc>
                <a:tc>
                  <a:txBody>
                    <a:bodyPr/>
                    <a:lstStyle/>
                    <a:p>
                      <a:r>
                        <a:rPr kumimoji="1" lang="ja-JP" altLang="en-US" sz="1000" b="0" i="0" u="none" strike="noStrike" kern="1200" dirty="0">
                          <a:solidFill>
                            <a:srgbClr val="000000"/>
                          </a:solidFill>
                          <a:effectLst/>
                          <a:latin typeface="+mj-ea"/>
                          <a:ea typeface="+mn-ea"/>
                          <a:cs typeface="+mn-cs"/>
                        </a:rPr>
                        <a:t>目標値（</a:t>
                      </a:r>
                      <a:r>
                        <a:rPr kumimoji="1" lang="en-US" altLang="ja-JP" sz="1000" b="0" i="0" u="none" strike="noStrike" kern="1200" dirty="0">
                          <a:solidFill>
                            <a:srgbClr val="000000"/>
                          </a:solidFill>
                          <a:effectLst/>
                          <a:latin typeface="+mj-ea"/>
                          <a:ea typeface="+mn-ea"/>
                          <a:cs typeface="+mn-cs"/>
                        </a:rPr>
                        <a:t>2025</a:t>
                      </a:r>
                      <a:r>
                        <a:rPr kumimoji="1" lang="ja-JP" altLang="en-US" sz="1000" b="0" i="0" u="none" strike="noStrike" kern="1200" dirty="0">
                          <a:solidFill>
                            <a:srgbClr val="000000"/>
                          </a:solidFill>
                          <a:effectLst/>
                          <a:latin typeface="+mj-ea"/>
                          <a:ea typeface="+mn-ea"/>
                          <a:cs typeface="+mn-cs"/>
                        </a:rPr>
                        <a:t>年度）：</a:t>
                      </a:r>
                      <a:r>
                        <a:rPr kumimoji="1" lang="en-US" altLang="ja-JP" sz="1000" b="0" i="0" u="none" strike="noStrike" kern="1200" dirty="0">
                          <a:solidFill>
                            <a:srgbClr val="000000"/>
                          </a:solidFill>
                          <a:effectLst/>
                          <a:latin typeface="+mj-ea"/>
                          <a:ea typeface="+mn-ea"/>
                          <a:cs typeface="+mn-cs"/>
                        </a:rPr>
                        <a:t>150%</a:t>
                      </a:r>
                      <a:endParaRPr kumimoji="1" lang="ja-JP" altLang="en-US" dirty="0"/>
                    </a:p>
                  </a:txBody>
                  <a:tcPr marL="46177" marR="46177" anchor="ctr">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T w="6350" cap="flat" cmpd="sng" algn="ctr">
                      <a:solidFill>
                        <a:schemeClr val="tx1">
                          <a:lumMod val="50000"/>
                          <a:lumOff val="50000"/>
                        </a:schemeClr>
                      </a:solidFill>
                      <a:prstDash val="solid"/>
                      <a:round/>
                      <a:headEnd type="none" w="med" len="med"/>
                      <a:tailEnd type="none" w="med" len="med"/>
                    </a:lnT>
                  </a:tcPr>
                </a:tc>
                <a:tc>
                  <a:txBody>
                    <a:bodyPr/>
                    <a:lstStyle/>
                    <a:p>
                      <a:pPr marL="0" marR="0" lvl="0" indent="0" algn="l" defTabSz="990564"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0" i="0" u="none" strike="noStrike" kern="1200" dirty="0">
                          <a:solidFill>
                            <a:srgbClr val="000000"/>
                          </a:solidFill>
                          <a:effectLst/>
                          <a:latin typeface="+mj-ea"/>
                          <a:ea typeface="+mn-ea"/>
                          <a:cs typeface="+mn-cs"/>
                        </a:rPr>
                        <a:t>本事業の選定理由</a:t>
                      </a:r>
                    </a:p>
                  </a:txBody>
                  <a:tcPr marL="92354" marR="92354" marT="41564" marB="41564">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vMerge="1">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T w="6350" cap="flat" cmpd="sng" algn="ctr">
                      <a:solidFill>
                        <a:schemeClr val="tx1">
                          <a:lumMod val="50000"/>
                          <a:lumOff val="50000"/>
                        </a:schemeClr>
                      </a:solidFill>
                      <a:prstDash val="solid"/>
                      <a:round/>
                      <a:headEnd type="none" w="med" len="med"/>
                      <a:tailEnd type="none" w="med" len="med"/>
                    </a:lnT>
                  </a:tcPr>
                </a:tc>
                <a:extLst>
                  <a:ext uri="{0D108BD9-81ED-4DB2-BD59-A6C34878D82A}">
                    <a16:rowId xmlns:a16="http://schemas.microsoft.com/office/drawing/2014/main" val="1093625254"/>
                  </a:ext>
                </a:extLst>
              </a:tr>
              <a:tr h="420187">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dirty="0">
                          <a:solidFill>
                            <a:srgbClr val="000000"/>
                          </a:solidFill>
                          <a:effectLst/>
                          <a:latin typeface="+mj-ea"/>
                          <a:ea typeface="+mn-ea"/>
                          <a:cs typeface="+mn-cs"/>
                        </a:rPr>
                        <a:t>目標値（</a:t>
                      </a:r>
                      <a:r>
                        <a:rPr kumimoji="1" lang="en-US" altLang="ja-JP" sz="1000" b="0" i="0" u="none" strike="noStrike" kern="1200" dirty="0">
                          <a:solidFill>
                            <a:srgbClr val="000000"/>
                          </a:solidFill>
                          <a:effectLst/>
                          <a:latin typeface="+mj-ea"/>
                          <a:ea typeface="+mn-ea"/>
                          <a:cs typeface="+mn-cs"/>
                        </a:rPr>
                        <a:t>2027</a:t>
                      </a:r>
                      <a:r>
                        <a:rPr kumimoji="1" lang="ja-JP" altLang="en-US" sz="1000" b="0" i="0" u="none" strike="noStrike" kern="1200" dirty="0">
                          <a:solidFill>
                            <a:srgbClr val="000000"/>
                          </a:solidFill>
                          <a:effectLst/>
                          <a:latin typeface="+mj-ea"/>
                          <a:ea typeface="+mn-ea"/>
                          <a:cs typeface="+mn-cs"/>
                        </a:rPr>
                        <a:t>年度）：</a:t>
                      </a:r>
                      <a:r>
                        <a:rPr kumimoji="1" lang="en-US" altLang="ja-JP" sz="1000" b="0" i="0" u="none" strike="noStrike" kern="1200" dirty="0">
                          <a:solidFill>
                            <a:srgbClr val="000000"/>
                          </a:solidFill>
                          <a:effectLst/>
                          <a:latin typeface="+mj-ea"/>
                          <a:ea typeface="+mn-ea"/>
                          <a:cs typeface="+mn-cs"/>
                        </a:rPr>
                        <a:t>100%</a:t>
                      </a:r>
                      <a:endParaRPr kumimoji="1" lang="ja-JP" altLang="en-US" sz="1000" b="0" i="0" u="none" strike="noStrike" kern="1200" dirty="0">
                        <a:solidFill>
                          <a:srgbClr val="000000"/>
                        </a:solidFill>
                        <a:effectLst/>
                        <a:latin typeface="+mj-ea"/>
                        <a:ea typeface="+mj-ea"/>
                        <a:cs typeface="+mn-cs"/>
                      </a:endParaRPr>
                    </a:p>
                  </a:txBody>
                  <a:tcPr marL="46177" marR="46177" anchor="ctr">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kumimoji="1" lang="ja-JP" altLang="en-US"/>
                    </a:p>
                  </a:txBody>
                  <a:tcPr/>
                </a:tc>
                <a:tc rowSpan="2">
                  <a:txBody>
                    <a:bodyPr/>
                    <a:lstStyle/>
                    <a:p>
                      <a:pPr marL="171450" indent="-171450" algn="l" fontAlgn="ctr">
                        <a:buFont typeface="Wingdings" panose="05000000000000000000" pitchFamily="2" charset="2"/>
                        <a:buChar char="Ø"/>
                      </a:pPr>
                      <a:r>
                        <a:rPr kumimoji="1" lang="ja-JP" altLang="en-US" sz="800" b="0" i="0" u="none" strike="noStrike" kern="1200" dirty="0">
                          <a:solidFill>
                            <a:schemeClr val="tx1"/>
                          </a:solidFill>
                          <a:effectLst/>
                          <a:latin typeface="+mj-ea"/>
                          <a:ea typeface="+mn-ea"/>
                          <a:cs typeface="+mn-cs"/>
                        </a:rPr>
                        <a:t>公共交通の混雑緩和、道路混雑の緩和に係る複数のアプローチ</a:t>
                      </a:r>
                      <a:r>
                        <a:rPr lang="ja-JP" altLang="en-US" sz="800" dirty="0"/>
                        <a:t>として本事業の他、</a:t>
                      </a:r>
                      <a:r>
                        <a:rPr lang="en-US" altLang="ja-JP" sz="800" dirty="0"/>
                        <a:t>XXXX</a:t>
                      </a:r>
                      <a:r>
                        <a:rPr lang="ja-JP" altLang="en-US" sz="800" dirty="0"/>
                        <a:t>線における輸送力の向上（増便、大型車両の導入等）交通規制の実施も検討したが、本事業を選定した理由は以下のとおりである</a:t>
                      </a:r>
                      <a:endParaRPr kumimoji="1" lang="en-US" altLang="ja-JP" sz="800" b="0" i="0" u="none" strike="noStrike" kern="1200" dirty="0">
                        <a:solidFill>
                          <a:schemeClr val="tx1"/>
                        </a:solidFill>
                        <a:effectLst/>
                        <a:latin typeface="+mj-ea"/>
                        <a:ea typeface="+mn-ea"/>
                        <a:cs typeface="+mn-cs"/>
                      </a:endParaRPr>
                    </a:p>
                    <a:p>
                      <a:pPr marL="0" indent="0" algn="l" fontAlgn="ctr">
                        <a:buFont typeface="Wingdings" panose="05000000000000000000" pitchFamily="2" charset="2"/>
                        <a:buNone/>
                      </a:pPr>
                      <a:r>
                        <a:rPr kumimoji="1" lang="en-US" altLang="ja-JP" sz="800" b="0" i="0" u="none" strike="noStrike" kern="1200" dirty="0">
                          <a:solidFill>
                            <a:schemeClr val="tx1"/>
                          </a:solidFill>
                          <a:effectLst/>
                          <a:latin typeface="+mj-ea"/>
                          <a:ea typeface="+mn-ea"/>
                          <a:cs typeface="+mn-cs"/>
                        </a:rPr>
                        <a:t>    - XXXX</a:t>
                      </a:r>
                      <a:r>
                        <a:rPr kumimoji="1" lang="ja-JP" altLang="en-US" sz="800" b="0" i="0" u="none" strike="noStrike" kern="1200" dirty="0">
                          <a:solidFill>
                            <a:schemeClr val="tx1"/>
                          </a:solidFill>
                          <a:effectLst/>
                          <a:latin typeface="+mj-ea"/>
                          <a:ea typeface="+mn-ea"/>
                          <a:cs typeface="+mn-cs"/>
                        </a:rPr>
                        <a:t>線の混雑緩和、レンタカーの流入抑制による道路混雑の緩和、また交通事故の</a:t>
                      </a:r>
                      <a:br>
                        <a:rPr kumimoji="1" lang="en-US" altLang="ja-JP" sz="800" b="0" i="0" u="none" strike="noStrike" kern="1200" dirty="0">
                          <a:solidFill>
                            <a:schemeClr val="tx1"/>
                          </a:solidFill>
                          <a:effectLst/>
                          <a:latin typeface="+mj-ea"/>
                          <a:ea typeface="+mn-ea"/>
                          <a:cs typeface="+mn-cs"/>
                        </a:rPr>
                      </a:br>
                      <a:r>
                        <a:rPr kumimoji="1" lang="ja-JP" altLang="en-US" sz="800" b="0" i="0" u="none" strike="noStrike" kern="1200" dirty="0">
                          <a:solidFill>
                            <a:schemeClr val="tx1"/>
                          </a:solidFill>
                          <a:effectLst/>
                          <a:latin typeface="+mj-ea"/>
                          <a:ea typeface="+mn-ea"/>
                          <a:cs typeface="+mn-cs"/>
                        </a:rPr>
                        <a:t>　  未然防止等、複合的な効果が見込まれる</a:t>
                      </a:r>
                      <a:endParaRPr kumimoji="1" lang="en-US" altLang="ja-JP" sz="800" b="0" i="0" u="none" strike="noStrike" kern="1200" dirty="0">
                        <a:solidFill>
                          <a:schemeClr val="tx1"/>
                        </a:solidFill>
                        <a:effectLst/>
                        <a:latin typeface="+mj-ea"/>
                        <a:ea typeface="+mn-ea"/>
                        <a:cs typeface="+mn-cs"/>
                      </a:endParaRPr>
                    </a:p>
                    <a:p>
                      <a:pPr marL="0" indent="0" algn="l" fontAlgn="ctr">
                        <a:buFont typeface="Wingdings" panose="05000000000000000000" pitchFamily="2" charset="2"/>
                        <a:buNone/>
                      </a:pPr>
                      <a:r>
                        <a:rPr kumimoji="1" lang="en-US" altLang="ja-JP" sz="800" b="0" i="0" u="none" strike="noStrike" kern="1200" dirty="0">
                          <a:solidFill>
                            <a:schemeClr val="tx1"/>
                          </a:solidFill>
                          <a:effectLst/>
                          <a:latin typeface="+mj-ea"/>
                          <a:ea typeface="+mn-ea"/>
                          <a:cs typeface="+mn-cs"/>
                        </a:rPr>
                        <a:t> </a:t>
                      </a:r>
                      <a:r>
                        <a:rPr kumimoji="1" lang="ja-JP" altLang="en-US" sz="800" b="0" i="0" u="none" strike="noStrike" kern="1200" dirty="0">
                          <a:solidFill>
                            <a:schemeClr val="tx1"/>
                          </a:solidFill>
                          <a:effectLst/>
                          <a:latin typeface="+mj-ea"/>
                          <a:ea typeface="+mn-ea"/>
                          <a:cs typeface="+mn-cs"/>
                        </a:rPr>
                        <a:t>   </a:t>
                      </a:r>
                      <a:r>
                        <a:rPr kumimoji="1" lang="en-US" altLang="ja-JP" sz="800" b="0" i="0" u="none" strike="noStrike" kern="1200" dirty="0">
                          <a:solidFill>
                            <a:schemeClr val="tx1"/>
                          </a:solidFill>
                          <a:effectLst/>
                          <a:latin typeface="+mj-ea"/>
                          <a:ea typeface="+mn-ea"/>
                          <a:cs typeface="+mn-cs"/>
                        </a:rPr>
                        <a:t>-</a:t>
                      </a:r>
                      <a:r>
                        <a:rPr lang="ja-JP" altLang="en-US" sz="800" dirty="0"/>
                        <a:t>増便については、すでに最大限対応している。また、大型車両の導入等については繁閑</a:t>
                      </a:r>
                      <a:br>
                        <a:rPr lang="en-US" altLang="ja-JP" sz="800" dirty="0"/>
                      </a:br>
                      <a:r>
                        <a:rPr lang="ja-JP" altLang="en-US" sz="800" dirty="0"/>
                        <a:t>　   ギャップを視野に入れた際に対応が難しい。交通規制の実施については観光客数を抑制</a:t>
                      </a:r>
                      <a:br>
                        <a:rPr lang="en-US" altLang="ja-JP" sz="800" dirty="0"/>
                      </a:br>
                      <a:r>
                        <a:rPr lang="en-US" altLang="ja-JP" sz="800" dirty="0"/>
                        <a:t>       </a:t>
                      </a:r>
                      <a:r>
                        <a:rPr lang="ja-JP" altLang="en-US" sz="800" dirty="0"/>
                        <a:t>することで地域経済への裨益性が損なわれることから、観光客の利便性を向上しつつ</a:t>
                      </a:r>
                      <a:br>
                        <a:rPr lang="en-US" altLang="ja-JP" sz="800" dirty="0"/>
                      </a:br>
                      <a:r>
                        <a:rPr lang="ja-JP" altLang="en-US" sz="800" dirty="0"/>
                        <a:t>　   交通混雑の緩和を図るという点において高い効果が見込まれるため</a:t>
                      </a:r>
                      <a:endParaRPr kumimoji="1" lang="en-US" altLang="ja-JP" sz="800" b="0" i="0" u="none" strike="noStrike" kern="1200" dirty="0">
                        <a:solidFill>
                          <a:schemeClr val="tx1"/>
                        </a:solidFill>
                        <a:effectLst/>
                        <a:latin typeface="+mj-ea"/>
                        <a:ea typeface="+mn-ea"/>
                        <a:cs typeface="+mn-cs"/>
                      </a:endParaRPr>
                    </a:p>
                  </a:txBody>
                  <a:tcPr marL="92354" marR="92354" marT="41564" marB="41564">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kumimoji="1" lang="ja-JP" altLang="en-US"/>
                    </a:p>
                  </a:txBody>
                  <a:tcPr/>
                </a:tc>
                <a:extLst>
                  <a:ext uri="{0D108BD9-81ED-4DB2-BD59-A6C34878D82A}">
                    <a16:rowId xmlns:a16="http://schemas.microsoft.com/office/drawing/2014/main" val="3016947885"/>
                  </a:ext>
                </a:extLst>
              </a:tr>
              <a:tr h="607210">
                <a:tc vMerge="1">
                  <a:txBody>
                    <a:bodyPr/>
                    <a:lstStyle/>
                    <a:p>
                      <a:pPr algn="ctr" fontAlgn="ct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rowSpan="3">
                  <a:txBody>
                    <a:bodyPr/>
                    <a:lstStyle/>
                    <a:p>
                      <a:pPr algn="ctr" fontAlgn="ctr"/>
                      <a:r>
                        <a:rPr lang="ja-JP" altLang="en-US" sz="1000" b="0" i="0" u="none" strike="noStrike">
                          <a:solidFill>
                            <a:srgbClr val="000000"/>
                          </a:solidFill>
                          <a:effectLst/>
                          <a:latin typeface="+mj-ea"/>
                          <a:ea typeface="+mj-ea"/>
                        </a:rPr>
                        <a:t>実施場所</a:t>
                      </a:r>
                      <a:endParaRPr lang="en-US" sz="1000" b="0" i="0" u="none" strike="noStrike">
                        <a:solidFill>
                          <a:srgbClr val="000000"/>
                        </a:solidFill>
                        <a:effectLst/>
                        <a:latin typeface="+mj-ea"/>
                        <a:ea typeface="+mj-ea"/>
                      </a:endParaRPr>
                    </a:p>
                  </a:txBody>
                  <a:tcPr marL="46177" marR="46177" anchor="ctr">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rowSpan="3">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dirty="0">
                          <a:solidFill>
                            <a:srgbClr val="000000"/>
                          </a:solidFill>
                          <a:effectLst/>
                          <a:latin typeface="+mj-ea"/>
                          <a:ea typeface="+mn-ea"/>
                          <a:cs typeface="+mn-cs"/>
                        </a:rPr>
                        <a:t>ZZ</a:t>
                      </a:r>
                      <a:r>
                        <a:rPr kumimoji="1" lang="ja-JP" altLang="en-US" sz="1000" b="0" i="0" u="none" strike="noStrike" kern="1200" dirty="0">
                          <a:solidFill>
                            <a:srgbClr val="000000"/>
                          </a:solidFill>
                          <a:effectLst/>
                          <a:latin typeface="+mj-ea"/>
                          <a:ea typeface="+mn-ea"/>
                          <a:cs typeface="+mn-cs"/>
                        </a:rPr>
                        <a:t>空港　～　</a:t>
                      </a:r>
                      <a:r>
                        <a:rPr kumimoji="1" lang="en-US" altLang="ja-JP" sz="1000" b="0" i="0" u="none" strike="noStrike" kern="1200" dirty="0">
                          <a:solidFill>
                            <a:srgbClr val="000000"/>
                          </a:solidFill>
                          <a:effectLst/>
                          <a:latin typeface="+mj-ea"/>
                          <a:ea typeface="+mn-ea"/>
                          <a:cs typeface="+mn-cs"/>
                        </a:rPr>
                        <a:t>XXXX</a:t>
                      </a:r>
                      <a:r>
                        <a:rPr kumimoji="1" lang="ja-JP" altLang="en-US" sz="1000" b="0" i="0" u="none" strike="noStrike" kern="1200" dirty="0">
                          <a:solidFill>
                            <a:srgbClr val="000000"/>
                          </a:solidFill>
                          <a:effectLst/>
                          <a:latin typeface="+mj-ea"/>
                          <a:ea typeface="+mn-ea"/>
                          <a:cs typeface="+mn-cs"/>
                        </a:rPr>
                        <a:t>市</a:t>
                      </a:r>
                      <a:r>
                        <a:rPr kumimoji="1" lang="en-US" altLang="ja-JP" sz="1000" b="0" i="0" u="none" strike="noStrike" kern="1200" dirty="0">
                          <a:solidFill>
                            <a:srgbClr val="000000"/>
                          </a:solidFill>
                          <a:effectLst/>
                          <a:latin typeface="+mj-ea"/>
                          <a:ea typeface="+mn-ea"/>
                          <a:cs typeface="+mn-cs"/>
                        </a:rPr>
                        <a:t>XXXX</a:t>
                      </a:r>
                      <a:r>
                        <a:rPr kumimoji="1" lang="ja-JP" altLang="en-US" sz="1000" b="0" i="0" u="none" strike="noStrike" kern="1200" dirty="0">
                          <a:solidFill>
                            <a:srgbClr val="000000"/>
                          </a:solidFill>
                          <a:effectLst/>
                          <a:latin typeface="+mj-ea"/>
                          <a:ea typeface="+mn-ea"/>
                          <a:cs typeface="+mn-cs"/>
                        </a:rPr>
                        <a:t>駅前</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pPr algn="ctr" fontAlgn="ct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marL="171450" indent="-171450" algn="l" fontAlgn="ctr">
                        <a:buFont typeface="Wingdings" panose="05000000000000000000" pitchFamily="2" charset="2"/>
                        <a:buChar char="Ø"/>
                      </a:pP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ctr" fontAlgn="ct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87617958"/>
                  </a:ext>
                </a:extLst>
              </a:tr>
              <a:tr h="20499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90564"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0" i="0" u="none" strike="noStrike" kern="1200" dirty="0">
                          <a:solidFill>
                            <a:srgbClr val="000000"/>
                          </a:solidFill>
                          <a:effectLst/>
                          <a:latin typeface="+mj-ea"/>
                          <a:ea typeface="+mn-ea"/>
                          <a:cs typeface="+mn-cs"/>
                        </a:rPr>
                        <a:t>推進上のポイント</a:t>
                      </a:r>
                    </a:p>
                  </a:txBody>
                  <a:tcPr marL="92354" marR="92354" marT="41564" marB="41564">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vMerge="1">
                  <a:txBody>
                    <a:bodyPr/>
                    <a:lstStyle/>
                    <a:p>
                      <a:endParaRPr kumimoji="1" lang="ja-JP" altLang="en-US"/>
                    </a:p>
                  </a:txBody>
                  <a:tcPr/>
                </a:tc>
                <a:extLst>
                  <a:ext uri="{0D108BD9-81ED-4DB2-BD59-A6C34878D82A}">
                    <a16:rowId xmlns:a16="http://schemas.microsoft.com/office/drawing/2014/main" val="3498385752"/>
                  </a:ext>
                </a:extLst>
              </a:tr>
              <a:tr h="225466">
                <a:tc vMerge="1">
                  <a:txBody>
                    <a:bodyPr/>
                    <a:lstStyle/>
                    <a:p>
                      <a:endParaRPr kumimoji="1" lang="ja-JP" altLang="en-US"/>
                    </a:p>
                  </a:txBody>
                  <a:tcPr/>
                </a:tc>
                <a:tc vMerge="1">
                  <a:txBody>
                    <a:bodyPr/>
                    <a:lstStyle/>
                    <a:p>
                      <a:pPr algn="ctr" fontAlgn="ctr"/>
                      <a:endParaRPr lang="en-US" sz="1000" b="0" i="0" u="none" strike="noStrike">
                        <a:solidFill>
                          <a:srgbClr val="000000"/>
                        </a:solidFill>
                        <a:effectLst/>
                        <a:latin typeface="+mj-ea"/>
                        <a:ea typeface="+mj-ea"/>
                      </a:endParaRPr>
                    </a:p>
                  </a:txBody>
                  <a:tcPr marL="46177" marR="46177" anchor="ctr">
                    <a:lnL w="635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vMerge="1">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endParaRPr kumimoji="1" lang="ja-JP" altLang="en-US" sz="1000" b="0" i="0" u="none" strike="noStrike" kern="1200">
                        <a:solidFill>
                          <a:srgbClr val="000000"/>
                        </a:solidFill>
                        <a:effectLst/>
                        <a:latin typeface="+mj-ea"/>
                        <a:ea typeface="+mj-ea"/>
                        <a:cs typeface="+mn-cs"/>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kumimoji="1" lang="ja-JP" altLang="en-US"/>
                    </a:p>
                  </a:txBody>
                  <a:tcPr/>
                </a:tc>
                <a:tc rowSpan="2">
                  <a:txBody>
                    <a:bodyPr/>
                    <a:lstStyle/>
                    <a:p>
                      <a:pPr marL="171450" indent="-171450" algn="l" fontAlgn="ctr">
                        <a:buFont typeface="Wingdings" panose="05000000000000000000" pitchFamily="2" charset="2"/>
                        <a:buChar char="Ø"/>
                      </a:pPr>
                      <a:r>
                        <a:rPr kumimoji="1" lang="ja-JP" altLang="en-US" sz="800" b="0" i="0" u="none" strike="noStrike" kern="1200" dirty="0">
                          <a:solidFill>
                            <a:schemeClr val="tx1"/>
                          </a:solidFill>
                          <a:effectLst/>
                          <a:latin typeface="+mj-ea"/>
                          <a:ea typeface="+mn-ea"/>
                          <a:cs typeface="+mn-cs"/>
                        </a:rPr>
                        <a:t>最終的には実装を想定しているが、本格的な運航の前に、</a:t>
                      </a:r>
                      <a:r>
                        <a:rPr kumimoji="1" lang="en-US" altLang="ja-JP" sz="800" b="0" i="0" u="none" strike="noStrike" kern="1200" dirty="0">
                          <a:solidFill>
                            <a:schemeClr val="tx1"/>
                          </a:solidFill>
                          <a:effectLst/>
                          <a:latin typeface="+mj-ea"/>
                          <a:ea typeface="+mn-ea"/>
                          <a:cs typeface="+mn-cs"/>
                        </a:rPr>
                        <a:t>2025</a:t>
                      </a:r>
                      <a:r>
                        <a:rPr kumimoji="1" lang="ja-JP" altLang="en-US" sz="800" b="0" i="0" u="none" strike="noStrike" kern="1200" dirty="0">
                          <a:solidFill>
                            <a:schemeClr val="tx1"/>
                          </a:solidFill>
                          <a:effectLst/>
                          <a:latin typeface="+mj-ea"/>
                          <a:ea typeface="+mn-ea"/>
                          <a:cs typeface="+mn-cs"/>
                        </a:rPr>
                        <a:t>年</a:t>
                      </a:r>
                      <a:r>
                        <a:rPr kumimoji="1" lang="en-US" altLang="ja-JP" sz="800" b="0" i="0" u="none" strike="noStrike" kern="1200" dirty="0">
                          <a:solidFill>
                            <a:schemeClr val="tx1"/>
                          </a:solidFill>
                          <a:effectLst/>
                          <a:latin typeface="+mj-ea"/>
                          <a:ea typeface="+mn-ea"/>
                          <a:cs typeface="+mn-cs"/>
                        </a:rPr>
                        <a:t>9</a:t>
                      </a:r>
                      <a:r>
                        <a:rPr kumimoji="1" lang="ja-JP" altLang="en-US" sz="800" b="0" i="0" u="none" strike="noStrike" kern="1200" dirty="0">
                          <a:solidFill>
                            <a:schemeClr val="tx1"/>
                          </a:solidFill>
                          <a:effectLst/>
                          <a:latin typeface="+mj-ea"/>
                          <a:ea typeface="+mn-ea"/>
                          <a:cs typeface="+mn-cs"/>
                        </a:rPr>
                        <a:t>月～</a:t>
                      </a:r>
                      <a:r>
                        <a:rPr kumimoji="1" lang="en-US" altLang="ja-JP" sz="800" b="0" i="0" u="none" strike="noStrike" kern="1200" dirty="0">
                          <a:solidFill>
                            <a:schemeClr val="tx1"/>
                          </a:solidFill>
                          <a:effectLst/>
                          <a:latin typeface="+mj-ea"/>
                          <a:ea typeface="+mn-ea"/>
                          <a:cs typeface="+mn-cs"/>
                        </a:rPr>
                        <a:t>2026</a:t>
                      </a:r>
                      <a:r>
                        <a:rPr kumimoji="1" lang="ja-JP" altLang="en-US" sz="800" b="0" i="0" u="none" strike="noStrike" kern="1200" dirty="0">
                          <a:solidFill>
                            <a:schemeClr val="tx1"/>
                          </a:solidFill>
                          <a:effectLst/>
                          <a:latin typeface="+mj-ea"/>
                          <a:ea typeface="+mn-ea"/>
                          <a:cs typeface="+mn-cs"/>
                        </a:rPr>
                        <a:t>年</a:t>
                      </a:r>
                      <a:r>
                        <a:rPr kumimoji="1" lang="en-US" altLang="ja-JP" sz="800" b="0" i="0" u="none" strike="noStrike" kern="1200" dirty="0">
                          <a:solidFill>
                            <a:schemeClr val="tx1"/>
                          </a:solidFill>
                          <a:effectLst/>
                          <a:latin typeface="+mj-ea"/>
                          <a:ea typeface="+mn-ea"/>
                          <a:cs typeface="+mn-cs"/>
                        </a:rPr>
                        <a:t>1</a:t>
                      </a:r>
                      <a:r>
                        <a:rPr kumimoji="1" lang="ja-JP" altLang="en-US" sz="800" b="0" i="0" u="none" strike="noStrike" kern="1200" dirty="0">
                          <a:solidFill>
                            <a:schemeClr val="tx1"/>
                          </a:solidFill>
                          <a:effectLst/>
                          <a:latin typeface="+mj-ea"/>
                          <a:ea typeface="+mn-ea"/>
                          <a:cs typeface="+mn-cs"/>
                        </a:rPr>
                        <a:t>月の期間で実証する</a:t>
                      </a:r>
                      <a:endParaRPr kumimoji="1" lang="en-US" altLang="ja-JP" sz="800" b="0" i="0" u="none" strike="noStrike" kern="1200" dirty="0">
                        <a:solidFill>
                          <a:schemeClr val="tx1"/>
                        </a:solidFill>
                        <a:effectLst/>
                        <a:latin typeface="+mj-ea"/>
                        <a:ea typeface="+mn-ea"/>
                        <a:cs typeface="+mn-cs"/>
                      </a:endParaRPr>
                    </a:p>
                    <a:p>
                      <a:pPr marL="171450" indent="-171450" algn="l" fontAlgn="ctr">
                        <a:buFont typeface="Wingdings" panose="05000000000000000000" pitchFamily="2" charset="2"/>
                        <a:buChar char="Ø"/>
                      </a:pPr>
                      <a:r>
                        <a:rPr kumimoji="1" lang="ja-JP" altLang="en-US" sz="800" b="0" i="0" u="none" strike="noStrike" kern="1200" dirty="0">
                          <a:solidFill>
                            <a:schemeClr val="tx1"/>
                          </a:solidFill>
                          <a:effectLst/>
                          <a:latin typeface="+mj-ea"/>
                          <a:ea typeface="+mn-ea"/>
                          <a:cs typeface="+mn-cs"/>
                        </a:rPr>
                        <a:t>その際にシャトルバス利用者数および</a:t>
                      </a:r>
                      <a:r>
                        <a:rPr kumimoji="1" lang="en-US" altLang="ja-JP" sz="800" b="0" i="0" u="none" strike="noStrike" kern="1200" dirty="0">
                          <a:solidFill>
                            <a:schemeClr val="tx1"/>
                          </a:solidFill>
                          <a:effectLst/>
                          <a:latin typeface="+mj-ea"/>
                          <a:ea typeface="+mn-ea"/>
                          <a:cs typeface="+mn-cs"/>
                        </a:rPr>
                        <a:t>XXXX</a:t>
                      </a:r>
                      <a:r>
                        <a:rPr kumimoji="1" lang="ja-JP" altLang="en-US" sz="800" b="0" i="0" u="none" strike="noStrike" kern="1200" dirty="0">
                          <a:solidFill>
                            <a:schemeClr val="tx1"/>
                          </a:solidFill>
                          <a:effectLst/>
                          <a:latin typeface="+mj-ea"/>
                          <a:ea typeface="+mn-ea"/>
                          <a:cs typeface="+mn-cs"/>
                        </a:rPr>
                        <a:t>線乗車率、道路混雑状況を踏まえた効果検証を実施した上で、協議会において効果を共有し、最終的な実装に向けた合意形成を図る</a:t>
                      </a:r>
                      <a:endParaRPr kumimoji="1" lang="en-US" altLang="ja-JP" sz="800" b="0" i="0" u="none" strike="noStrike" kern="1200" dirty="0">
                        <a:solidFill>
                          <a:schemeClr val="tx1"/>
                        </a:solidFill>
                        <a:effectLst/>
                        <a:latin typeface="+mj-ea"/>
                        <a:ea typeface="+mn-ea"/>
                        <a:cs typeface="+mn-cs"/>
                      </a:endParaRPr>
                    </a:p>
                  </a:txBody>
                  <a:tcPr marL="92354" marR="92354" marT="41564" marB="41564">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endParaRPr kumimoji="1" lang="ja-JP" altLang="en-US"/>
                    </a:p>
                  </a:txBody>
                  <a:tcPr/>
                </a:tc>
                <a:extLst>
                  <a:ext uri="{0D108BD9-81ED-4DB2-BD59-A6C34878D82A}">
                    <a16:rowId xmlns:a16="http://schemas.microsoft.com/office/drawing/2014/main" val="2527750071"/>
                  </a:ext>
                </a:extLst>
              </a:tr>
              <a:tr h="431408">
                <a:tc vMerge="1">
                  <a:txBody>
                    <a:bodyPr/>
                    <a:lstStyle/>
                    <a:p>
                      <a:pPr algn="ctr" fontAlgn="ct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ja-JP" altLang="en-US" sz="1000" b="0" i="0" u="none" strike="noStrike">
                          <a:solidFill>
                            <a:srgbClr val="000000"/>
                          </a:solidFill>
                          <a:effectLst/>
                          <a:latin typeface="+mj-ea"/>
                          <a:ea typeface="+mj-ea"/>
                        </a:rPr>
                        <a:t>期間</a:t>
                      </a:r>
                      <a:endParaRPr lang="en-US" sz="1000" b="0" i="0" u="none" strike="noStrike">
                        <a:solidFill>
                          <a:srgbClr val="000000"/>
                        </a:solidFill>
                        <a:effectLst/>
                        <a:latin typeface="+mj-ea"/>
                        <a:ea typeface="+mj-ea"/>
                      </a:endParaRPr>
                    </a:p>
                  </a:txBody>
                  <a:tcPr marL="46177" marR="46177" anchor="ctr">
                    <a:lnL w="12700" cap="flat" cmpd="sng" algn="ctr">
                      <a:solidFill>
                        <a:schemeClr val="bg1">
                          <a:lumMod val="75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dirty="0">
                          <a:solidFill>
                            <a:srgbClr val="000000"/>
                          </a:solidFill>
                          <a:effectLst/>
                          <a:latin typeface="+mj-ea"/>
                          <a:ea typeface="+mn-ea"/>
                          <a:cs typeface="+mn-cs"/>
                        </a:rPr>
                        <a:t>補助事業実施期間： </a:t>
                      </a:r>
                      <a:r>
                        <a:rPr kumimoji="1" lang="en-US" altLang="ja-JP" sz="1000" b="0" i="0" u="none" strike="noStrike" kern="1200" dirty="0">
                          <a:solidFill>
                            <a:srgbClr val="000000"/>
                          </a:solidFill>
                          <a:effectLst/>
                          <a:latin typeface="+mj-ea"/>
                          <a:ea typeface="+mn-ea"/>
                          <a:cs typeface="+mn-cs"/>
                        </a:rPr>
                        <a:t>2025</a:t>
                      </a:r>
                      <a:r>
                        <a:rPr kumimoji="1" lang="ja-JP" altLang="en-US" sz="1000" b="0" i="0" u="none" strike="noStrike" kern="1200" dirty="0">
                          <a:solidFill>
                            <a:srgbClr val="000000"/>
                          </a:solidFill>
                          <a:effectLst/>
                          <a:latin typeface="+mj-ea"/>
                          <a:ea typeface="+mn-ea"/>
                          <a:cs typeface="+mn-cs"/>
                        </a:rPr>
                        <a:t>年</a:t>
                      </a:r>
                      <a:r>
                        <a:rPr kumimoji="1" lang="en-US" altLang="ja-JP" sz="1000" b="0" i="0" u="none" strike="noStrike" kern="1200" dirty="0">
                          <a:solidFill>
                            <a:srgbClr val="000000"/>
                          </a:solidFill>
                          <a:effectLst/>
                          <a:latin typeface="+mj-ea"/>
                          <a:ea typeface="+mn-ea"/>
                          <a:cs typeface="+mn-cs"/>
                        </a:rPr>
                        <a:t>6</a:t>
                      </a:r>
                      <a:r>
                        <a:rPr kumimoji="1" lang="ja-JP" altLang="en-US" sz="1000" b="0" i="0" u="none" strike="noStrike" kern="1200" dirty="0">
                          <a:solidFill>
                            <a:srgbClr val="000000"/>
                          </a:solidFill>
                          <a:effectLst/>
                          <a:latin typeface="+mj-ea"/>
                          <a:ea typeface="+mn-ea"/>
                          <a:cs typeface="+mn-cs"/>
                        </a:rPr>
                        <a:t>月～</a:t>
                      </a:r>
                      <a:r>
                        <a:rPr kumimoji="1" lang="en-US" altLang="ja-JP" sz="1000" b="0" i="0" u="none" strike="noStrike" kern="1200" dirty="0">
                          <a:solidFill>
                            <a:srgbClr val="000000"/>
                          </a:solidFill>
                          <a:effectLst/>
                          <a:latin typeface="+mj-ea"/>
                          <a:ea typeface="+mn-ea"/>
                          <a:cs typeface="+mn-cs"/>
                        </a:rPr>
                        <a:t>2026</a:t>
                      </a:r>
                      <a:r>
                        <a:rPr kumimoji="1" lang="ja-JP" altLang="en-US" sz="1000" b="0" i="0" u="none" strike="noStrike" kern="1200" dirty="0">
                          <a:solidFill>
                            <a:srgbClr val="000000"/>
                          </a:solidFill>
                          <a:effectLst/>
                          <a:latin typeface="+mj-ea"/>
                          <a:ea typeface="+mn-ea"/>
                          <a:cs typeface="+mn-cs"/>
                        </a:rPr>
                        <a:t>年</a:t>
                      </a:r>
                      <a:r>
                        <a:rPr kumimoji="1" lang="en-US" altLang="ja-JP" sz="1000" b="0" i="0" u="none" strike="noStrike" kern="1200" dirty="0">
                          <a:solidFill>
                            <a:srgbClr val="000000"/>
                          </a:solidFill>
                          <a:effectLst/>
                          <a:latin typeface="+mj-ea"/>
                          <a:ea typeface="+mn-ea"/>
                          <a:cs typeface="+mn-cs"/>
                        </a:rPr>
                        <a:t>2</a:t>
                      </a:r>
                      <a:r>
                        <a:rPr kumimoji="1" lang="ja-JP" altLang="en-US" sz="1000" b="0" i="0" u="none" strike="noStrike" kern="1200" dirty="0">
                          <a:solidFill>
                            <a:srgbClr val="000000"/>
                          </a:solidFill>
                          <a:effectLst/>
                          <a:latin typeface="+mj-ea"/>
                          <a:ea typeface="+mn-ea"/>
                          <a:cs typeface="+mn-cs"/>
                        </a:rPr>
                        <a:t>月</a:t>
                      </a:r>
                      <a:endParaRPr kumimoji="1" lang="en-US" altLang="ja-JP" sz="1000" b="0" i="0" u="none" strike="noStrike" kern="1200" dirty="0">
                        <a:solidFill>
                          <a:srgbClr val="000000"/>
                        </a:solidFill>
                        <a:effectLst/>
                        <a:latin typeface="+mj-ea"/>
                        <a:ea typeface="+mn-ea"/>
                        <a:cs typeface="+mn-cs"/>
                      </a:endParaRPr>
                    </a:p>
                    <a:p>
                      <a:pPr marL="0" marR="0" lvl="0" indent="0" algn="l" defTabSz="990564"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dirty="0">
                          <a:solidFill>
                            <a:srgbClr val="000000"/>
                          </a:solidFill>
                          <a:effectLst/>
                          <a:latin typeface="+mj-ea"/>
                          <a:ea typeface="+mn-ea"/>
                          <a:cs typeface="+mn-cs"/>
                        </a:rPr>
                        <a:t>実証期間：</a:t>
                      </a:r>
                      <a:r>
                        <a:rPr kumimoji="1" lang="en-US" altLang="ja-JP" sz="1000" b="0" i="0" u="none" strike="noStrike" kern="1200" dirty="0">
                          <a:solidFill>
                            <a:srgbClr val="000000"/>
                          </a:solidFill>
                          <a:effectLst/>
                          <a:latin typeface="+mj-ea"/>
                          <a:ea typeface="+mn-ea"/>
                          <a:cs typeface="+mn-cs"/>
                        </a:rPr>
                        <a:t> 2025</a:t>
                      </a:r>
                      <a:r>
                        <a:rPr kumimoji="1" lang="ja-JP" altLang="en-US" sz="1000" b="0" i="0" u="none" strike="noStrike" kern="1200" dirty="0">
                          <a:solidFill>
                            <a:srgbClr val="000000"/>
                          </a:solidFill>
                          <a:effectLst/>
                          <a:latin typeface="+mj-ea"/>
                          <a:ea typeface="+mn-ea"/>
                          <a:cs typeface="+mn-cs"/>
                        </a:rPr>
                        <a:t>年</a:t>
                      </a:r>
                      <a:r>
                        <a:rPr kumimoji="1" lang="en-US" altLang="ja-JP" sz="1000" b="0" i="0" u="none" strike="noStrike" kern="1200" dirty="0">
                          <a:solidFill>
                            <a:srgbClr val="000000"/>
                          </a:solidFill>
                          <a:effectLst/>
                          <a:latin typeface="+mj-ea"/>
                          <a:ea typeface="+mn-ea"/>
                          <a:cs typeface="+mn-cs"/>
                        </a:rPr>
                        <a:t>9</a:t>
                      </a:r>
                      <a:r>
                        <a:rPr kumimoji="1" lang="ja-JP" altLang="en-US" sz="1000" b="0" i="0" u="none" strike="noStrike" kern="1200" dirty="0">
                          <a:solidFill>
                            <a:srgbClr val="000000"/>
                          </a:solidFill>
                          <a:effectLst/>
                          <a:latin typeface="+mj-ea"/>
                          <a:ea typeface="+mn-ea"/>
                          <a:cs typeface="+mn-cs"/>
                        </a:rPr>
                        <a:t>月～</a:t>
                      </a:r>
                      <a:r>
                        <a:rPr kumimoji="1" lang="en-US" altLang="ja-JP" sz="1000" b="0" i="0" u="none" strike="noStrike" kern="1200" dirty="0">
                          <a:solidFill>
                            <a:srgbClr val="000000"/>
                          </a:solidFill>
                          <a:effectLst/>
                          <a:latin typeface="+mj-ea"/>
                          <a:ea typeface="+mn-ea"/>
                          <a:cs typeface="+mn-cs"/>
                        </a:rPr>
                        <a:t>2026</a:t>
                      </a:r>
                      <a:r>
                        <a:rPr kumimoji="1" lang="ja-JP" altLang="en-US" sz="1000" b="0" i="0" u="none" strike="noStrike" kern="1200" dirty="0">
                          <a:solidFill>
                            <a:srgbClr val="000000"/>
                          </a:solidFill>
                          <a:effectLst/>
                          <a:latin typeface="+mj-ea"/>
                          <a:ea typeface="+mn-ea"/>
                          <a:cs typeface="+mn-cs"/>
                        </a:rPr>
                        <a:t>年</a:t>
                      </a:r>
                      <a:r>
                        <a:rPr kumimoji="1" lang="en-US" altLang="ja-JP" sz="1000" b="0" i="0" u="none" strike="noStrike" kern="1200" dirty="0">
                          <a:solidFill>
                            <a:srgbClr val="000000"/>
                          </a:solidFill>
                          <a:effectLst/>
                          <a:latin typeface="+mj-ea"/>
                          <a:ea typeface="+mn-ea"/>
                          <a:cs typeface="+mn-cs"/>
                        </a:rPr>
                        <a:t>1</a:t>
                      </a:r>
                      <a:r>
                        <a:rPr kumimoji="1" lang="ja-JP" altLang="en-US" sz="1000" b="0" i="0" u="none" strike="noStrike" kern="1200" dirty="0">
                          <a:solidFill>
                            <a:srgbClr val="000000"/>
                          </a:solidFill>
                          <a:effectLst/>
                          <a:latin typeface="+mj-ea"/>
                          <a:ea typeface="+mn-ea"/>
                          <a:cs typeface="+mn-cs"/>
                        </a:rPr>
                        <a:t>月</a:t>
                      </a:r>
                      <a:endParaRPr kumimoji="1" lang="en-US" altLang="ja-JP" sz="1000" b="0" i="0" u="none" strike="noStrike" kern="1200" dirty="0">
                        <a:solidFill>
                          <a:srgbClr val="000000"/>
                        </a:solidFill>
                        <a:effectLst/>
                        <a:latin typeface="+mj-ea"/>
                        <a:ea typeface="+mn-ea"/>
                        <a:cs typeface="+mn-cs"/>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pPr algn="ctr" fontAlgn="ct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marL="171450" indent="-171450" algn="l" fontAlgn="ctr">
                        <a:buFont typeface="Wingdings" panose="05000000000000000000" pitchFamily="2" charset="2"/>
                        <a:buChar char="Ø"/>
                      </a:pP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ctr" fontAlgn="ctr"/>
                      <a:endParaRPr lang="ja-JP" altLang="en-US" sz="1000" b="0" i="0" u="none" strike="noStrike">
                        <a:solidFill>
                          <a:srgbClr val="000000"/>
                        </a:solidFill>
                        <a:effectLst/>
                        <a:latin typeface="+mj-ea"/>
                        <a:ea typeface="+mj-ea"/>
                      </a:endParaRPr>
                    </a:p>
                  </a:txBody>
                  <a:tcPr marL="92354" marR="92354" marT="41564" marB="4156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97938660"/>
                  </a:ext>
                </a:extLst>
              </a:tr>
            </a:tbl>
          </a:graphicData>
        </a:graphic>
      </p:graphicFrame>
      <p:sp>
        <p:nvSpPr>
          <p:cNvPr id="3" name="正方形/長方形 2">
            <a:extLst>
              <a:ext uri="{FF2B5EF4-FFF2-40B4-BE49-F238E27FC236}">
                <a16:creationId xmlns:a16="http://schemas.microsoft.com/office/drawing/2014/main" id="{C1232E31-9CBB-E64D-04A1-946440954801}"/>
              </a:ext>
            </a:extLst>
          </p:cNvPr>
          <p:cNvSpPr/>
          <p:nvPr/>
        </p:nvSpPr>
        <p:spPr bwMode="gray">
          <a:xfrm>
            <a:off x="197618" y="147780"/>
            <a:ext cx="9497117" cy="868220"/>
          </a:xfrm>
          <a:prstGeom prst="rect">
            <a:avLst/>
          </a:prstGeom>
          <a:solidFill>
            <a:srgbClr val="FDF5F5"/>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effectLst/>
              <a:uLnTx/>
              <a:uFillTx/>
              <a:latin typeface="+mj-ea"/>
              <a:ea typeface="+mj-ea"/>
              <a:cs typeface="+mn-cs"/>
            </a:endParaRPr>
          </a:p>
        </p:txBody>
      </p:sp>
      <p:sp>
        <p:nvSpPr>
          <p:cNvPr id="11" name="正方形/長方形 10">
            <a:extLst>
              <a:ext uri="{FF2B5EF4-FFF2-40B4-BE49-F238E27FC236}">
                <a16:creationId xmlns:a16="http://schemas.microsoft.com/office/drawing/2014/main" id="{06164AD2-47A7-B8F4-7785-9F6381D9367C}"/>
              </a:ext>
            </a:extLst>
          </p:cNvPr>
          <p:cNvSpPr/>
          <p:nvPr/>
        </p:nvSpPr>
        <p:spPr bwMode="gray">
          <a:xfrm>
            <a:off x="197618" y="1302422"/>
            <a:ext cx="4654646" cy="717537"/>
          </a:xfrm>
          <a:prstGeom prst="rect">
            <a:avLst/>
          </a:prstGeom>
          <a:solidFill>
            <a:schemeClr val="bg1"/>
          </a:solidFill>
          <a:ln w="19050" algn="ctr">
            <a:solidFill>
              <a:schemeClr val="bg1">
                <a:lumMod val="85000"/>
              </a:schemeClr>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fontAlgn="ctr">
              <a:spcBef>
                <a:spcPts val="300"/>
              </a:spcBef>
              <a:spcAft>
                <a:spcPts val="0"/>
              </a:spcAft>
            </a:pPr>
            <a:r>
              <a:rPr kumimoji="1" lang="en-US" altLang="ja-JP" sz="1200" b="1">
                <a:solidFill>
                  <a:srgbClr val="000000"/>
                </a:solidFill>
                <a:latin typeface="Yu Gothic UI" panose="020B0500000000000000" pitchFamily="50" charset="-128"/>
                <a:ea typeface="Yu Gothic UI" panose="020B0500000000000000" pitchFamily="50" charset="-128"/>
              </a:rPr>
              <a:t>XXXX</a:t>
            </a:r>
            <a:r>
              <a:rPr kumimoji="1" lang="ja-JP" altLang="en-US" sz="1200" b="1">
                <a:solidFill>
                  <a:srgbClr val="000000"/>
                </a:solidFill>
                <a:latin typeface="Yu Gothic UI" panose="020B0500000000000000" pitchFamily="50" charset="-128"/>
                <a:ea typeface="Yu Gothic UI" panose="020B0500000000000000" pitchFamily="50" charset="-128"/>
              </a:rPr>
              <a:t>市を訪れる観光客が</a:t>
            </a:r>
            <a:r>
              <a:rPr kumimoji="1" lang="en-US" altLang="ja-JP" sz="1200" b="1">
                <a:solidFill>
                  <a:srgbClr val="000000"/>
                </a:solidFill>
                <a:latin typeface="Yu Gothic UI" panose="020B0500000000000000" pitchFamily="50" charset="-128"/>
                <a:ea typeface="Yu Gothic UI" panose="020B0500000000000000" pitchFamily="50" charset="-128"/>
              </a:rPr>
              <a:t>XXXX</a:t>
            </a:r>
            <a:r>
              <a:rPr kumimoji="1" lang="ja-JP" altLang="en-US" sz="1200" b="1">
                <a:solidFill>
                  <a:srgbClr val="000000"/>
                </a:solidFill>
                <a:latin typeface="Yu Gothic UI" panose="020B0500000000000000" pitchFamily="50" charset="-128"/>
                <a:ea typeface="Yu Gothic UI" panose="020B0500000000000000" pitchFamily="50" charset="-128"/>
              </a:rPr>
              <a:t>市の冬を楽しみ、冬の観光地としての世界的な知名度を高めるとともに、市</a:t>
            </a:r>
            <a:r>
              <a:rPr kumimoji="1" lang="en-US" altLang="ja-JP" sz="1200" b="1">
                <a:solidFill>
                  <a:srgbClr val="000000"/>
                </a:solidFill>
                <a:latin typeface="Yu Gothic UI" panose="020B0500000000000000" pitchFamily="50" charset="-128"/>
                <a:ea typeface="Yu Gothic UI" panose="020B0500000000000000" pitchFamily="50" charset="-128"/>
              </a:rPr>
              <a:t>XXXX</a:t>
            </a:r>
            <a:r>
              <a:rPr kumimoji="1" lang="ja-JP" altLang="en-US" sz="1200" b="1">
                <a:solidFill>
                  <a:srgbClr val="000000"/>
                </a:solidFill>
                <a:latin typeface="Yu Gothic UI" panose="020B0500000000000000" pitchFamily="50" charset="-128"/>
                <a:ea typeface="Yu Gothic UI" panose="020B0500000000000000" pitchFamily="50" charset="-128"/>
              </a:rPr>
              <a:t>市が多くの観光客に選ばれることを市民が喜ばしく感じ、観光客を快く受け入れることができる地域</a:t>
            </a:r>
            <a:endParaRPr kumimoji="1" lang="ja-JP" altLang="ja-JP" sz="1200" b="1">
              <a:solidFill>
                <a:srgbClr val="000000"/>
              </a:solidFill>
              <a:latin typeface="Yu Gothic UI" panose="020B0500000000000000" pitchFamily="50" charset="-128"/>
              <a:ea typeface="Yu Gothic UI" panose="020B0500000000000000" pitchFamily="50" charset="-128"/>
            </a:endParaRPr>
          </a:p>
        </p:txBody>
      </p:sp>
      <p:sp>
        <p:nvSpPr>
          <p:cNvPr id="13" name="テキスト ボックス 12">
            <a:extLst>
              <a:ext uri="{FF2B5EF4-FFF2-40B4-BE49-F238E27FC236}">
                <a16:creationId xmlns:a16="http://schemas.microsoft.com/office/drawing/2014/main" id="{7E1B3423-4BF5-C472-CFC6-205F35803E45}"/>
              </a:ext>
            </a:extLst>
          </p:cNvPr>
          <p:cNvSpPr txBox="1"/>
          <p:nvPr/>
        </p:nvSpPr>
        <p:spPr bwMode="gray">
          <a:xfrm>
            <a:off x="191067" y="1026026"/>
            <a:ext cx="1606201" cy="352541"/>
          </a:xfrm>
          <a:prstGeom prst="rect">
            <a:avLst/>
          </a:prstGeom>
        </p:spPr>
        <p:txBody>
          <a:bodyPr vert="horz" wrap="none" lIns="0" tIns="0" rIns="0" bIns="0" rtlCol="0" anchor="ctr">
            <a:noAutofit/>
          </a:bodyPr>
          <a:lstStyle/>
          <a:p>
            <a:pPr algn="l"/>
            <a:r>
              <a:rPr kumimoji="1" lang="ja-JP" altLang="en-US" sz="1200" b="1">
                <a:solidFill>
                  <a:srgbClr val="DA6B6B"/>
                </a:solidFill>
                <a:latin typeface="+mj-ea"/>
                <a:ea typeface="+mj-ea"/>
              </a:rPr>
              <a:t>■ 目指す姿（対策計画で記載されている目指す姿）</a:t>
            </a:r>
          </a:p>
        </p:txBody>
      </p:sp>
      <p:sp>
        <p:nvSpPr>
          <p:cNvPr id="14" name="テキスト ボックス 13">
            <a:extLst>
              <a:ext uri="{FF2B5EF4-FFF2-40B4-BE49-F238E27FC236}">
                <a16:creationId xmlns:a16="http://schemas.microsoft.com/office/drawing/2014/main" id="{52E579AB-BEC9-A0F3-B8E1-86FC14464B42}"/>
              </a:ext>
            </a:extLst>
          </p:cNvPr>
          <p:cNvSpPr txBox="1"/>
          <p:nvPr/>
        </p:nvSpPr>
        <p:spPr bwMode="gray">
          <a:xfrm>
            <a:off x="5025294" y="1026026"/>
            <a:ext cx="2710036" cy="352541"/>
          </a:xfrm>
          <a:prstGeom prst="rect">
            <a:avLst/>
          </a:prstGeom>
        </p:spPr>
        <p:txBody>
          <a:bodyPr vert="horz" wrap="none" lIns="0" tIns="0" rIns="0" bIns="0" rtlCol="0" anchor="ctr">
            <a:noAutofit/>
          </a:bodyPr>
          <a:lstStyle/>
          <a:p>
            <a:pPr algn="l"/>
            <a:r>
              <a:rPr kumimoji="1" lang="ja-JP" altLang="en-US" sz="1200" b="1">
                <a:solidFill>
                  <a:srgbClr val="DA6B6B"/>
                </a:solidFill>
                <a:latin typeface="+mj-ea"/>
                <a:ea typeface="+mj-ea"/>
              </a:rPr>
              <a:t>■ </a:t>
            </a:r>
            <a:r>
              <a:rPr kumimoji="1" lang="en-US" altLang="ja-JP" sz="1200" b="1">
                <a:solidFill>
                  <a:srgbClr val="DA6B6B"/>
                </a:solidFill>
                <a:latin typeface="+mj-ea"/>
                <a:ea typeface="+mj-ea"/>
              </a:rPr>
              <a:t>KGI</a:t>
            </a:r>
            <a:r>
              <a:rPr kumimoji="1" lang="ja-JP" altLang="en-US" sz="1200" b="1">
                <a:solidFill>
                  <a:srgbClr val="DA6B6B"/>
                </a:solidFill>
                <a:latin typeface="+mj-ea"/>
                <a:ea typeface="+mj-ea"/>
              </a:rPr>
              <a:t>（対策計画で記載されている</a:t>
            </a:r>
            <a:r>
              <a:rPr kumimoji="1" lang="en-US" altLang="ja-JP" sz="1200" b="1">
                <a:solidFill>
                  <a:srgbClr val="DA6B6B"/>
                </a:solidFill>
                <a:latin typeface="+mj-ea"/>
                <a:ea typeface="+mj-ea"/>
              </a:rPr>
              <a:t>KGI</a:t>
            </a:r>
            <a:r>
              <a:rPr kumimoji="1" lang="ja-JP" altLang="en-US" sz="1200" b="1">
                <a:solidFill>
                  <a:srgbClr val="DA6B6B"/>
                </a:solidFill>
                <a:latin typeface="+mj-ea"/>
                <a:ea typeface="+mj-ea"/>
              </a:rPr>
              <a:t>）</a:t>
            </a:r>
          </a:p>
        </p:txBody>
      </p:sp>
      <p:sp>
        <p:nvSpPr>
          <p:cNvPr id="5" name="テキスト ボックス 4">
            <a:extLst>
              <a:ext uri="{FF2B5EF4-FFF2-40B4-BE49-F238E27FC236}">
                <a16:creationId xmlns:a16="http://schemas.microsoft.com/office/drawing/2014/main" id="{787A3FAE-01F7-72A7-0459-FB4B86F09E39}"/>
              </a:ext>
            </a:extLst>
          </p:cNvPr>
          <p:cNvSpPr txBox="1"/>
          <p:nvPr/>
        </p:nvSpPr>
        <p:spPr bwMode="gray">
          <a:xfrm>
            <a:off x="523895" y="650992"/>
            <a:ext cx="723333" cy="320492"/>
          </a:xfrm>
          <a:prstGeom prst="rect">
            <a:avLst/>
          </a:prstGeom>
        </p:spPr>
        <p:txBody>
          <a:bodyPr vert="horz" wrap="none" lIns="0" tIns="0" rIns="0" bIns="0" rtlCol="0" anchor="ctr">
            <a:noAutofit/>
          </a:bodyPr>
          <a:lstStyle/>
          <a:p>
            <a:pPr algn="l"/>
            <a:endParaRPr kumimoji="1" lang="ja-JP" altLang="en-US" sz="1400" b="1">
              <a:solidFill>
                <a:schemeClr val="tx1">
                  <a:lumMod val="75000"/>
                  <a:lumOff val="25000"/>
                </a:schemeClr>
              </a:solidFill>
              <a:latin typeface="+mj-ea"/>
              <a:ea typeface="+mj-ea"/>
            </a:endParaRPr>
          </a:p>
        </p:txBody>
      </p:sp>
      <p:graphicFrame>
        <p:nvGraphicFramePr>
          <p:cNvPr id="2" name="表 1">
            <a:extLst>
              <a:ext uri="{FF2B5EF4-FFF2-40B4-BE49-F238E27FC236}">
                <a16:creationId xmlns:a16="http://schemas.microsoft.com/office/drawing/2014/main" id="{00FD8D99-A895-3991-490B-763F966AA422}"/>
              </a:ext>
            </a:extLst>
          </p:cNvPr>
          <p:cNvGraphicFramePr>
            <a:graphicFrameLocks noGrp="1"/>
          </p:cNvGraphicFramePr>
          <p:nvPr/>
        </p:nvGraphicFramePr>
        <p:xfrm>
          <a:off x="5040088" y="1302422"/>
          <a:ext cx="4654646" cy="717537"/>
        </p:xfrm>
        <a:graphic>
          <a:graphicData uri="http://schemas.openxmlformats.org/drawingml/2006/table">
            <a:tbl>
              <a:tblPr firstRow="1" bandRow="1">
                <a:tableStyleId>{5C22544A-7EE6-4342-B048-85BDC9FD1C3A}</a:tableStyleId>
              </a:tblPr>
              <a:tblGrid>
                <a:gridCol w="2226972">
                  <a:extLst>
                    <a:ext uri="{9D8B030D-6E8A-4147-A177-3AD203B41FA5}">
                      <a16:colId xmlns:a16="http://schemas.microsoft.com/office/drawing/2014/main" val="799764245"/>
                    </a:ext>
                  </a:extLst>
                </a:gridCol>
                <a:gridCol w="1266077">
                  <a:extLst>
                    <a:ext uri="{9D8B030D-6E8A-4147-A177-3AD203B41FA5}">
                      <a16:colId xmlns:a16="http://schemas.microsoft.com/office/drawing/2014/main" val="11572482"/>
                    </a:ext>
                  </a:extLst>
                </a:gridCol>
                <a:gridCol w="1161597">
                  <a:extLst>
                    <a:ext uri="{9D8B030D-6E8A-4147-A177-3AD203B41FA5}">
                      <a16:colId xmlns:a16="http://schemas.microsoft.com/office/drawing/2014/main" val="1419687965"/>
                    </a:ext>
                  </a:extLst>
                </a:gridCol>
              </a:tblGrid>
              <a:tr h="347195">
                <a:tc>
                  <a:txBody>
                    <a:bodyPr/>
                    <a:lstStyle/>
                    <a:p>
                      <a:pPr algn="ctr"/>
                      <a:r>
                        <a:rPr kumimoji="1" lang="ja-JP" altLang="en-US" sz="900">
                          <a:latin typeface="+mj-ea"/>
                          <a:ea typeface="+mj-ea"/>
                        </a:rPr>
                        <a:t>指標</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1">
                        <a:lumMod val="50000"/>
                        <a:lumOff val="50000"/>
                      </a:schemeClr>
                    </a:solidFill>
                  </a:tcPr>
                </a:tc>
                <a:tc>
                  <a:txBody>
                    <a:bodyPr/>
                    <a:lstStyle/>
                    <a:p>
                      <a:pPr algn="ctr"/>
                      <a:r>
                        <a:rPr kumimoji="1" lang="ja-JP" altLang="en-US" sz="900">
                          <a:latin typeface="+mj-ea"/>
                          <a:ea typeface="+mj-ea"/>
                        </a:rPr>
                        <a:t>現状値</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1">
                        <a:lumMod val="50000"/>
                        <a:lumOff val="50000"/>
                      </a:schemeClr>
                    </a:solidFill>
                  </a:tcPr>
                </a:tc>
                <a:tc>
                  <a:txBody>
                    <a:bodyPr/>
                    <a:lstStyle/>
                    <a:p>
                      <a:pPr algn="ctr"/>
                      <a:r>
                        <a:rPr kumimoji="1" lang="ja-JP" altLang="en-US" sz="900">
                          <a:latin typeface="+mj-ea"/>
                          <a:ea typeface="+mj-ea"/>
                        </a:rPr>
                        <a:t>目標値</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1">
                        <a:lumMod val="50000"/>
                        <a:lumOff val="50000"/>
                      </a:schemeClr>
                    </a:solidFill>
                  </a:tcPr>
                </a:tc>
                <a:extLst>
                  <a:ext uri="{0D108BD9-81ED-4DB2-BD59-A6C34878D82A}">
                    <a16:rowId xmlns:a16="http://schemas.microsoft.com/office/drawing/2014/main" val="4121890300"/>
                  </a:ext>
                </a:extLst>
              </a:tr>
              <a:tr h="370342">
                <a:tc>
                  <a:txBody>
                    <a:bodyPr/>
                    <a:lstStyle/>
                    <a:p>
                      <a:pPr algn="ctr"/>
                      <a:r>
                        <a:rPr kumimoji="1" lang="ja-JP" altLang="en-US" sz="1000" b="1">
                          <a:latin typeface="+mj-ea"/>
                          <a:ea typeface="+mj-ea"/>
                        </a:rPr>
                        <a:t>市民の観光客の受入意向率</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lumMod val="95000"/>
                      </a:schemeClr>
                    </a:solidFill>
                  </a:tcPr>
                </a:tc>
                <a:tc>
                  <a:txBody>
                    <a:bodyPr/>
                    <a:lstStyle/>
                    <a:p>
                      <a:pPr algn="ctr"/>
                      <a:r>
                        <a:rPr kumimoji="1" lang="en-US" altLang="ja-JP" sz="1000">
                          <a:latin typeface="+mj-ea"/>
                          <a:ea typeface="+mj-ea"/>
                        </a:rPr>
                        <a:t>65%</a:t>
                      </a:r>
                      <a:r>
                        <a:rPr kumimoji="1" lang="ja-JP" altLang="en-US" sz="1000">
                          <a:latin typeface="+mj-ea"/>
                          <a:ea typeface="+mj-ea"/>
                        </a:rPr>
                        <a:t>（</a:t>
                      </a:r>
                      <a:r>
                        <a:rPr kumimoji="1" lang="en-US" altLang="ja-JP" sz="1000">
                          <a:latin typeface="+mj-ea"/>
                          <a:ea typeface="+mj-ea"/>
                        </a:rPr>
                        <a:t>2024</a:t>
                      </a:r>
                      <a:r>
                        <a:rPr kumimoji="1" lang="ja-JP" altLang="en-US" sz="1000">
                          <a:latin typeface="+mj-ea"/>
                          <a:ea typeface="+mj-ea"/>
                        </a:rPr>
                        <a:t>年）</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tc>
                  <a:txBody>
                    <a:bodyPr/>
                    <a:lstStyle/>
                    <a:p>
                      <a:pPr algn="ctr"/>
                      <a:r>
                        <a:rPr kumimoji="1" lang="en-US" altLang="ja-JP" sz="1000">
                          <a:latin typeface="+mj-ea"/>
                          <a:ea typeface="+mj-ea"/>
                        </a:rPr>
                        <a:t>75%</a:t>
                      </a:r>
                      <a:r>
                        <a:rPr kumimoji="1" lang="ja-JP" altLang="en-US" sz="1000">
                          <a:latin typeface="+mj-ea"/>
                          <a:ea typeface="+mj-ea"/>
                        </a:rPr>
                        <a:t>（</a:t>
                      </a:r>
                      <a:r>
                        <a:rPr kumimoji="1" lang="en-US" altLang="ja-JP" sz="1000">
                          <a:latin typeface="+mj-ea"/>
                          <a:ea typeface="+mj-ea"/>
                        </a:rPr>
                        <a:t>2027</a:t>
                      </a:r>
                      <a:r>
                        <a:rPr kumimoji="1" lang="ja-JP" altLang="en-US" sz="1000">
                          <a:latin typeface="+mj-ea"/>
                          <a:ea typeface="+mj-ea"/>
                        </a:rPr>
                        <a:t>年）</a:t>
                      </a:r>
                    </a:p>
                  </a:txBody>
                  <a:tcPr marL="45720" marR="4572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2432016575"/>
                  </a:ext>
                </a:extLst>
              </a:tr>
            </a:tbl>
          </a:graphicData>
        </a:graphic>
      </p:graphicFrame>
      <p:sp>
        <p:nvSpPr>
          <p:cNvPr id="40" name="四角形: 角を丸くする 39">
            <a:extLst>
              <a:ext uri="{FF2B5EF4-FFF2-40B4-BE49-F238E27FC236}">
                <a16:creationId xmlns:a16="http://schemas.microsoft.com/office/drawing/2014/main" id="{11AB093A-0203-6A2E-1A2E-57F83F559CBC}"/>
              </a:ext>
            </a:extLst>
          </p:cNvPr>
          <p:cNvSpPr/>
          <p:nvPr/>
        </p:nvSpPr>
        <p:spPr bwMode="gray">
          <a:xfrm>
            <a:off x="6796649" y="325326"/>
            <a:ext cx="2808000" cy="252001"/>
          </a:xfrm>
          <a:prstGeom prst="round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i="0" u="none" strike="noStrike" kern="1200" cap="none" spc="0" normalizeH="0" baseline="0" noProof="0">
                <a:ln>
                  <a:noFill/>
                </a:ln>
                <a:solidFill>
                  <a:prstClr val="black"/>
                </a:solidFill>
                <a:effectLst/>
                <a:uLnTx/>
                <a:uFillTx/>
                <a:latin typeface="+mj-ea"/>
                <a:ea typeface="+mj-ea"/>
                <a:cs typeface="+mn-cs"/>
              </a:rPr>
              <a:t>補助対象経費：</a:t>
            </a:r>
            <a:r>
              <a:rPr kumimoji="1" lang="en-US" altLang="ja-JP" sz="1050" b="1">
                <a:solidFill>
                  <a:prstClr val="black"/>
                </a:solidFill>
                <a:latin typeface="+mj-ea"/>
                <a:ea typeface="+mj-ea"/>
                <a:cs typeface="+mn-cs"/>
              </a:rPr>
              <a:t>30</a:t>
            </a:r>
            <a:r>
              <a:rPr kumimoji="1" lang="en-US" altLang="ja-JP" sz="1050" b="1" i="0" u="none" strike="noStrike" kern="1200" cap="none" spc="0" normalizeH="0" baseline="0" noProof="0">
                <a:ln>
                  <a:noFill/>
                </a:ln>
                <a:solidFill>
                  <a:prstClr val="black"/>
                </a:solidFill>
                <a:effectLst/>
                <a:uLnTx/>
                <a:uFillTx/>
                <a:latin typeface="+mj-ea"/>
                <a:ea typeface="+mj-ea"/>
                <a:cs typeface="+mn-cs"/>
              </a:rPr>
              <a:t>,000,000 </a:t>
            </a:r>
            <a:r>
              <a:rPr kumimoji="1" lang="ja-JP" altLang="en-US" sz="1050" b="1" i="0" u="none" strike="noStrike" kern="1200" cap="none" spc="0" normalizeH="0" baseline="0" noProof="0">
                <a:ln>
                  <a:noFill/>
                </a:ln>
                <a:solidFill>
                  <a:prstClr val="black"/>
                </a:solidFill>
                <a:effectLst/>
                <a:uLnTx/>
                <a:uFillTx/>
                <a:latin typeface="+mj-ea"/>
                <a:ea typeface="+mj-ea"/>
                <a:cs typeface="+mn-cs"/>
              </a:rPr>
              <a:t>円</a:t>
            </a:r>
          </a:p>
        </p:txBody>
      </p:sp>
      <p:sp>
        <p:nvSpPr>
          <p:cNvPr id="8" name="四角形: 角を丸くする 7">
            <a:extLst>
              <a:ext uri="{FF2B5EF4-FFF2-40B4-BE49-F238E27FC236}">
                <a16:creationId xmlns:a16="http://schemas.microsoft.com/office/drawing/2014/main" id="{E848E555-02F6-B5B3-C0DE-60FAE39B4440}"/>
              </a:ext>
            </a:extLst>
          </p:cNvPr>
          <p:cNvSpPr/>
          <p:nvPr/>
        </p:nvSpPr>
        <p:spPr bwMode="gray">
          <a:xfrm>
            <a:off x="6799225" y="619592"/>
            <a:ext cx="2808000" cy="252001"/>
          </a:xfrm>
          <a:prstGeom prst="round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50" b="1">
                <a:solidFill>
                  <a:prstClr val="black"/>
                </a:solidFill>
                <a:latin typeface="+mj-ea"/>
                <a:ea typeface="+mj-ea"/>
                <a:cs typeface="+mn-cs"/>
              </a:rPr>
              <a:t>申請補助金</a:t>
            </a:r>
            <a:r>
              <a:rPr kumimoji="1" lang="ja-JP" altLang="en-US" sz="1050" b="1" i="0" u="none" strike="noStrike" kern="1200" cap="none" spc="0" normalizeH="0" baseline="0" noProof="0">
                <a:ln>
                  <a:noFill/>
                </a:ln>
                <a:solidFill>
                  <a:prstClr val="black"/>
                </a:solidFill>
                <a:effectLst/>
                <a:uLnTx/>
                <a:uFillTx/>
                <a:latin typeface="+mj-ea"/>
                <a:ea typeface="+mj-ea"/>
                <a:cs typeface="+mn-cs"/>
              </a:rPr>
              <a:t>額：</a:t>
            </a:r>
            <a:r>
              <a:rPr kumimoji="1" lang="en-US" altLang="ja-JP" sz="1050" b="1" i="0" u="none" strike="noStrike" kern="1200" cap="none" spc="0" normalizeH="0" baseline="0" noProof="0">
                <a:ln>
                  <a:noFill/>
                </a:ln>
                <a:solidFill>
                  <a:prstClr val="black"/>
                </a:solidFill>
                <a:effectLst/>
                <a:uLnTx/>
                <a:uFillTx/>
                <a:latin typeface="+mj-ea"/>
                <a:ea typeface="+mj-ea"/>
                <a:cs typeface="+mn-cs"/>
              </a:rPr>
              <a:t>15,000,000 </a:t>
            </a:r>
            <a:r>
              <a:rPr kumimoji="1" lang="ja-JP" altLang="en-US" sz="1050" b="1" i="0" u="none" strike="noStrike" kern="1200" cap="none" spc="0" normalizeH="0" baseline="0" noProof="0">
                <a:ln>
                  <a:noFill/>
                </a:ln>
                <a:solidFill>
                  <a:prstClr val="black"/>
                </a:solidFill>
                <a:effectLst/>
                <a:uLnTx/>
                <a:uFillTx/>
                <a:latin typeface="+mj-ea"/>
                <a:ea typeface="+mj-ea"/>
                <a:cs typeface="+mn-cs"/>
              </a:rPr>
              <a:t>円</a:t>
            </a:r>
          </a:p>
        </p:txBody>
      </p:sp>
      <p:grpSp>
        <p:nvGrpSpPr>
          <p:cNvPr id="25" name="グループ化 24">
            <a:extLst>
              <a:ext uri="{FF2B5EF4-FFF2-40B4-BE49-F238E27FC236}">
                <a16:creationId xmlns:a16="http://schemas.microsoft.com/office/drawing/2014/main" id="{58389A83-4CAE-7A26-18D3-48A40632182A}"/>
              </a:ext>
            </a:extLst>
          </p:cNvPr>
          <p:cNvGrpSpPr/>
          <p:nvPr/>
        </p:nvGrpSpPr>
        <p:grpSpPr>
          <a:xfrm>
            <a:off x="8072008" y="3522307"/>
            <a:ext cx="1556562" cy="1376105"/>
            <a:chOff x="8225426" y="4914842"/>
            <a:chExt cx="1556562" cy="1376105"/>
          </a:xfrm>
        </p:grpSpPr>
        <p:sp>
          <p:nvSpPr>
            <p:cNvPr id="22" name="正方形/長方形 21">
              <a:extLst>
                <a:ext uri="{FF2B5EF4-FFF2-40B4-BE49-F238E27FC236}">
                  <a16:creationId xmlns:a16="http://schemas.microsoft.com/office/drawing/2014/main" id="{ECE51ECB-B48C-4D59-2798-C29362C01250}"/>
                </a:ext>
              </a:extLst>
            </p:cNvPr>
            <p:cNvSpPr/>
            <p:nvPr/>
          </p:nvSpPr>
          <p:spPr bwMode="gray">
            <a:xfrm>
              <a:off x="8225426" y="4914842"/>
              <a:ext cx="1556562" cy="1081879"/>
            </a:xfrm>
            <a:prstGeom prst="rect">
              <a:avLst/>
            </a:prstGeom>
            <a:solidFill>
              <a:schemeClr val="bg1">
                <a:lumMod val="95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0" i="0" u="none" strike="noStrike" kern="1200" cap="none" spc="0" normalizeH="0" baseline="0" noProof="0">
                  <a:ln>
                    <a:noFill/>
                  </a:ln>
                  <a:solidFill>
                    <a:prstClr val="black"/>
                  </a:solidFill>
                  <a:effectLst/>
                  <a:uLnTx/>
                  <a:uFillTx/>
                  <a:latin typeface="+mj-ea"/>
                  <a:ea typeface="+mj-ea"/>
                  <a:cs typeface="+mn-cs"/>
                </a:rPr>
                <a:t>写真</a:t>
              </a:r>
            </a:p>
          </p:txBody>
        </p:sp>
        <p:sp>
          <p:nvSpPr>
            <p:cNvPr id="24" name="テキスト ボックス 23">
              <a:extLst>
                <a:ext uri="{FF2B5EF4-FFF2-40B4-BE49-F238E27FC236}">
                  <a16:creationId xmlns:a16="http://schemas.microsoft.com/office/drawing/2014/main" id="{BF32AAFB-513F-736A-5043-51D4B2AC6835}"/>
                </a:ext>
              </a:extLst>
            </p:cNvPr>
            <p:cNvSpPr txBox="1"/>
            <p:nvPr/>
          </p:nvSpPr>
          <p:spPr bwMode="gray">
            <a:xfrm>
              <a:off x="8300377" y="6026078"/>
              <a:ext cx="1379340" cy="264869"/>
            </a:xfrm>
            <a:prstGeom prst="rect">
              <a:avLst/>
            </a:prstGeom>
          </p:spPr>
          <p:txBody>
            <a:bodyPr vert="horz" wrap="square" lIns="0" tIns="0" rIns="0" bIns="0" rtlCol="0" anchor="ctr">
              <a:noAutofit/>
            </a:bodyPr>
            <a:lstStyle/>
            <a:p>
              <a:pPr algn="ctr"/>
              <a:r>
                <a:rPr kumimoji="1" lang="ja-JP" altLang="en-US" sz="800">
                  <a:solidFill>
                    <a:schemeClr val="tx1">
                      <a:lumMod val="75000"/>
                      <a:lumOff val="25000"/>
                    </a:schemeClr>
                  </a:solidFill>
                  <a:latin typeface="+mj-ea"/>
                  <a:ea typeface="+mj-ea"/>
                </a:rPr>
                <a:t>イメージ写真の説明</a:t>
              </a:r>
              <a:br>
                <a:rPr kumimoji="1" lang="en-US" altLang="ja-JP" sz="800">
                  <a:solidFill>
                    <a:schemeClr val="tx1">
                      <a:lumMod val="75000"/>
                      <a:lumOff val="25000"/>
                    </a:schemeClr>
                  </a:solidFill>
                  <a:latin typeface="+mj-ea"/>
                  <a:ea typeface="+mj-ea"/>
                </a:rPr>
              </a:br>
              <a:r>
                <a:rPr kumimoji="1" lang="ja-JP" altLang="en-US" sz="800">
                  <a:solidFill>
                    <a:schemeClr val="tx1">
                      <a:lumMod val="75000"/>
                      <a:lumOff val="25000"/>
                    </a:schemeClr>
                  </a:solidFill>
                  <a:latin typeface="+mj-ea"/>
                  <a:ea typeface="+mj-ea"/>
                </a:rPr>
                <a:t>道路混雑状況</a:t>
              </a:r>
            </a:p>
          </p:txBody>
        </p:sp>
      </p:grpSp>
      <p:sp>
        <p:nvSpPr>
          <p:cNvPr id="29" name="テキスト ボックス 28">
            <a:extLst>
              <a:ext uri="{FF2B5EF4-FFF2-40B4-BE49-F238E27FC236}">
                <a16:creationId xmlns:a16="http://schemas.microsoft.com/office/drawing/2014/main" id="{782FCECC-DE9C-3BEF-01BB-73B82C18639B}"/>
              </a:ext>
            </a:extLst>
          </p:cNvPr>
          <p:cNvSpPr txBox="1"/>
          <p:nvPr/>
        </p:nvSpPr>
        <p:spPr bwMode="gray">
          <a:xfrm>
            <a:off x="191067" y="2003801"/>
            <a:ext cx="1606201" cy="352541"/>
          </a:xfrm>
          <a:prstGeom prst="rect">
            <a:avLst/>
          </a:prstGeom>
        </p:spPr>
        <p:txBody>
          <a:bodyPr vert="horz" wrap="none" lIns="0" tIns="0" rIns="0" bIns="0" rtlCol="0" anchor="ctr">
            <a:noAutofit/>
          </a:bodyPr>
          <a:lstStyle/>
          <a:p>
            <a:pPr algn="l"/>
            <a:r>
              <a:rPr kumimoji="1" lang="ja-JP" altLang="en-US" sz="1200" b="1">
                <a:solidFill>
                  <a:srgbClr val="DA6B6B"/>
                </a:solidFill>
                <a:latin typeface="+mj-ea"/>
                <a:ea typeface="+mj-ea"/>
              </a:rPr>
              <a:t>■ 補助事業</a:t>
            </a:r>
          </a:p>
        </p:txBody>
      </p:sp>
      <p:grpSp>
        <p:nvGrpSpPr>
          <p:cNvPr id="18" name="グループ化 17">
            <a:extLst>
              <a:ext uri="{FF2B5EF4-FFF2-40B4-BE49-F238E27FC236}">
                <a16:creationId xmlns:a16="http://schemas.microsoft.com/office/drawing/2014/main" id="{B097B68D-8B3C-EE11-17DF-8E0CF4CF2605}"/>
              </a:ext>
            </a:extLst>
          </p:cNvPr>
          <p:cNvGrpSpPr/>
          <p:nvPr/>
        </p:nvGrpSpPr>
        <p:grpSpPr>
          <a:xfrm>
            <a:off x="8072008" y="5062513"/>
            <a:ext cx="1556562" cy="1376105"/>
            <a:chOff x="8225426" y="4914842"/>
            <a:chExt cx="1556562" cy="1376105"/>
          </a:xfrm>
        </p:grpSpPr>
        <p:sp>
          <p:nvSpPr>
            <p:cNvPr id="19" name="正方形/長方形 18">
              <a:extLst>
                <a:ext uri="{FF2B5EF4-FFF2-40B4-BE49-F238E27FC236}">
                  <a16:creationId xmlns:a16="http://schemas.microsoft.com/office/drawing/2014/main" id="{B8EC9C82-5208-FC61-694E-E78390788004}"/>
                </a:ext>
              </a:extLst>
            </p:cNvPr>
            <p:cNvSpPr/>
            <p:nvPr/>
          </p:nvSpPr>
          <p:spPr bwMode="gray">
            <a:xfrm>
              <a:off x="8225426" y="4914842"/>
              <a:ext cx="1556562" cy="1081879"/>
            </a:xfrm>
            <a:prstGeom prst="rect">
              <a:avLst/>
            </a:prstGeom>
            <a:solidFill>
              <a:schemeClr val="bg1">
                <a:lumMod val="95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0" i="0" u="none" strike="noStrike" kern="1200" cap="none" spc="0" normalizeH="0" baseline="0" noProof="0">
                  <a:ln>
                    <a:noFill/>
                  </a:ln>
                  <a:solidFill>
                    <a:prstClr val="black"/>
                  </a:solidFill>
                  <a:effectLst/>
                  <a:uLnTx/>
                  <a:uFillTx/>
                  <a:latin typeface="+mj-ea"/>
                  <a:ea typeface="+mj-ea"/>
                  <a:cs typeface="+mn-cs"/>
                </a:rPr>
                <a:t>写真</a:t>
              </a:r>
            </a:p>
          </p:txBody>
        </p:sp>
        <p:sp>
          <p:nvSpPr>
            <p:cNvPr id="20" name="テキスト ボックス 19">
              <a:extLst>
                <a:ext uri="{FF2B5EF4-FFF2-40B4-BE49-F238E27FC236}">
                  <a16:creationId xmlns:a16="http://schemas.microsoft.com/office/drawing/2014/main" id="{3DF1AB18-42F9-ACEE-AF90-BE2FDDC89F52}"/>
                </a:ext>
              </a:extLst>
            </p:cNvPr>
            <p:cNvSpPr txBox="1"/>
            <p:nvPr/>
          </p:nvSpPr>
          <p:spPr bwMode="gray">
            <a:xfrm>
              <a:off x="8300377" y="6026078"/>
              <a:ext cx="1379340" cy="264869"/>
            </a:xfrm>
            <a:prstGeom prst="rect">
              <a:avLst/>
            </a:prstGeom>
          </p:spPr>
          <p:txBody>
            <a:bodyPr vert="horz" wrap="square" lIns="0" tIns="0" rIns="0" bIns="0" rtlCol="0" anchor="ctr">
              <a:noAutofit/>
            </a:bodyPr>
            <a:lstStyle/>
            <a:p>
              <a:pPr algn="ctr"/>
              <a:r>
                <a:rPr kumimoji="1" lang="ja-JP" altLang="en-US" sz="800">
                  <a:solidFill>
                    <a:schemeClr val="tx1">
                      <a:lumMod val="75000"/>
                      <a:lumOff val="25000"/>
                    </a:schemeClr>
                  </a:solidFill>
                  <a:latin typeface="+mj-ea"/>
                  <a:ea typeface="+mj-ea"/>
                </a:rPr>
                <a:t>イメージ写真の説明</a:t>
              </a:r>
              <a:br>
                <a:rPr kumimoji="1" lang="en-US" altLang="ja-JP" sz="800">
                  <a:solidFill>
                    <a:schemeClr val="tx1">
                      <a:lumMod val="75000"/>
                      <a:lumOff val="25000"/>
                    </a:schemeClr>
                  </a:solidFill>
                  <a:latin typeface="+mj-ea"/>
                  <a:ea typeface="+mj-ea"/>
                </a:rPr>
              </a:br>
              <a:r>
                <a:rPr kumimoji="1" lang="ja-JP" altLang="en-US" sz="800">
                  <a:solidFill>
                    <a:schemeClr val="tx1">
                      <a:lumMod val="75000"/>
                      <a:lumOff val="25000"/>
                    </a:schemeClr>
                  </a:solidFill>
                  <a:latin typeface="+mj-ea"/>
                  <a:ea typeface="+mj-ea"/>
                </a:rPr>
                <a:t>シャトルバス運行ルート図</a:t>
              </a:r>
            </a:p>
          </p:txBody>
        </p:sp>
      </p:grpSp>
      <p:sp>
        <p:nvSpPr>
          <p:cNvPr id="28" name="正方形/長方形 27">
            <a:extLst>
              <a:ext uri="{FF2B5EF4-FFF2-40B4-BE49-F238E27FC236}">
                <a16:creationId xmlns:a16="http://schemas.microsoft.com/office/drawing/2014/main" id="{9B62371C-A397-9003-7423-D85D435E8FEA}"/>
              </a:ext>
            </a:extLst>
          </p:cNvPr>
          <p:cNvSpPr/>
          <p:nvPr/>
        </p:nvSpPr>
        <p:spPr bwMode="gray">
          <a:xfrm>
            <a:off x="-3285377" y="1311929"/>
            <a:ext cx="3198501" cy="653752"/>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ja-JP" altLang="en-US" sz="1050" b="1">
                <a:solidFill>
                  <a:prstClr val="black"/>
                </a:solidFill>
                <a:latin typeface="+mj-ea"/>
                <a:ea typeface="+mj-ea"/>
                <a:cs typeface="+mn-cs"/>
              </a:rPr>
              <a:t>対策計画と整合させること</a:t>
            </a:r>
            <a:endParaRPr kumimoji="1" lang="en-US" altLang="ja-JP" sz="1050" b="1">
              <a:solidFill>
                <a:prstClr val="black"/>
              </a:solidFill>
              <a:latin typeface="+mj-ea"/>
              <a:ea typeface="+mj-ea"/>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ja-JP" altLang="en-US" sz="1050" b="1">
                <a:solidFill>
                  <a:prstClr val="black"/>
                </a:solidFill>
                <a:latin typeface="+mj-ea"/>
                <a:ea typeface="+mj-ea"/>
                <a:cs typeface="+mn-cs"/>
              </a:rPr>
              <a:t>同様の対策計画に紐づく場合は、同様の内容を共通して記載</a:t>
            </a:r>
            <a:endParaRPr kumimoji="1" lang="en-US" altLang="ja-JP" sz="1050" b="1">
              <a:solidFill>
                <a:prstClr val="black"/>
              </a:solidFill>
              <a:latin typeface="+mj-ea"/>
              <a:ea typeface="+mj-ea"/>
              <a:cs typeface="+mn-cs"/>
            </a:endParaRPr>
          </a:p>
        </p:txBody>
      </p:sp>
      <p:cxnSp>
        <p:nvCxnSpPr>
          <p:cNvPr id="30" name="直線コネクタ 29">
            <a:extLst>
              <a:ext uri="{FF2B5EF4-FFF2-40B4-BE49-F238E27FC236}">
                <a16:creationId xmlns:a16="http://schemas.microsoft.com/office/drawing/2014/main" id="{EE1F2BD6-15FF-8FF7-410A-C5B64E8B9DA8}"/>
              </a:ext>
            </a:extLst>
          </p:cNvPr>
          <p:cNvCxnSpPr>
            <a:cxnSpLocks/>
            <a:endCxn id="28" idx="3"/>
          </p:cNvCxnSpPr>
          <p:nvPr/>
        </p:nvCxnSpPr>
        <p:spPr bwMode="gray">
          <a:xfrm flipH="1">
            <a:off x="-86876" y="1435777"/>
            <a:ext cx="318237" cy="203028"/>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37" name="グループ化 36">
            <a:extLst>
              <a:ext uri="{FF2B5EF4-FFF2-40B4-BE49-F238E27FC236}">
                <a16:creationId xmlns:a16="http://schemas.microsoft.com/office/drawing/2014/main" id="{F124E1AB-85BA-DA84-D368-8A0554410A1C}"/>
              </a:ext>
            </a:extLst>
          </p:cNvPr>
          <p:cNvGrpSpPr/>
          <p:nvPr/>
        </p:nvGrpSpPr>
        <p:grpSpPr>
          <a:xfrm>
            <a:off x="7295884" y="-628651"/>
            <a:ext cx="2608891" cy="911712"/>
            <a:chOff x="10116512" y="308031"/>
            <a:chExt cx="2608891" cy="911712"/>
          </a:xfrm>
        </p:grpSpPr>
        <p:sp>
          <p:nvSpPr>
            <p:cNvPr id="38" name="正方形/長方形 37">
              <a:extLst>
                <a:ext uri="{FF2B5EF4-FFF2-40B4-BE49-F238E27FC236}">
                  <a16:creationId xmlns:a16="http://schemas.microsoft.com/office/drawing/2014/main" id="{EE673433-1B3F-FA71-7F26-1D44C372B741}"/>
                </a:ext>
              </a:extLst>
            </p:cNvPr>
            <p:cNvSpPr/>
            <p:nvPr/>
          </p:nvSpPr>
          <p:spPr bwMode="gray">
            <a:xfrm>
              <a:off x="10116512" y="308031"/>
              <a:ext cx="2608891" cy="540291"/>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ja-JP" altLang="en-US" sz="1050" b="1">
                  <a:solidFill>
                    <a:prstClr val="black"/>
                  </a:solidFill>
                  <a:latin typeface="+mj-ea"/>
                  <a:ea typeface="+mj-ea"/>
                  <a:cs typeface="+mn-cs"/>
                </a:rPr>
                <a:t>当該補助事業の補助対象経費、</a:t>
              </a:r>
              <a:br>
                <a:rPr kumimoji="1" lang="en-US" altLang="ja-JP" sz="1050" b="1">
                  <a:solidFill>
                    <a:prstClr val="black"/>
                  </a:solidFill>
                  <a:latin typeface="+mj-ea"/>
                  <a:ea typeface="+mj-ea"/>
                  <a:cs typeface="+mn-cs"/>
                </a:rPr>
              </a:br>
              <a:r>
                <a:rPr kumimoji="1" lang="ja-JP" altLang="en-US" sz="1050" b="1">
                  <a:solidFill>
                    <a:prstClr val="black"/>
                  </a:solidFill>
                  <a:latin typeface="+mj-ea"/>
                  <a:ea typeface="+mj-ea"/>
                  <a:cs typeface="+mn-cs"/>
                </a:rPr>
                <a:t>補助金額を記載</a:t>
              </a:r>
              <a:endParaRPr kumimoji="1" lang="en-US" altLang="ja-JP" sz="1050" b="1">
                <a:solidFill>
                  <a:prstClr val="black"/>
                </a:solidFill>
                <a:latin typeface="+mj-ea"/>
                <a:ea typeface="+mj-ea"/>
                <a:cs typeface="+mn-cs"/>
              </a:endParaRPr>
            </a:p>
          </p:txBody>
        </p:sp>
        <p:cxnSp>
          <p:nvCxnSpPr>
            <p:cNvPr id="39" name="直線コネクタ 38">
              <a:extLst>
                <a:ext uri="{FF2B5EF4-FFF2-40B4-BE49-F238E27FC236}">
                  <a16:creationId xmlns:a16="http://schemas.microsoft.com/office/drawing/2014/main" id="{BAC98331-756D-09C0-AA15-458D13D3B0D4}"/>
                </a:ext>
              </a:extLst>
            </p:cNvPr>
            <p:cNvCxnSpPr>
              <a:cxnSpLocks/>
            </p:cNvCxnSpPr>
            <p:nvPr/>
          </p:nvCxnSpPr>
          <p:spPr bwMode="gray">
            <a:xfrm flipH="1" flipV="1">
              <a:off x="10555958" y="827892"/>
              <a:ext cx="411629" cy="391851"/>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4" name="正方形/長方形 43">
            <a:extLst>
              <a:ext uri="{FF2B5EF4-FFF2-40B4-BE49-F238E27FC236}">
                <a16:creationId xmlns:a16="http://schemas.microsoft.com/office/drawing/2014/main" id="{F5167762-726F-60E8-43F7-633A36348018}"/>
              </a:ext>
            </a:extLst>
          </p:cNvPr>
          <p:cNvSpPr/>
          <p:nvPr/>
        </p:nvSpPr>
        <p:spPr bwMode="gray">
          <a:xfrm>
            <a:off x="5421222" y="2320179"/>
            <a:ext cx="2869780" cy="335478"/>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ja-JP" altLang="en-US" sz="1050" b="1">
                <a:solidFill>
                  <a:prstClr val="black"/>
                </a:solidFill>
                <a:latin typeface="+mj-ea"/>
                <a:ea typeface="+mj-ea"/>
                <a:cs typeface="+mn-cs"/>
              </a:rPr>
              <a:t>対策計画に記載する内容と整合させること</a:t>
            </a:r>
            <a:endParaRPr kumimoji="1" lang="en-US" altLang="ja-JP" sz="1050" b="1">
              <a:solidFill>
                <a:prstClr val="black"/>
              </a:solidFill>
              <a:latin typeface="+mj-ea"/>
              <a:ea typeface="+mj-ea"/>
              <a:cs typeface="+mn-cs"/>
            </a:endParaRPr>
          </a:p>
        </p:txBody>
      </p:sp>
      <p:sp>
        <p:nvSpPr>
          <p:cNvPr id="33" name="正方形/長方形 32">
            <a:extLst>
              <a:ext uri="{FF2B5EF4-FFF2-40B4-BE49-F238E27FC236}">
                <a16:creationId xmlns:a16="http://schemas.microsoft.com/office/drawing/2014/main" id="{C247CAA1-9A1E-4F54-1586-EBAAEA862998}"/>
              </a:ext>
            </a:extLst>
          </p:cNvPr>
          <p:cNvSpPr/>
          <p:nvPr/>
        </p:nvSpPr>
        <p:spPr bwMode="gray">
          <a:xfrm>
            <a:off x="-3278791" y="-5140"/>
            <a:ext cx="3198501" cy="758243"/>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ja-JP" altLang="en-US" sz="1050" b="1">
                <a:solidFill>
                  <a:srgbClr val="C00000"/>
                </a:solidFill>
                <a:latin typeface="+mj-ea"/>
                <a:ea typeface="+mj-ea"/>
                <a:cs typeface="+mn-cs"/>
              </a:rPr>
              <a:t>補助対象事業者が、補助事業ごとに記載</a:t>
            </a:r>
            <a:r>
              <a:rPr kumimoji="1" lang="ja-JP" altLang="en-US" sz="1050" b="1">
                <a:solidFill>
                  <a:prstClr val="black"/>
                </a:solidFill>
                <a:latin typeface="+mj-ea"/>
                <a:ea typeface="+mj-ea"/>
                <a:cs typeface="+mn-cs"/>
              </a:rPr>
              <a:t>。同一の補助対象事業者が、補助事業を複数実施する場合、当該様式は、補助事業ごとに分けて提出する必要</a:t>
            </a:r>
            <a:endParaRPr kumimoji="1" lang="en-US" altLang="ja-JP" sz="1050" b="1">
              <a:solidFill>
                <a:prstClr val="black"/>
              </a:solidFill>
              <a:latin typeface="+mj-ea"/>
              <a:ea typeface="+mj-ea"/>
              <a:cs typeface="+mn-cs"/>
            </a:endParaRPr>
          </a:p>
        </p:txBody>
      </p:sp>
      <p:pic>
        <p:nvPicPr>
          <p:cNvPr id="10" name="図 9">
            <a:extLst>
              <a:ext uri="{FF2B5EF4-FFF2-40B4-BE49-F238E27FC236}">
                <a16:creationId xmlns:a16="http://schemas.microsoft.com/office/drawing/2014/main" id="{87AA7BF7-F815-807E-1F4A-3F302230951D}"/>
              </a:ext>
            </a:extLst>
          </p:cNvPr>
          <p:cNvPicPr>
            <a:picLocks noChangeAspect="1"/>
          </p:cNvPicPr>
          <p:nvPr/>
        </p:nvPicPr>
        <p:blipFill rotWithShape="1">
          <a:blip r:embed="rId2"/>
          <a:srcRect l="940" t="7681" r="-940" b="4173"/>
          <a:stretch/>
        </p:blipFill>
        <p:spPr>
          <a:xfrm>
            <a:off x="-3584039" y="4334351"/>
            <a:ext cx="3519237" cy="2515377"/>
          </a:xfrm>
          <a:prstGeom prst="rect">
            <a:avLst/>
          </a:prstGeom>
        </p:spPr>
      </p:pic>
      <p:grpSp>
        <p:nvGrpSpPr>
          <p:cNvPr id="12" name="グループ化 11">
            <a:extLst>
              <a:ext uri="{FF2B5EF4-FFF2-40B4-BE49-F238E27FC236}">
                <a16:creationId xmlns:a16="http://schemas.microsoft.com/office/drawing/2014/main" id="{5837B904-5584-8CBC-39A3-AAA9E8813361}"/>
              </a:ext>
            </a:extLst>
          </p:cNvPr>
          <p:cNvGrpSpPr/>
          <p:nvPr/>
        </p:nvGrpSpPr>
        <p:grpSpPr>
          <a:xfrm>
            <a:off x="-3301393" y="2097309"/>
            <a:ext cx="3664999" cy="1890263"/>
            <a:chOff x="11052461" y="501501"/>
            <a:chExt cx="3664999" cy="1890263"/>
          </a:xfrm>
        </p:grpSpPr>
        <p:sp>
          <p:nvSpPr>
            <p:cNvPr id="15" name="正方形/長方形 14">
              <a:extLst>
                <a:ext uri="{FF2B5EF4-FFF2-40B4-BE49-F238E27FC236}">
                  <a16:creationId xmlns:a16="http://schemas.microsoft.com/office/drawing/2014/main" id="{CC74CEDE-417B-1F74-315B-B1B1A942D09B}"/>
                </a:ext>
              </a:extLst>
            </p:cNvPr>
            <p:cNvSpPr/>
            <p:nvPr/>
          </p:nvSpPr>
          <p:spPr bwMode="gray">
            <a:xfrm>
              <a:off x="11052461" y="501501"/>
              <a:ext cx="3198502" cy="1890263"/>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indent="-171450" defTabSz="990564" fontAlgn="auto">
                <a:lnSpc>
                  <a:spcPct val="120000"/>
                </a:lnSpc>
                <a:spcBef>
                  <a:spcPts val="0"/>
                </a:spcBef>
                <a:spcAft>
                  <a:spcPts val="0"/>
                </a:spcAft>
                <a:buSzPct val="100000"/>
                <a:buFont typeface="Wingdings" panose="05000000000000000000" pitchFamily="2" charset="2"/>
                <a:buChar char="Ø"/>
              </a:pPr>
              <a:r>
                <a:rPr kumimoji="1" lang="ja-JP" altLang="en-US" sz="1050" b="1" dirty="0">
                  <a:solidFill>
                    <a:prstClr val="black"/>
                  </a:solidFill>
                  <a:latin typeface="Yu Gothic UI" panose="020B0500000000000000" pitchFamily="50" charset="-128"/>
                  <a:ea typeface="Yu Gothic UI" panose="020B0500000000000000" pitchFamily="50" charset="-128"/>
                  <a:cs typeface="+mn-cs"/>
                </a:rPr>
                <a:t>対応テーマを記入すること</a:t>
              </a:r>
              <a:endParaRPr kumimoji="1" lang="en-US" altLang="ja-JP" sz="1050" b="1" dirty="0">
                <a:solidFill>
                  <a:prstClr val="black"/>
                </a:solidFill>
                <a:latin typeface="Yu Gothic UI" panose="020B0500000000000000" pitchFamily="50" charset="-128"/>
                <a:ea typeface="Yu Gothic UI" panose="020B0500000000000000" pitchFamily="50" charset="-128"/>
                <a:cs typeface="+mn-cs"/>
              </a:endParaRPr>
            </a:p>
            <a:p>
              <a:pPr marL="171450" indent="-171450" defTabSz="990564" fontAlgn="auto">
                <a:lnSpc>
                  <a:spcPct val="120000"/>
                </a:lnSpc>
                <a:spcBef>
                  <a:spcPts val="0"/>
                </a:spcBef>
                <a:spcAft>
                  <a:spcPts val="0"/>
                </a:spcAft>
                <a:buSzPct val="100000"/>
                <a:buFont typeface="Wingdings" panose="05000000000000000000" pitchFamily="2" charset="2"/>
                <a:buChar char="Ø"/>
              </a:pPr>
              <a:r>
                <a:rPr kumimoji="1" lang="ja-JP" altLang="en-US" sz="1050" b="1" dirty="0">
                  <a:solidFill>
                    <a:prstClr val="black"/>
                  </a:solidFill>
                  <a:latin typeface="Yu Gothic UI" panose="020B0500000000000000" pitchFamily="50" charset="-128"/>
                  <a:ea typeface="Yu Gothic UI" panose="020B0500000000000000" pitchFamily="50" charset="-128"/>
                  <a:cs typeface="+mn-cs"/>
                </a:rPr>
                <a:t>以下から選択のこと</a:t>
              </a:r>
              <a:endParaRPr kumimoji="1" lang="en-US" altLang="ja-JP" sz="1050" b="1" dirty="0">
                <a:solidFill>
                  <a:prstClr val="black"/>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dirty="0">
                  <a:solidFill>
                    <a:schemeClr val="accent2"/>
                  </a:solidFill>
                  <a:latin typeface="Yu Gothic UI" panose="020B0500000000000000" pitchFamily="50" charset="-128"/>
                  <a:ea typeface="Yu Gothic UI" panose="020B0500000000000000" pitchFamily="50" charset="-128"/>
                  <a:cs typeface="+mn-cs"/>
                </a:rPr>
                <a:t>・受入環境の整備・増強</a:t>
              </a:r>
              <a:endParaRPr kumimoji="1" lang="en-US" altLang="ja-JP" sz="1000" b="1" dirty="0">
                <a:solidFill>
                  <a:schemeClr val="accent2"/>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dirty="0">
                  <a:solidFill>
                    <a:schemeClr val="accent2"/>
                  </a:solidFill>
                  <a:latin typeface="Yu Gothic UI" panose="020B0500000000000000" pitchFamily="50" charset="-128"/>
                  <a:ea typeface="Yu Gothic UI" panose="020B0500000000000000" pitchFamily="50" charset="-128"/>
                  <a:cs typeface="+mn-cs"/>
                </a:rPr>
                <a:t>・需要の適切な管理</a:t>
              </a:r>
              <a:endParaRPr kumimoji="1" lang="en-US" altLang="ja-JP" sz="1000" b="1" dirty="0">
                <a:solidFill>
                  <a:schemeClr val="accent2"/>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dirty="0">
                  <a:solidFill>
                    <a:schemeClr val="accent2"/>
                  </a:solidFill>
                  <a:latin typeface="Yu Gothic UI" panose="020B0500000000000000" pitchFamily="50" charset="-128"/>
                  <a:ea typeface="Yu Gothic UI" panose="020B0500000000000000" pitchFamily="50" charset="-128"/>
                  <a:cs typeface="+mn-cs"/>
                </a:rPr>
                <a:t>・マナー違反行為の防止・抑制</a:t>
              </a:r>
              <a:endParaRPr kumimoji="1" lang="en-US" altLang="ja-JP" sz="1000" b="1" dirty="0">
                <a:solidFill>
                  <a:schemeClr val="accent2"/>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dirty="0">
                  <a:solidFill>
                    <a:schemeClr val="accent2"/>
                  </a:solidFill>
                  <a:latin typeface="Yu Gothic UI" panose="020B0500000000000000" pitchFamily="50" charset="-128"/>
                  <a:ea typeface="Yu Gothic UI" panose="020B0500000000000000" pitchFamily="50" charset="-128"/>
                  <a:cs typeface="+mn-cs"/>
                </a:rPr>
                <a:t>・地域住民と協働した観光振興</a:t>
              </a:r>
              <a:endParaRPr kumimoji="1" lang="en-US" altLang="ja-JP" sz="1000" b="1" dirty="0">
                <a:solidFill>
                  <a:schemeClr val="accent2"/>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dirty="0">
                  <a:solidFill>
                    <a:schemeClr val="accent2"/>
                  </a:solidFill>
                  <a:latin typeface="Yu Gothic UI" panose="020B0500000000000000" pitchFamily="50" charset="-128"/>
                  <a:ea typeface="Yu Gothic UI" panose="020B0500000000000000" pitchFamily="50" charset="-128"/>
                  <a:cs typeface="+mn-cs"/>
                </a:rPr>
                <a:t>・需要の分散・平準化</a:t>
              </a:r>
              <a:endParaRPr kumimoji="1" lang="en-US" altLang="ja-JP" sz="1000" b="1" dirty="0">
                <a:solidFill>
                  <a:schemeClr val="accent2"/>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dirty="0">
                  <a:solidFill>
                    <a:schemeClr val="accent2"/>
                  </a:solidFill>
                  <a:latin typeface="Yu Gothic UI" panose="020B0500000000000000" pitchFamily="50" charset="-128"/>
                  <a:ea typeface="Yu Gothic UI" panose="020B0500000000000000" pitchFamily="50" charset="-128"/>
                  <a:cs typeface="+mn-cs"/>
                </a:rPr>
                <a:t>・その他</a:t>
              </a:r>
              <a:r>
                <a:rPr kumimoji="1" lang="en-US" altLang="ja-JP" sz="1000" b="1" dirty="0">
                  <a:solidFill>
                    <a:schemeClr val="accent2"/>
                  </a:solidFill>
                  <a:latin typeface="Yu Gothic UI" panose="020B0500000000000000" pitchFamily="50" charset="-128"/>
                  <a:ea typeface="Yu Gothic UI" panose="020B0500000000000000" pitchFamily="50" charset="-128"/>
                  <a:cs typeface="+mn-cs"/>
                </a:rPr>
                <a:t>※</a:t>
              </a:r>
            </a:p>
            <a:p>
              <a:pPr marL="354013" indent="-177800" defTabSz="990564" fontAlgn="auto">
                <a:lnSpc>
                  <a:spcPct val="120000"/>
                </a:lnSpc>
                <a:spcBef>
                  <a:spcPts val="0"/>
                </a:spcBef>
                <a:spcAft>
                  <a:spcPts val="0"/>
                </a:spcAft>
                <a:buSzPct val="100000"/>
                <a:tabLst>
                  <a:tab pos="354013" algn="l"/>
                </a:tabLst>
              </a:pPr>
              <a:r>
                <a:rPr kumimoji="1" lang="en-US" altLang="ja-JP" sz="1000" b="1" dirty="0">
                  <a:solidFill>
                    <a:schemeClr val="accent2"/>
                  </a:solidFill>
                  <a:latin typeface="Yu Gothic UI" panose="020B0500000000000000" pitchFamily="50" charset="-128"/>
                  <a:ea typeface="Yu Gothic UI" panose="020B0500000000000000" pitchFamily="50" charset="-128"/>
                  <a:cs typeface="+mn-cs"/>
                </a:rPr>
                <a:t>※	</a:t>
              </a:r>
              <a:r>
                <a:rPr kumimoji="1" lang="ja-JP" altLang="en-US" sz="1000" b="1" dirty="0">
                  <a:solidFill>
                    <a:schemeClr val="accent2"/>
                  </a:solidFill>
                  <a:latin typeface="Yu Gothic UI" panose="020B0500000000000000" pitchFamily="50" charset="-128"/>
                  <a:ea typeface="Yu Gothic UI" panose="020B0500000000000000" pitchFamily="50" charset="-128"/>
                  <a:cs typeface="+mn-cs"/>
                </a:rPr>
                <a:t>該当するテーマがなかった場合、独自にテーマ名を設定の上で記載</a:t>
              </a:r>
              <a:endParaRPr kumimoji="1" lang="en-US" altLang="ja-JP" sz="1000" b="1" dirty="0">
                <a:solidFill>
                  <a:schemeClr val="accent2"/>
                </a:solidFill>
                <a:latin typeface="Yu Gothic UI" panose="020B0500000000000000" pitchFamily="50" charset="-128"/>
                <a:ea typeface="Yu Gothic UI" panose="020B0500000000000000" pitchFamily="50" charset="-128"/>
                <a:cs typeface="+mn-cs"/>
              </a:endParaRPr>
            </a:p>
          </p:txBody>
        </p:sp>
        <p:cxnSp>
          <p:nvCxnSpPr>
            <p:cNvPr id="16" name="直線コネクタ 15">
              <a:extLst>
                <a:ext uri="{FF2B5EF4-FFF2-40B4-BE49-F238E27FC236}">
                  <a16:creationId xmlns:a16="http://schemas.microsoft.com/office/drawing/2014/main" id="{269CC983-D8CC-5A81-4DFF-F55E41300984}"/>
                </a:ext>
              </a:extLst>
            </p:cNvPr>
            <p:cNvCxnSpPr>
              <a:cxnSpLocks/>
              <a:endCxn id="15" idx="3"/>
            </p:cNvCxnSpPr>
            <p:nvPr/>
          </p:nvCxnSpPr>
          <p:spPr bwMode="gray">
            <a:xfrm flipH="1" flipV="1">
              <a:off x="14250963" y="1446633"/>
              <a:ext cx="466497" cy="376124"/>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31" name="正方形/長方形 30">
            <a:extLst>
              <a:ext uri="{FF2B5EF4-FFF2-40B4-BE49-F238E27FC236}">
                <a16:creationId xmlns:a16="http://schemas.microsoft.com/office/drawing/2014/main" id="{7D4E1C40-D29B-F4A6-9CC5-059775677EE3}"/>
              </a:ext>
            </a:extLst>
          </p:cNvPr>
          <p:cNvSpPr/>
          <p:nvPr/>
        </p:nvSpPr>
        <p:spPr bwMode="gray">
          <a:xfrm>
            <a:off x="-6657" y="-628651"/>
            <a:ext cx="2608891" cy="540291"/>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en-US" altLang="ja-JP" sz="1050" b="1">
                <a:solidFill>
                  <a:prstClr val="black"/>
                </a:solidFill>
                <a:latin typeface="+mj-ea"/>
                <a:ea typeface="+mj-ea"/>
                <a:cs typeface="+mn-cs"/>
              </a:rPr>
              <a:t>X</a:t>
            </a:r>
            <a:r>
              <a:rPr kumimoji="1" lang="ja-JP" altLang="en-US" sz="1050" b="1">
                <a:solidFill>
                  <a:prstClr val="black"/>
                </a:solidFill>
                <a:latin typeface="+mj-ea"/>
                <a:ea typeface="+mj-ea"/>
                <a:cs typeface="+mn-cs"/>
              </a:rPr>
              <a:t>が記されている箇所を記入すること</a:t>
            </a:r>
            <a:endParaRPr kumimoji="1" lang="en-US" altLang="ja-JP" sz="1050" b="1">
              <a:solidFill>
                <a:prstClr val="black"/>
              </a:solidFill>
              <a:latin typeface="+mj-ea"/>
              <a:ea typeface="+mj-ea"/>
              <a:cs typeface="+mn-cs"/>
            </a:endParaRPr>
          </a:p>
        </p:txBody>
      </p:sp>
      <p:sp>
        <p:nvSpPr>
          <p:cNvPr id="26" name="テキスト ボックス 25">
            <a:extLst>
              <a:ext uri="{FF2B5EF4-FFF2-40B4-BE49-F238E27FC236}">
                <a16:creationId xmlns:a16="http://schemas.microsoft.com/office/drawing/2014/main" id="{1AE85A4A-6C97-640F-5A0C-BFFEA3567366}"/>
              </a:ext>
            </a:extLst>
          </p:cNvPr>
          <p:cNvSpPr txBox="1"/>
          <p:nvPr/>
        </p:nvSpPr>
        <p:spPr bwMode="gray">
          <a:xfrm>
            <a:off x="513237" y="737573"/>
            <a:ext cx="5845999" cy="240790"/>
          </a:xfrm>
          <a:prstGeom prst="rect">
            <a:avLst/>
          </a:prstGeom>
        </p:spPr>
        <p:txBody>
          <a:bodyPr vert="horz" wrap="none" lIns="0" tIns="0" rIns="0" bIns="0" rtlCol="0" anchor="ctr">
            <a:noAutofit/>
          </a:bodyPr>
          <a:lstStyle/>
          <a:p>
            <a:pPr algn="l"/>
            <a:r>
              <a:rPr kumimoji="1" lang="ja-JP" altLang="en-US" sz="1400" b="1">
                <a:solidFill>
                  <a:schemeClr val="tx1">
                    <a:lumMod val="75000"/>
                    <a:lumOff val="25000"/>
                  </a:schemeClr>
                </a:solidFill>
                <a:latin typeface="+mj-ea"/>
                <a:ea typeface="+mj-ea"/>
              </a:rPr>
              <a:t>補助対象事業者：</a:t>
            </a:r>
            <a:r>
              <a:rPr kumimoji="1" lang="en-US" altLang="ja-JP" sz="1400" b="1">
                <a:solidFill>
                  <a:schemeClr val="tx1">
                    <a:lumMod val="75000"/>
                    <a:lumOff val="25000"/>
                  </a:schemeClr>
                </a:solidFill>
                <a:latin typeface="+mj-ea"/>
                <a:ea typeface="+mj-ea"/>
              </a:rPr>
              <a:t>XXX</a:t>
            </a:r>
            <a:r>
              <a:rPr kumimoji="1" lang="ja-JP" altLang="en-US" sz="1400" b="1">
                <a:solidFill>
                  <a:schemeClr val="tx1">
                    <a:lumMod val="75000"/>
                    <a:lumOff val="25000"/>
                  </a:schemeClr>
                </a:solidFill>
                <a:latin typeface="+mj-ea"/>
                <a:ea typeface="+mj-ea"/>
              </a:rPr>
              <a:t>交通株式会社</a:t>
            </a:r>
            <a:endParaRPr kumimoji="1" lang="en-US" altLang="ja-JP" sz="1400" b="1">
              <a:solidFill>
                <a:schemeClr val="tx1">
                  <a:lumMod val="75000"/>
                  <a:lumOff val="25000"/>
                </a:schemeClr>
              </a:solidFill>
              <a:latin typeface="+mj-ea"/>
              <a:ea typeface="+mj-ea"/>
            </a:endParaRPr>
          </a:p>
        </p:txBody>
      </p:sp>
      <p:sp>
        <p:nvSpPr>
          <p:cNvPr id="27" name="テキスト ボックス 26">
            <a:extLst>
              <a:ext uri="{FF2B5EF4-FFF2-40B4-BE49-F238E27FC236}">
                <a16:creationId xmlns:a16="http://schemas.microsoft.com/office/drawing/2014/main" id="{BE602A9D-0FB2-8070-FA6E-DBCDDC8A2DE9}"/>
              </a:ext>
            </a:extLst>
          </p:cNvPr>
          <p:cNvSpPr txBox="1"/>
          <p:nvPr/>
        </p:nvSpPr>
        <p:spPr bwMode="gray">
          <a:xfrm>
            <a:off x="523895" y="650992"/>
            <a:ext cx="723333" cy="320492"/>
          </a:xfrm>
          <a:prstGeom prst="rect">
            <a:avLst/>
          </a:prstGeom>
        </p:spPr>
        <p:txBody>
          <a:bodyPr vert="horz" wrap="none" lIns="0" tIns="0" rIns="0" bIns="0" rtlCol="0" anchor="ctr">
            <a:noAutofit/>
          </a:bodyPr>
          <a:lstStyle/>
          <a:p>
            <a:pPr algn="l"/>
            <a:endParaRPr kumimoji="1" lang="ja-JP" altLang="en-US" sz="1400" b="1">
              <a:solidFill>
                <a:schemeClr val="tx1">
                  <a:lumMod val="75000"/>
                  <a:lumOff val="25000"/>
                </a:schemeClr>
              </a:solidFill>
              <a:latin typeface="+mj-ea"/>
              <a:ea typeface="+mj-ea"/>
            </a:endParaRPr>
          </a:p>
        </p:txBody>
      </p:sp>
      <p:sp>
        <p:nvSpPr>
          <p:cNvPr id="32" name="テキスト ボックス 31">
            <a:extLst>
              <a:ext uri="{FF2B5EF4-FFF2-40B4-BE49-F238E27FC236}">
                <a16:creationId xmlns:a16="http://schemas.microsoft.com/office/drawing/2014/main" id="{6AE5F274-5B6A-E2E9-91EC-552A0C6AE665}"/>
              </a:ext>
            </a:extLst>
          </p:cNvPr>
          <p:cNvSpPr txBox="1"/>
          <p:nvPr/>
        </p:nvSpPr>
        <p:spPr bwMode="gray">
          <a:xfrm>
            <a:off x="517315" y="415222"/>
            <a:ext cx="723333" cy="320492"/>
          </a:xfrm>
          <a:prstGeom prst="rect">
            <a:avLst/>
          </a:prstGeom>
        </p:spPr>
        <p:txBody>
          <a:bodyPr vert="horz" wrap="none" lIns="0" tIns="0" rIns="0" bIns="0" rtlCol="0" anchor="ctr">
            <a:noAutofit/>
          </a:bodyPr>
          <a:lstStyle/>
          <a:p>
            <a:pPr algn="l"/>
            <a:r>
              <a:rPr kumimoji="1" lang="ja-JP" altLang="en-US" sz="1000" b="1">
                <a:solidFill>
                  <a:schemeClr val="tx1">
                    <a:lumMod val="75000"/>
                    <a:lumOff val="25000"/>
                  </a:schemeClr>
                </a:solidFill>
                <a:latin typeface="+mj-ea"/>
                <a:ea typeface="+mj-ea"/>
              </a:rPr>
              <a:t>申請主体：</a:t>
            </a:r>
            <a:r>
              <a:rPr kumimoji="1" lang="en-US" altLang="ja-JP" sz="1000" b="1">
                <a:solidFill>
                  <a:schemeClr val="tx1">
                    <a:lumMod val="75000"/>
                    <a:lumOff val="25000"/>
                  </a:schemeClr>
                </a:solidFill>
                <a:latin typeface="+mj-ea"/>
                <a:ea typeface="+mj-ea"/>
              </a:rPr>
              <a:t>XXXXXX</a:t>
            </a:r>
            <a:r>
              <a:rPr kumimoji="1" lang="ja-JP" altLang="en-US" sz="1000" b="1">
                <a:solidFill>
                  <a:schemeClr val="tx1">
                    <a:lumMod val="75000"/>
                    <a:lumOff val="25000"/>
                  </a:schemeClr>
                </a:solidFill>
                <a:latin typeface="+mj-ea"/>
                <a:ea typeface="+mj-ea"/>
              </a:rPr>
              <a:t>｜対象地域：</a:t>
            </a:r>
            <a:r>
              <a:rPr kumimoji="1" lang="en-US" altLang="ja-JP" sz="1000" b="1">
                <a:solidFill>
                  <a:schemeClr val="tx1">
                    <a:lumMod val="75000"/>
                    <a:lumOff val="25000"/>
                  </a:schemeClr>
                </a:solidFill>
                <a:latin typeface="+mj-ea"/>
                <a:ea typeface="+mj-ea"/>
              </a:rPr>
              <a:t>XXXX</a:t>
            </a:r>
            <a:r>
              <a:rPr kumimoji="1" lang="ja-JP" altLang="en-US" sz="1000" b="1">
                <a:solidFill>
                  <a:schemeClr val="tx1">
                    <a:lumMod val="75000"/>
                    <a:lumOff val="25000"/>
                  </a:schemeClr>
                </a:solidFill>
                <a:latin typeface="+mj-ea"/>
                <a:ea typeface="+mj-ea"/>
              </a:rPr>
              <a:t>県</a:t>
            </a:r>
            <a:r>
              <a:rPr kumimoji="1" lang="en-US" altLang="ja-JP" sz="1000" b="1">
                <a:solidFill>
                  <a:schemeClr val="tx1">
                    <a:lumMod val="75000"/>
                    <a:lumOff val="25000"/>
                  </a:schemeClr>
                </a:solidFill>
                <a:latin typeface="+mj-ea"/>
                <a:ea typeface="+mj-ea"/>
              </a:rPr>
              <a:t>XXXX</a:t>
            </a:r>
            <a:r>
              <a:rPr kumimoji="1" lang="ja-JP" altLang="en-US" sz="1000" b="1">
                <a:solidFill>
                  <a:schemeClr val="tx1">
                    <a:lumMod val="75000"/>
                    <a:lumOff val="25000"/>
                  </a:schemeClr>
                </a:solidFill>
                <a:latin typeface="+mj-ea"/>
                <a:ea typeface="+mj-ea"/>
              </a:rPr>
              <a:t>市</a:t>
            </a:r>
            <a:r>
              <a:rPr kumimoji="1" lang="en-US" altLang="ja-JP" sz="1000" b="1">
                <a:solidFill>
                  <a:schemeClr val="tx1">
                    <a:lumMod val="75000"/>
                    <a:lumOff val="25000"/>
                  </a:schemeClr>
                </a:solidFill>
                <a:latin typeface="+mj-ea"/>
                <a:ea typeface="+mj-ea"/>
              </a:rPr>
              <a:t>XXXX</a:t>
            </a:r>
            <a:r>
              <a:rPr kumimoji="1" lang="ja-JP" altLang="en-US" sz="1000" b="1">
                <a:solidFill>
                  <a:schemeClr val="tx1">
                    <a:lumMod val="75000"/>
                    <a:lumOff val="25000"/>
                  </a:schemeClr>
                </a:solidFill>
                <a:latin typeface="+mj-ea"/>
                <a:ea typeface="+mj-ea"/>
              </a:rPr>
              <a:t>エリア</a:t>
            </a:r>
            <a:endParaRPr kumimoji="1" lang="en-US" altLang="ja-JP" sz="1000" b="1">
              <a:solidFill>
                <a:schemeClr val="tx1">
                  <a:lumMod val="75000"/>
                  <a:lumOff val="25000"/>
                </a:schemeClr>
              </a:solidFill>
              <a:latin typeface="+mj-ea"/>
              <a:ea typeface="+mj-ea"/>
            </a:endParaRPr>
          </a:p>
          <a:p>
            <a:pPr algn="l"/>
            <a:r>
              <a:rPr kumimoji="1" lang="ja-JP" altLang="en-US" sz="1000" b="1">
                <a:solidFill>
                  <a:schemeClr val="tx1">
                    <a:lumMod val="75000"/>
                    <a:lumOff val="25000"/>
                  </a:schemeClr>
                </a:solidFill>
                <a:latin typeface="+mj-ea"/>
                <a:ea typeface="+mj-ea"/>
                <a:cs typeface="Arial"/>
              </a:rPr>
              <a:t>対策計画名：</a:t>
            </a:r>
            <a:r>
              <a:rPr kumimoji="1" lang="en-US" altLang="ja-JP" sz="1000" b="1">
                <a:solidFill>
                  <a:schemeClr val="tx1">
                    <a:lumMod val="75000"/>
                    <a:lumOff val="25000"/>
                  </a:schemeClr>
                </a:solidFill>
                <a:latin typeface="+mj-ea"/>
                <a:ea typeface="+mj-ea"/>
                <a:cs typeface="Arial"/>
              </a:rPr>
              <a:t>XX</a:t>
            </a:r>
            <a:r>
              <a:rPr kumimoji="1" lang="ja-JP" altLang="en-US" sz="1000" b="1">
                <a:solidFill>
                  <a:schemeClr val="tx1">
                    <a:lumMod val="75000"/>
                    <a:lumOff val="25000"/>
                  </a:schemeClr>
                </a:solidFill>
                <a:latin typeface="+mj-ea"/>
                <a:ea typeface="+mj-ea"/>
                <a:cs typeface="Arial"/>
              </a:rPr>
              <a:t>地区におけるオーバーツーリズム解消に向けた「</a:t>
            </a:r>
            <a:r>
              <a:rPr kumimoji="1" lang="en-US" altLang="ja-JP" sz="1000" b="1">
                <a:solidFill>
                  <a:schemeClr val="tx1">
                    <a:lumMod val="75000"/>
                    <a:lumOff val="25000"/>
                  </a:schemeClr>
                </a:solidFill>
                <a:latin typeface="+mj-ea"/>
                <a:ea typeface="+mj-ea"/>
                <a:cs typeface="Arial"/>
              </a:rPr>
              <a:t>XXXX</a:t>
            </a:r>
            <a:r>
              <a:rPr kumimoji="1" lang="ja-JP" altLang="en-US" sz="1000" b="1">
                <a:solidFill>
                  <a:schemeClr val="tx1">
                    <a:lumMod val="75000"/>
                    <a:lumOff val="25000"/>
                  </a:schemeClr>
                </a:solidFill>
                <a:latin typeface="+mj-ea"/>
                <a:ea typeface="+mj-ea"/>
                <a:cs typeface="Arial"/>
              </a:rPr>
              <a:t>モデル」実施計画</a:t>
            </a:r>
          </a:p>
        </p:txBody>
      </p:sp>
      <p:sp>
        <p:nvSpPr>
          <p:cNvPr id="34" name="テキスト ボックス 33">
            <a:extLst>
              <a:ext uri="{FF2B5EF4-FFF2-40B4-BE49-F238E27FC236}">
                <a16:creationId xmlns:a16="http://schemas.microsoft.com/office/drawing/2014/main" id="{147B5B42-1F9B-0A6C-3326-6AA850A74B7C}"/>
              </a:ext>
            </a:extLst>
          </p:cNvPr>
          <p:cNvSpPr txBox="1"/>
          <p:nvPr/>
        </p:nvSpPr>
        <p:spPr bwMode="gray">
          <a:xfrm>
            <a:off x="310025" y="198893"/>
            <a:ext cx="2497142" cy="180909"/>
          </a:xfrm>
          <a:prstGeom prst="rect">
            <a:avLst/>
          </a:prstGeom>
          <a:solidFill>
            <a:schemeClr val="tx1">
              <a:lumMod val="50000"/>
              <a:lumOff val="50000"/>
            </a:schemeClr>
          </a:solidFill>
        </p:spPr>
        <p:txBody>
          <a:bodyPr vert="horz" wrap="none" lIns="0" tIns="0" rIns="0" bIns="0" rtlCol="0" anchor="ctr">
            <a:noAutofit/>
          </a:bodyPr>
          <a:lstStyle/>
          <a:p>
            <a:pPr algn="ctr"/>
            <a:r>
              <a:rPr kumimoji="1" lang="en-US" altLang="ja-JP" sz="1050" b="1">
                <a:solidFill>
                  <a:schemeClr val="bg1"/>
                </a:solidFill>
                <a:latin typeface="+mj-ea"/>
                <a:ea typeface="+mj-ea"/>
              </a:rPr>
              <a:t>【</a:t>
            </a:r>
            <a:r>
              <a:rPr kumimoji="1" lang="ja-JP" altLang="en-US" sz="1050" b="1">
                <a:solidFill>
                  <a:schemeClr val="bg1"/>
                </a:solidFill>
                <a:latin typeface="+mj-ea"/>
                <a:ea typeface="+mj-ea"/>
              </a:rPr>
              <a:t>地域一体型</a:t>
            </a:r>
            <a:r>
              <a:rPr kumimoji="1" lang="en-US" altLang="ja-JP" sz="1050" b="1">
                <a:solidFill>
                  <a:schemeClr val="bg1"/>
                </a:solidFill>
                <a:latin typeface="+mj-ea"/>
                <a:ea typeface="+mj-ea"/>
              </a:rPr>
              <a:t>】 </a:t>
            </a:r>
            <a:r>
              <a:rPr kumimoji="1" lang="ja-JP" altLang="en-US" sz="1050" b="1">
                <a:solidFill>
                  <a:schemeClr val="bg1"/>
                </a:solidFill>
                <a:latin typeface="+mj-ea"/>
                <a:ea typeface="+mj-ea"/>
              </a:rPr>
              <a:t>様式</a:t>
            </a:r>
            <a:r>
              <a:rPr kumimoji="1" lang="en-US" altLang="ja-JP" sz="1050" b="1">
                <a:solidFill>
                  <a:schemeClr val="bg1"/>
                </a:solidFill>
                <a:latin typeface="+mj-ea"/>
                <a:ea typeface="+mj-ea"/>
              </a:rPr>
              <a:t>3_</a:t>
            </a:r>
            <a:r>
              <a:rPr kumimoji="1" lang="ja-JP" altLang="en-US" sz="1050" b="1">
                <a:solidFill>
                  <a:schemeClr val="bg1"/>
                </a:solidFill>
                <a:latin typeface="+mj-ea"/>
                <a:ea typeface="+mj-ea"/>
              </a:rPr>
              <a:t>補助事業計画</a:t>
            </a:r>
            <a:endParaRPr kumimoji="1" lang="en-US" altLang="ja-JP" sz="1050" b="1">
              <a:solidFill>
                <a:schemeClr val="bg1"/>
              </a:solidFill>
              <a:latin typeface="+mj-ea"/>
              <a:ea typeface="+mj-ea"/>
            </a:endParaRPr>
          </a:p>
        </p:txBody>
      </p:sp>
      <p:sp>
        <p:nvSpPr>
          <p:cNvPr id="9" name="正方形/長方形 8">
            <a:extLst>
              <a:ext uri="{FF2B5EF4-FFF2-40B4-BE49-F238E27FC236}">
                <a16:creationId xmlns:a16="http://schemas.microsoft.com/office/drawing/2014/main" id="{215FEE86-8A89-F903-6A38-95BB11F53BB5}"/>
              </a:ext>
            </a:extLst>
          </p:cNvPr>
          <p:cNvSpPr/>
          <p:nvPr/>
        </p:nvSpPr>
        <p:spPr bwMode="gray">
          <a:xfrm>
            <a:off x="130357" y="-327724"/>
            <a:ext cx="2608891" cy="562081"/>
          </a:xfrm>
          <a:prstGeom prst="rect">
            <a:avLst/>
          </a:prstGeom>
          <a:solidFill>
            <a:srgbClr val="0076A8"/>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kumimoji="1" lang="ja-JP" altLang="en-US" sz="2000" b="1">
                <a:solidFill>
                  <a:schemeClr val="bg1"/>
                </a:solidFill>
                <a:latin typeface="Yu Gothic UI" panose="020B0500000000000000" pitchFamily="50" charset="-128"/>
                <a:ea typeface="Yu Gothic UI" panose="020B0500000000000000" pitchFamily="50" charset="-128"/>
              </a:rPr>
              <a:t>記入例・留意事項</a:t>
            </a:r>
          </a:p>
        </p:txBody>
      </p:sp>
      <p:sp>
        <p:nvSpPr>
          <p:cNvPr id="35" name="正方形/長方形 34">
            <a:extLst>
              <a:ext uri="{FF2B5EF4-FFF2-40B4-BE49-F238E27FC236}">
                <a16:creationId xmlns:a16="http://schemas.microsoft.com/office/drawing/2014/main" id="{F338E69E-8093-F1C6-DC36-1761C90B3F10}"/>
              </a:ext>
            </a:extLst>
          </p:cNvPr>
          <p:cNvSpPr/>
          <p:nvPr/>
        </p:nvSpPr>
        <p:spPr bwMode="gray">
          <a:xfrm>
            <a:off x="7039666" y="3123685"/>
            <a:ext cx="3438365" cy="1588222"/>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ja-JP" altLang="en-US" sz="1050" b="1" dirty="0">
                <a:solidFill>
                  <a:prstClr val="black"/>
                </a:solidFill>
                <a:latin typeface="+mj-ea"/>
                <a:ea typeface="+mj-ea"/>
                <a:cs typeface="+mn-cs"/>
              </a:rPr>
              <a:t>以下の内容を踏まえて記載すること</a:t>
            </a:r>
            <a:endParaRPr kumimoji="1" lang="en-US" altLang="ja-JP" sz="1050" b="1" dirty="0">
              <a:solidFill>
                <a:prstClr val="black"/>
              </a:solidFill>
              <a:latin typeface="+mj-ea"/>
              <a:ea typeface="+mj-ea"/>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ja-JP" altLang="en-US" sz="1050" b="1" dirty="0">
                <a:solidFill>
                  <a:prstClr val="black"/>
                </a:solidFill>
                <a:latin typeface="+mj-ea"/>
                <a:ea typeface="+mj-ea"/>
                <a:cs typeface="+mn-cs"/>
              </a:rPr>
              <a:t>補助事業の具体的な内容</a:t>
            </a:r>
            <a:endParaRPr kumimoji="1" lang="en-US" altLang="ja-JP" sz="1050" b="1" dirty="0">
              <a:solidFill>
                <a:prstClr val="black"/>
              </a:solidFill>
              <a:latin typeface="+mj-ea"/>
              <a:ea typeface="+mj-ea"/>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ja-JP" altLang="en-US" sz="1050" b="1" dirty="0">
                <a:solidFill>
                  <a:prstClr val="black"/>
                </a:solidFill>
                <a:latin typeface="+mj-ea"/>
                <a:ea typeface="+mj-ea"/>
                <a:cs typeface="+mn-cs"/>
              </a:rPr>
              <a:t>補助事業を効果的・効率的に進めるポイント</a:t>
            </a:r>
            <a:endParaRPr kumimoji="1" lang="en-US" altLang="ja-JP" sz="1050" b="1" dirty="0">
              <a:solidFill>
                <a:prstClr val="black"/>
              </a:solidFill>
              <a:latin typeface="+mj-ea"/>
              <a:ea typeface="+mj-ea"/>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ja-JP" altLang="en-US" sz="1050" b="1" dirty="0">
                <a:solidFill>
                  <a:srgbClr val="C00000"/>
                </a:solidFill>
                <a:latin typeface="+mj-ea"/>
                <a:ea typeface="+mj-ea"/>
                <a:cs typeface="+mn-cs"/>
              </a:rPr>
              <a:t>なぜ課題解決のために、その打ち手が有効であると考えたのか、その理由（複数の取組を検討した場合は、今回実施する取組を選択した理由）</a:t>
            </a:r>
            <a:endParaRPr kumimoji="1" lang="en-US" altLang="ja-JP" sz="1050" b="1" dirty="0">
              <a:solidFill>
                <a:prstClr val="black"/>
              </a:solidFill>
              <a:latin typeface="+mj-ea"/>
              <a:ea typeface="+mj-ea"/>
              <a:cs typeface="+mn-cs"/>
            </a:endParaRPr>
          </a:p>
        </p:txBody>
      </p:sp>
      <p:sp>
        <p:nvSpPr>
          <p:cNvPr id="7" name="正方形/長方形 6">
            <a:extLst>
              <a:ext uri="{FF2B5EF4-FFF2-40B4-BE49-F238E27FC236}">
                <a16:creationId xmlns:a16="http://schemas.microsoft.com/office/drawing/2014/main" id="{C5294264-75AA-7753-53B9-5D6083251560}"/>
              </a:ext>
            </a:extLst>
          </p:cNvPr>
          <p:cNvSpPr/>
          <p:nvPr/>
        </p:nvSpPr>
        <p:spPr bwMode="gray">
          <a:xfrm>
            <a:off x="-3172408" y="4680358"/>
            <a:ext cx="3055326" cy="1758260"/>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dirty="0">
                <a:solidFill>
                  <a:prstClr val="black"/>
                </a:solidFill>
                <a:latin typeface="Yu Gothic UI" panose="020B0500000000000000" pitchFamily="50" charset="-128"/>
                <a:ea typeface="Yu Gothic UI" panose="020B0500000000000000" pitchFamily="50" charset="-128"/>
                <a:cs typeface="+mn-cs"/>
              </a:rPr>
              <a:t>資料「</a:t>
            </a:r>
            <a:r>
              <a:rPr kumimoji="1" lang="en-US" altLang="ja-JP" sz="1050" b="1" dirty="0">
                <a:solidFill>
                  <a:prstClr val="black"/>
                </a:solidFill>
                <a:latin typeface="Yu Gothic UI" panose="020B0500000000000000" pitchFamily="50" charset="-128"/>
                <a:ea typeface="Yu Gothic UI" panose="020B0500000000000000" pitchFamily="50" charset="-128"/>
                <a:cs typeface="+mn-cs"/>
              </a:rPr>
              <a:t>KGI</a:t>
            </a:r>
            <a:r>
              <a:rPr kumimoji="1" lang="ja-JP" altLang="en-US" sz="1050" b="1" dirty="0">
                <a:solidFill>
                  <a:prstClr val="black"/>
                </a:solidFill>
                <a:latin typeface="Yu Gothic UI" panose="020B0500000000000000" pitchFamily="50" charset="-128"/>
                <a:ea typeface="Yu Gothic UI" panose="020B0500000000000000" pitchFamily="50" charset="-128"/>
                <a:cs typeface="+mn-cs"/>
              </a:rPr>
              <a:t>・</a:t>
            </a:r>
            <a:r>
              <a:rPr kumimoji="1" lang="en-US" altLang="ja-JP" sz="1050" b="1" dirty="0">
                <a:solidFill>
                  <a:prstClr val="black"/>
                </a:solidFill>
                <a:latin typeface="Yu Gothic UI" panose="020B0500000000000000" pitchFamily="50" charset="-128"/>
                <a:ea typeface="Yu Gothic UI" panose="020B0500000000000000" pitchFamily="50" charset="-128"/>
                <a:cs typeface="+mn-cs"/>
              </a:rPr>
              <a:t>KPI</a:t>
            </a:r>
            <a:r>
              <a:rPr kumimoji="1" lang="ja-JP" altLang="en-US" sz="1050" b="1" dirty="0">
                <a:solidFill>
                  <a:prstClr val="black"/>
                </a:solidFill>
                <a:latin typeface="Yu Gothic UI" panose="020B0500000000000000" pitchFamily="50" charset="-128"/>
                <a:ea typeface="Yu Gothic UI" panose="020B0500000000000000" pitchFamily="50" charset="-128"/>
                <a:cs typeface="+mn-cs"/>
              </a:rPr>
              <a:t>設定の考え方」を参考に、補助事業の内容に即して、各補助事業の成果を測る</a:t>
            </a:r>
            <a:r>
              <a:rPr kumimoji="1" lang="en-US" altLang="ja-JP" sz="1050" b="1" dirty="0">
                <a:solidFill>
                  <a:prstClr val="black"/>
                </a:solidFill>
                <a:latin typeface="Yu Gothic UI" panose="020B0500000000000000" pitchFamily="50" charset="-128"/>
                <a:ea typeface="Yu Gothic UI" panose="020B0500000000000000" pitchFamily="50" charset="-128"/>
                <a:cs typeface="+mn-cs"/>
              </a:rPr>
              <a:t>KPI</a:t>
            </a:r>
            <a:r>
              <a:rPr kumimoji="1" lang="ja-JP" altLang="en-US" sz="1050" b="1" dirty="0">
                <a:solidFill>
                  <a:prstClr val="black"/>
                </a:solidFill>
                <a:latin typeface="Yu Gothic UI" panose="020B0500000000000000" pitchFamily="50" charset="-128"/>
                <a:ea typeface="Yu Gothic UI" panose="020B0500000000000000" pitchFamily="50" charset="-128"/>
                <a:cs typeface="+mn-cs"/>
              </a:rPr>
              <a:t>を設定すること</a:t>
            </a:r>
            <a:endParaRPr kumimoji="1" lang="en-US" altLang="ja-JP" sz="1050" b="1" dirty="0">
              <a:solidFill>
                <a:prstClr val="black"/>
              </a:solidFill>
              <a:latin typeface="Yu Gothic UI" panose="020B0500000000000000" pitchFamily="50" charset="-128"/>
              <a:ea typeface="Yu Gothic UI" panose="020B0500000000000000" pitchFamily="50" charset="-128"/>
              <a:cs typeface="+mn-cs"/>
            </a:endParaRPr>
          </a:p>
          <a:p>
            <a:pPr defTabSz="990564" fontAlgn="auto">
              <a:spcBef>
                <a:spcPts val="0"/>
              </a:spcBef>
              <a:spcAft>
                <a:spcPts val="0"/>
              </a:spcAft>
              <a:buSzPct val="100000"/>
            </a:pPr>
            <a:r>
              <a:rPr kumimoji="1" lang="ja-JP" altLang="en-US" sz="1050" b="1" dirty="0">
                <a:solidFill>
                  <a:prstClr val="black"/>
                </a:solidFill>
                <a:latin typeface="Yu Gothic UI" panose="020B0500000000000000" pitchFamily="50" charset="-128"/>
                <a:ea typeface="Yu Gothic UI" panose="020B0500000000000000" pitchFamily="50" charset="-128"/>
                <a:cs typeface="+mn-cs"/>
              </a:rPr>
              <a:t>（</a:t>
            </a:r>
            <a:r>
              <a:rPr kumimoji="1" lang="en-US" altLang="ja-JP" sz="1050" b="1" dirty="0">
                <a:solidFill>
                  <a:prstClr val="black"/>
                </a:solidFill>
                <a:latin typeface="Yu Gothic UI" panose="020B0500000000000000" pitchFamily="50" charset="-128"/>
                <a:ea typeface="Yu Gothic UI" panose="020B0500000000000000" pitchFamily="50" charset="-128"/>
                <a:cs typeface="+mn-cs"/>
              </a:rPr>
              <a:t>※</a:t>
            </a:r>
            <a:r>
              <a:rPr kumimoji="1" lang="ja-JP" altLang="en-US" sz="1050" b="1" dirty="0">
                <a:solidFill>
                  <a:prstClr val="black"/>
                </a:solidFill>
                <a:latin typeface="Yu Gothic UI" panose="020B0500000000000000" pitchFamily="50" charset="-128"/>
                <a:ea typeface="Yu Gothic UI" panose="020B0500000000000000" pitchFamily="50" charset="-128"/>
                <a:cs typeface="+mn-cs"/>
              </a:rPr>
              <a:t>事業内容を示す指標に留まらず、事業成果を示す指標とすること）</a:t>
            </a:r>
            <a:endParaRPr kumimoji="1" lang="en-US" altLang="ja-JP" sz="1050" b="1" dirty="0">
              <a:solidFill>
                <a:prstClr val="black"/>
              </a:solidFill>
              <a:latin typeface="Yu Gothic UI" panose="020B0500000000000000" pitchFamily="50" charset="-128"/>
              <a:ea typeface="Yu Gothic UI" panose="020B0500000000000000" pitchFamily="50" charset="-128"/>
              <a:cs typeface="+mn-cs"/>
            </a:endParaRPr>
          </a:p>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各補助事業の</a:t>
            </a:r>
            <a:r>
              <a:rPr kumimoji="1" lang="en-US" altLang="ja-JP" sz="105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KPI</a:t>
            </a:r>
            <a:r>
              <a:rPr kumimoji="1" lang="ja-JP" altLang="en-US" sz="105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を達成することで、</a:t>
            </a:r>
            <a:r>
              <a:rPr kumimoji="1" lang="en-US" altLang="ja-JP" sz="105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KGI</a:t>
            </a:r>
            <a:r>
              <a:rPr kumimoji="1" lang="ja-JP" altLang="en-US" sz="105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に到達する（各補助事業の</a:t>
            </a:r>
            <a:r>
              <a:rPr kumimoji="1" lang="en-US" altLang="ja-JP" sz="105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KPI</a:t>
            </a:r>
            <a:r>
              <a:rPr kumimoji="1" lang="ja-JP" altLang="en-US" sz="105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は</a:t>
            </a:r>
            <a:r>
              <a:rPr kumimoji="1" lang="en-US" altLang="ja-JP" sz="105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KGI</a:t>
            </a:r>
            <a:r>
              <a:rPr kumimoji="1" lang="ja-JP" altLang="en-US" sz="105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を達成するための中間目標となる）よう留意すること</a:t>
            </a:r>
            <a:endParaRPr kumimoji="1" lang="en-US" altLang="ja-JP" sz="1050" b="1"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endParaRPr>
          </a:p>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dirty="0">
                <a:solidFill>
                  <a:prstClr val="black"/>
                </a:solidFill>
                <a:latin typeface="+mj-ea"/>
                <a:ea typeface="+mj-ea"/>
                <a:cs typeface="+mn-cs"/>
              </a:rPr>
              <a:t>単年度で目指す目標値、</a:t>
            </a:r>
            <a:r>
              <a:rPr kumimoji="1" lang="en-US" altLang="ja-JP" sz="1050" b="1" dirty="0">
                <a:solidFill>
                  <a:prstClr val="black"/>
                </a:solidFill>
                <a:latin typeface="+mj-ea"/>
                <a:ea typeface="+mj-ea"/>
                <a:cs typeface="+mn-cs"/>
              </a:rPr>
              <a:t>KGI</a:t>
            </a:r>
            <a:r>
              <a:rPr kumimoji="1" lang="ja-JP" altLang="en-US" sz="1050" b="1" dirty="0">
                <a:solidFill>
                  <a:prstClr val="black"/>
                </a:solidFill>
                <a:latin typeface="+mj-ea"/>
                <a:ea typeface="+mj-ea"/>
                <a:cs typeface="+mn-cs"/>
              </a:rPr>
              <a:t>達成に向けて中期で目指す目標値の双方を記載</a:t>
            </a:r>
            <a:endParaRPr kumimoji="1" lang="en-US" altLang="ja-JP" sz="1050" b="1" dirty="0">
              <a:solidFill>
                <a:prstClr val="black"/>
              </a:solidFill>
              <a:latin typeface="+mj-ea"/>
              <a:ea typeface="+mj-ea"/>
              <a:cs typeface="+mn-cs"/>
            </a:endParaRPr>
          </a:p>
        </p:txBody>
      </p:sp>
    </p:spTree>
    <p:extLst>
      <p:ext uri="{BB962C8B-B14F-4D97-AF65-F5344CB8AC3E}">
        <p14:creationId xmlns:p14="http://schemas.microsoft.com/office/powerpoint/2010/main" val="426463919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T Template_A4_J_202201">
  <a:themeElements>
    <a:clrScheme name="DT-niina">
      <a:dk1>
        <a:srgbClr val="000000"/>
      </a:dk1>
      <a:lt1>
        <a:sysClr val="window" lastClr="FFFFFF"/>
      </a:lt1>
      <a:dk2>
        <a:srgbClr val="53565A"/>
      </a:dk2>
      <a:lt2>
        <a:srgbClr val="D0D0CE"/>
      </a:lt2>
      <a:accent1>
        <a:srgbClr val="86BC25"/>
      </a:accent1>
      <a:accent2>
        <a:srgbClr val="046A38"/>
      </a:accent2>
      <a:accent3>
        <a:srgbClr val="3E4D60"/>
      </a:accent3>
      <a:accent4>
        <a:srgbClr val="012169"/>
      </a:accent4>
      <a:accent5>
        <a:srgbClr val="336699"/>
      </a:accent5>
      <a:accent6>
        <a:srgbClr val="DA6B6B"/>
      </a:accent6>
      <a:hlink>
        <a:srgbClr val="62B5E5"/>
      </a:hlink>
      <a:folHlink>
        <a:srgbClr val="75787B"/>
      </a:folHlink>
    </a:clrScheme>
    <a:fontScheme name="DT">
      <a:majorFont>
        <a:latin typeface="Calibri"/>
        <a:ea typeface="Yu Gothic UI"/>
        <a:cs typeface=""/>
      </a:majorFont>
      <a:minorFont>
        <a:latin typeface="Calibri Light"/>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bodyPr vert="horz" wrap="square" lIns="0" tIns="0" rIns="0" bIns="0" rtlCol="0" anchor="ctr">
        <a:noAutofit/>
      </a:bodyPr>
      <a:lstStyle>
        <a:defPPr algn="l">
          <a:defRPr sz="1200" dirty="0" smtClean="0">
            <a:solidFill>
              <a:schemeClr val="tx1">
                <a:lumMod val="75000"/>
                <a:lumOff val="25000"/>
              </a:schemeClr>
            </a:solidFill>
            <a:latin typeface="+mj-ea"/>
            <a:ea typeface="+mj-ea"/>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Template_A4_J.pptx" id="{407FAAAF-3AD3-4981-B736-54FC7A92EC85}" vid="{AD524010-D294-40B7-8934-97601B39A32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49F05E10C4A60A44996A845E1755B5BC" ma:contentTypeVersion="12" ma:contentTypeDescription="新しいドキュメントを作成します。" ma:contentTypeScope="" ma:versionID="8c93d765f5e2dd7ba24c531504450686">
  <xsd:schema xmlns:xsd="http://www.w3.org/2001/XMLSchema" xmlns:xs="http://www.w3.org/2001/XMLSchema" xmlns:p="http://schemas.microsoft.com/office/2006/metadata/properties" xmlns:ns2="696c315d-fd52-4ee6-a281-cf8a4c3da848" xmlns:ns3="7ba5315f-df62-43e7-9278-e63b66b73b81" targetNamespace="http://schemas.microsoft.com/office/2006/metadata/properties" ma:root="true" ma:fieldsID="4fafc08c146faf15991162774229ec08" ns2:_="" ns3:_="">
    <xsd:import namespace="696c315d-fd52-4ee6-a281-cf8a4c3da848"/>
    <xsd:import namespace="7ba5315f-df62-43e7-9278-e63b66b73b8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6c315d-fd52-4ee6-a281-cf8a4c3da8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40495dbf-c790-4553-8539-553daef38721"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ba5315f-df62-43e7-9278-e63b66b73b81"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d6fc190-4166-412a-bb23-51ba56d45b33}" ma:internalName="TaxCatchAll" ma:showField="CatchAllData" ma:web="7ba5315f-df62-43e7-9278-e63b66b73b8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96c315d-fd52-4ee6-a281-cf8a4c3da848">
      <Terms xmlns="http://schemas.microsoft.com/office/infopath/2007/PartnerControls"/>
    </lcf76f155ced4ddcb4097134ff3c332f>
    <TaxCatchAll xmlns="7ba5315f-df62-43e7-9278-e63b66b73b81" xsi:nil="true"/>
  </documentManagement>
</p:properties>
</file>

<file path=customXml/itemProps1.xml><?xml version="1.0" encoding="utf-8"?>
<ds:datastoreItem xmlns:ds="http://schemas.openxmlformats.org/officeDocument/2006/customXml" ds:itemID="{133E1900-1D36-40A2-951C-4BED6B635892}">
  <ds:schemaRefs>
    <ds:schemaRef ds:uri="http://schemas.microsoft.com/sharepoint/v3/contenttype/forms"/>
  </ds:schemaRefs>
</ds:datastoreItem>
</file>

<file path=customXml/itemProps2.xml><?xml version="1.0" encoding="utf-8"?>
<ds:datastoreItem xmlns:ds="http://schemas.openxmlformats.org/officeDocument/2006/customXml" ds:itemID="{D4073B00-F86D-4529-A838-7BAB3C4BFB70}">
  <ds:schemaRefs>
    <ds:schemaRef ds:uri="696c315d-fd52-4ee6-a281-cf8a4c3da848"/>
    <ds:schemaRef ds:uri="7ba5315f-df62-43e7-9278-e63b66b73b8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2360E86-F6FE-46CF-9F80-534FD267302C}">
  <ds:schemaRefs>
    <ds:schemaRef ds:uri="http://schemas.microsoft.com/office/2006/documentManagement/types"/>
    <ds:schemaRef ds:uri="http://schemas.microsoft.com/office/infopath/2007/PartnerControls"/>
    <ds:schemaRef ds:uri="http://www.w3.org/XML/1998/namespace"/>
    <ds:schemaRef ds:uri="696c315d-fd52-4ee6-a281-cf8a4c3da848"/>
    <ds:schemaRef ds:uri="7ba5315f-df62-43e7-9278-e63b66b73b81"/>
    <ds:schemaRef ds:uri="http://purl.org/dc/dcmitype/"/>
    <ds:schemaRef ds:uri="http://schemas.openxmlformats.org/package/2006/metadata/core-properties"/>
    <ds:schemaRef ds:uri="http://purl.org/dc/terms/"/>
    <ds:schemaRef ds:uri="http://schemas.microsoft.com/office/2006/metadata/properties"/>
    <ds:schemaRef ds:uri="http://purl.org/dc/elements/1.1/"/>
  </ds:schemaRefs>
</ds:datastoreItem>
</file>

<file path=docMetadata/LabelInfo.xml><?xml version="1.0" encoding="utf-8"?>
<clbl:labelList xmlns:clbl="http://schemas.microsoft.com/office/2020/mipLabelMetadata">
  <clbl:label id="{ea60d57e-af5b-4752-ac57-3e4f28ca11dc}" enabled="1" method="Standard" siteId="{36da45f1-dd2c-4d1f-af13-5abe46b99921}" contentBits="0" removed="0"/>
</clbl:labelList>
</file>

<file path=docProps/app.xml><?xml version="1.0" encoding="utf-8"?>
<Properties xmlns="http://schemas.openxmlformats.org/officeDocument/2006/extended-properties" xmlns:vt="http://schemas.openxmlformats.org/officeDocument/2006/docPropsVTypes">
  <Template>DT Template_A4_J</Template>
  <TotalTime>0</TotalTime>
  <Words>1226</Words>
  <Application>Microsoft Office PowerPoint</Application>
  <PresentationFormat>A4 210 x 297 mm</PresentationFormat>
  <Paragraphs>122</Paragraphs>
  <Slides>2</Slides>
  <Notes>0</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10" baseType="lpstr">
      <vt:lpstr>Yu Gothic UI</vt:lpstr>
      <vt:lpstr>Arial</vt:lpstr>
      <vt:lpstr>Calibri</vt:lpstr>
      <vt:lpstr>Calibri Light</vt:lpstr>
      <vt:lpstr>Verdana</vt:lpstr>
      <vt:lpstr>Wingdings</vt:lpstr>
      <vt:lpstr>DT Template_A4_J_202201</vt:lpstr>
      <vt:lpstr>think-cell スライド</vt:lpstr>
      <vt:lpstr>PowerPoint プレゼンテーション</vt:lpstr>
      <vt:lpstr>PowerPoint プレゼンテーション</vt:lpstr>
    </vt:vector>
  </TitlesOfParts>
  <Manager/>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dc:description/>
  <cp:revision>1</cp:revision>
  <dcterms:created xsi:type="dcterms:W3CDTF">2025-02-13T11:32:04Z</dcterms:created>
  <dcterms:modified xsi:type="dcterms:W3CDTF">2025-05-09T05:09:27Z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2025-02-13T11:32:12Z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26a21242-d986-4209-b35c-1b03b14aa1db</vt:lpwstr>
  </property>
  <property fmtid="{D5CDD505-2E9C-101B-9397-08002B2CF9AE}" pid="8" name="MSIP_Label_ea60d57e-af5b-4752-ac57-3e4f28ca11dc_ContentBits">
    <vt:lpwstr>0</vt:lpwstr>
  </property>
  <property fmtid="{D5CDD505-2E9C-101B-9397-08002B2CF9AE}" pid="9" name="MSIP_Label_ef683064-e914-40cc-b246-2b5927a3a354_Enabled">
    <vt:lpwstr>true</vt:lpwstr>
  </property>
  <property fmtid="{D5CDD505-2E9C-101B-9397-08002B2CF9AE}" pid="10" name="MSIP_Label_ef683064-e914-40cc-b246-2b5927a3a354_ActionId">
    <vt:lpwstr>a6179332-5dbc-4baf-a41f-e651d00c395f</vt:lpwstr>
  </property>
  <property fmtid="{D5CDD505-2E9C-101B-9397-08002B2CF9AE}" pid="11" name="MediaServiceImageTags">
    <vt:lpwstr/>
  </property>
  <property fmtid="{D5CDD505-2E9C-101B-9397-08002B2CF9AE}" pid="12" name="ContentTypeId">
    <vt:lpwstr>0x01010049F05E10C4A60A44996A845E1755B5BC</vt:lpwstr>
  </property>
  <property fmtid="{D5CDD505-2E9C-101B-9397-08002B2CF9AE}" pid="13" name="MSIP_Label_ef683064-e914-40cc-b246-2b5927a3a354_SetDate">
    <vt:lpwstr>2025-02-05T05:14:20Z</vt:lpwstr>
  </property>
  <property fmtid="{D5CDD505-2E9C-101B-9397-08002B2CF9AE}" pid="14" name="MSIP_Label_ef683064-e914-40cc-b246-2b5927a3a354_SiteId">
    <vt:lpwstr>a629ef32-67ba-47a6-8eb3-ec43935644fc</vt:lpwstr>
  </property>
  <property fmtid="{D5CDD505-2E9C-101B-9397-08002B2CF9AE}" pid="15" name="MSIP_Label_ef683064-e914-40cc-b246-2b5927a3a354_Method">
    <vt:lpwstr>Privileged</vt:lpwstr>
  </property>
  <property fmtid="{D5CDD505-2E9C-101B-9397-08002B2CF9AE}" pid="16" name="MSIP_Label_ef683064-e914-40cc-b246-2b5927a3a354_ContentBits">
    <vt:lpwstr>0</vt:lpwstr>
  </property>
  <property fmtid="{D5CDD505-2E9C-101B-9397-08002B2CF9AE}" pid="17" name="MSIP_Label_ef683064-e914-40cc-b246-2b5927a3a354_Name">
    <vt:lpwstr>ef683064-e914-40cc-b246-2b5927a3a354</vt:lpwstr>
  </property>
</Properties>
</file>