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8" r:id="rId4"/>
  </p:sldMasterIdLst>
  <p:notesMasterIdLst>
    <p:notesMasterId r:id="rId7"/>
  </p:notesMasterIdLst>
  <p:sldIdLst>
    <p:sldId id="490" r:id="rId5"/>
    <p:sldId id="486" r:id="rId6"/>
  </p:sldIdLst>
  <p:sldSz cx="9906000" cy="6858000" type="A4"/>
  <p:notesSz cx="6807200" cy="9939338"/>
  <p:custDataLst>
    <p:tags r:id="rId8"/>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3" orient="horz" pos="2092" userDrawn="1">
          <p15:clr>
            <a:srgbClr val="A4A3A4"/>
          </p15:clr>
        </p15:guide>
        <p15:guide id="4"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D9D9D9"/>
    <a:srgbClr val="EEF6D6"/>
    <a:srgbClr val="90CA28"/>
    <a:srgbClr val="B3D955"/>
    <a:srgbClr val="C1E072"/>
    <a:srgbClr val="CAE587"/>
    <a:srgbClr val="E5F2C4"/>
    <a:srgbClr val="FBFDF6"/>
    <a:srgbClr val="DA6B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6BB0B5-1416-4177-B471-D3A9B3DD9441}" v="2" dt="2025-05-09T05:06:46.934"/>
  </p1510:revLst>
</p1510:revInfo>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62" autoAdjust="0"/>
    <p:restoredTop sz="95117" autoAdjust="0"/>
  </p:normalViewPr>
  <p:slideViewPr>
    <p:cSldViewPr snapToGrid="0">
      <p:cViewPr>
        <p:scale>
          <a:sx n="76" d="100"/>
          <a:sy n="76" d="100"/>
        </p:scale>
        <p:origin x="1038" y="-750"/>
      </p:cViewPr>
      <p:guideLst>
        <p:guide orient="horz" pos="2092"/>
        <p:guide pos="312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oto Ohshima（大島直人）" userId="82d991f2-464f-4116-ac26-d38bb6c1dcec" providerId="ADAL" clId="{6FADADC6-726A-4019-BA6B-B90A344BA88C}"/>
    <pc:docChg chg="custSel mod modSld">
      <pc:chgData name="Naoto Ohshima（大島直人）" userId="82d991f2-464f-4116-ac26-d38bb6c1dcec" providerId="ADAL" clId="{6FADADC6-726A-4019-BA6B-B90A344BA88C}" dt="2025-04-16T11:23:31.510" v="31" actId="14100"/>
      <pc:docMkLst>
        <pc:docMk/>
      </pc:docMkLst>
      <pc:sldChg chg="addSp delSp modSp mod">
        <pc:chgData name="Naoto Ohshima（大島直人）" userId="82d991f2-464f-4116-ac26-d38bb6c1dcec" providerId="ADAL" clId="{6FADADC6-726A-4019-BA6B-B90A344BA88C}" dt="2025-04-16T11:23:31.510" v="31" actId="14100"/>
        <pc:sldMkLst>
          <pc:docMk/>
          <pc:sldMk cId="1217439788" sldId="486"/>
        </pc:sldMkLst>
        <pc:spChg chg="add mod">
          <ac:chgData name="Naoto Ohshima（大島直人）" userId="82d991f2-464f-4116-ac26-d38bb6c1dcec" providerId="ADAL" clId="{6FADADC6-726A-4019-BA6B-B90A344BA88C}" dt="2025-04-16T11:21:15.015" v="4" actId="14100"/>
          <ac:spMkLst>
            <pc:docMk/>
            <pc:sldMk cId="1217439788" sldId="486"/>
            <ac:spMk id="9" creationId="{0031074F-3799-35B2-4D65-385BF71570EC}"/>
          </ac:spMkLst>
        </pc:spChg>
        <pc:spChg chg="add mod">
          <ac:chgData name="Naoto Ohshima（大島直人）" userId="82d991f2-464f-4116-ac26-d38bb6c1dcec" providerId="ADAL" clId="{6FADADC6-726A-4019-BA6B-B90A344BA88C}" dt="2025-04-16T11:21:34.823" v="11" actId="14100"/>
          <ac:spMkLst>
            <pc:docMk/>
            <pc:sldMk cId="1217439788" sldId="486"/>
            <ac:spMk id="45" creationId="{DCA49304-E4E0-0DA8-3362-2CA9608BC76B}"/>
          </ac:spMkLst>
        </pc:spChg>
        <pc:spChg chg="add mod">
          <ac:chgData name="Naoto Ohshima（大島直人）" userId="82d991f2-464f-4116-ac26-d38bb6c1dcec" providerId="ADAL" clId="{6FADADC6-726A-4019-BA6B-B90A344BA88C}" dt="2025-04-16T11:23:20.414" v="28" actId="6549"/>
          <ac:spMkLst>
            <pc:docMk/>
            <pc:sldMk cId="1217439788" sldId="486"/>
            <ac:spMk id="52" creationId="{DCD5AECF-D2F7-E401-4344-73C94D52FAAC}"/>
          </ac:spMkLst>
        </pc:spChg>
        <pc:spChg chg="add mod">
          <ac:chgData name="Naoto Ohshima（大島直人）" userId="82d991f2-464f-4116-ac26-d38bb6c1dcec" providerId="ADAL" clId="{6FADADC6-726A-4019-BA6B-B90A344BA88C}" dt="2025-04-16T11:23:17.334" v="27" actId="1076"/>
          <ac:spMkLst>
            <pc:docMk/>
            <pc:sldMk cId="1217439788" sldId="486"/>
            <ac:spMk id="63" creationId="{24B5EB84-4ECD-10FC-01CA-419013894034}"/>
          </ac:spMkLst>
        </pc:spChg>
        <pc:grpChg chg="del">
          <ac:chgData name="Naoto Ohshima（大島直人）" userId="82d991f2-464f-4116-ac26-d38bb6c1dcec" providerId="ADAL" clId="{6FADADC6-726A-4019-BA6B-B90A344BA88C}" dt="2025-04-16T11:22:31.015" v="17" actId="478"/>
          <ac:grpSpMkLst>
            <pc:docMk/>
            <pc:sldMk cId="1217439788" sldId="486"/>
            <ac:grpSpMk id="11" creationId="{F81E811A-F6FB-40C0-863D-E44CF42B01BE}"/>
          </ac:grpSpMkLst>
        </pc:grpChg>
        <pc:cxnChg chg="mod">
          <ac:chgData name="Naoto Ohshima（大島直人）" userId="82d991f2-464f-4116-ac26-d38bb6c1dcec" providerId="ADAL" clId="{6FADADC6-726A-4019-BA6B-B90A344BA88C}" dt="2025-04-16T11:22:31.015" v="17" actId="478"/>
          <ac:cxnSpMkLst>
            <pc:docMk/>
            <pc:sldMk cId="1217439788" sldId="486"/>
            <ac:cxnSpMk id="18" creationId="{60A1087B-4DC9-EEAB-6F1B-27DF2179B28D}"/>
          </ac:cxnSpMkLst>
        </pc:cxnChg>
        <pc:cxnChg chg="add mod">
          <ac:chgData name="Naoto Ohshima（大島直人）" userId="82d991f2-464f-4116-ac26-d38bb6c1dcec" providerId="ADAL" clId="{6FADADC6-726A-4019-BA6B-B90A344BA88C}" dt="2025-04-16T11:21:44.400" v="15" actId="14100"/>
          <ac:cxnSpMkLst>
            <pc:docMk/>
            <pc:sldMk cId="1217439788" sldId="486"/>
            <ac:cxnSpMk id="46" creationId="{E18BF2B6-C27E-A12A-0CD3-F79A81160530}"/>
          </ac:cxnSpMkLst>
        </pc:cxnChg>
        <pc:cxnChg chg="add mod">
          <ac:chgData name="Naoto Ohshima（大島直人）" userId="82d991f2-464f-4116-ac26-d38bb6c1dcec" providerId="ADAL" clId="{6FADADC6-726A-4019-BA6B-B90A344BA88C}" dt="2025-04-16T11:23:31.510" v="31" actId="14100"/>
          <ac:cxnSpMkLst>
            <pc:docMk/>
            <pc:sldMk cId="1217439788" sldId="486"/>
            <ac:cxnSpMk id="64" creationId="{0E9E783D-8148-746A-0EFE-768415EF99DF}"/>
          </ac:cxnSpMkLst>
        </pc:cxnChg>
      </pc:sldChg>
    </pc:docChg>
  </pc:docChgLst>
  <pc:docChgLst>
    <pc:chgData name="Katsube, Junichi" userId="90abb581-b441-4cbd-ac6a-cb4d55f09615" providerId="ADAL" clId="{DC5829DA-B002-44FB-8868-86DFE6E25723}"/>
    <pc:docChg chg="custSel modSld">
      <pc:chgData name="Katsube, Junichi" userId="90abb581-b441-4cbd-ac6a-cb4d55f09615" providerId="ADAL" clId="{DC5829DA-B002-44FB-8868-86DFE6E25723}" dt="2025-04-30T03:47:11.181" v="5"/>
      <pc:docMkLst>
        <pc:docMk/>
      </pc:docMkLst>
      <pc:sldChg chg="delSp modSp mod">
        <pc:chgData name="Katsube, Junichi" userId="90abb581-b441-4cbd-ac6a-cb4d55f09615" providerId="ADAL" clId="{DC5829DA-B002-44FB-8868-86DFE6E25723}" dt="2025-04-30T03:47:11.181" v="5"/>
        <pc:sldMkLst>
          <pc:docMk/>
          <pc:sldMk cId="1217439788" sldId="486"/>
        </pc:sldMkLst>
        <pc:spChg chg="mod">
          <ac:chgData name="Katsube, Junichi" userId="90abb581-b441-4cbd-ac6a-cb4d55f09615" providerId="ADAL" clId="{DC5829DA-B002-44FB-8868-86DFE6E25723}" dt="2025-04-30T03:44:59.225" v="4" actId="13926"/>
          <ac:spMkLst>
            <pc:docMk/>
            <pc:sldMk cId="1217439788" sldId="486"/>
            <ac:spMk id="9" creationId="{0031074F-3799-35B2-4D65-385BF71570EC}"/>
          </ac:spMkLst>
        </pc:spChg>
        <pc:spChg chg="del">
          <ac:chgData name="Katsube, Junichi" userId="90abb581-b441-4cbd-ac6a-cb4d55f09615" providerId="ADAL" clId="{DC5829DA-B002-44FB-8868-86DFE6E25723}" dt="2025-04-30T03:44:51.484" v="2" actId="478"/>
          <ac:spMkLst>
            <pc:docMk/>
            <pc:sldMk cId="1217439788" sldId="486"/>
            <ac:spMk id="45" creationId="{DCA49304-E4E0-0DA8-3362-2CA9608BC76B}"/>
          </ac:spMkLst>
        </pc:spChg>
        <pc:spChg chg="mod">
          <ac:chgData name="Katsube, Junichi" userId="90abb581-b441-4cbd-ac6a-cb4d55f09615" providerId="ADAL" clId="{DC5829DA-B002-44FB-8868-86DFE6E25723}" dt="2025-04-30T03:47:11.181" v="5"/>
          <ac:spMkLst>
            <pc:docMk/>
            <pc:sldMk cId="1217439788" sldId="486"/>
            <ac:spMk id="52" creationId="{DCD5AECF-D2F7-E401-4344-73C94D52FAAC}"/>
          </ac:spMkLst>
        </pc:spChg>
        <pc:spChg chg="del">
          <ac:chgData name="Katsube, Junichi" userId="90abb581-b441-4cbd-ac6a-cb4d55f09615" providerId="ADAL" clId="{DC5829DA-B002-44FB-8868-86DFE6E25723}" dt="2025-04-30T03:44:50.217" v="1" actId="478"/>
          <ac:spMkLst>
            <pc:docMk/>
            <pc:sldMk cId="1217439788" sldId="486"/>
            <ac:spMk id="63" creationId="{24B5EB84-4ECD-10FC-01CA-419013894034}"/>
          </ac:spMkLst>
        </pc:spChg>
      </pc:sldChg>
      <pc:sldChg chg="delSp mod">
        <pc:chgData name="Katsube, Junichi" userId="90abb581-b441-4cbd-ac6a-cb4d55f09615" providerId="ADAL" clId="{DC5829DA-B002-44FB-8868-86DFE6E25723}" dt="2025-04-30T03:44:35.365" v="0" actId="478"/>
        <pc:sldMkLst>
          <pc:docMk/>
          <pc:sldMk cId="1430763789" sldId="490"/>
        </pc:sldMkLst>
        <pc:spChg chg="del">
          <ac:chgData name="Katsube, Junichi" userId="90abb581-b441-4cbd-ac6a-cb4d55f09615" providerId="ADAL" clId="{DC5829DA-B002-44FB-8868-86DFE6E25723}" dt="2025-04-30T03:44:35.365" v="0" actId="478"/>
          <ac:spMkLst>
            <pc:docMk/>
            <pc:sldMk cId="1430763789" sldId="490"/>
            <ac:spMk id="2" creationId="{6808E653-9C7E-D221-105F-FC0E56741AB3}"/>
          </ac:spMkLst>
        </pc:spChg>
      </pc:sldChg>
    </pc:docChg>
  </pc:docChgLst>
  <pc:docChgLst>
    <pc:chgData name="Iwanaguchi, Shusaku" userId="007c3642-c682-4c4e-b5ce-6c20b6c18d62" providerId="ADAL" clId="{8196095D-E7DD-4819-A3F5-EDA66E496AF0}"/>
    <pc:docChg chg="custSel modSld">
      <pc:chgData name="Iwanaguchi, Shusaku" userId="007c3642-c682-4c4e-b5ce-6c20b6c18d62" providerId="ADAL" clId="{8196095D-E7DD-4819-A3F5-EDA66E496AF0}" dt="2025-05-07T07:36:22.532" v="331" actId="20577"/>
      <pc:docMkLst>
        <pc:docMk/>
      </pc:docMkLst>
      <pc:sldChg chg="addSp delSp modSp mod">
        <pc:chgData name="Iwanaguchi, Shusaku" userId="007c3642-c682-4c4e-b5ce-6c20b6c18d62" providerId="ADAL" clId="{8196095D-E7DD-4819-A3F5-EDA66E496AF0}" dt="2025-05-07T07:36:22.532" v="331" actId="20577"/>
        <pc:sldMkLst>
          <pc:docMk/>
          <pc:sldMk cId="1217439788" sldId="486"/>
        </pc:sldMkLst>
        <pc:spChg chg="add del mod">
          <ac:chgData name="Iwanaguchi, Shusaku" userId="007c3642-c682-4c4e-b5ce-6c20b6c18d62" providerId="ADAL" clId="{8196095D-E7DD-4819-A3F5-EDA66E496AF0}" dt="2025-05-07T07:21:02.337" v="311" actId="478"/>
          <ac:spMkLst>
            <pc:docMk/>
            <pc:sldMk cId="1217439788" sldId="486"/>
            <ac:spMk id="14" creationId="{3D44BD50-2404-047B-9ED8-CE4E76F6358F}"/>
          </ac:spMkLst>
        </pc:spChg>
        <pc:spChg chg="add mod">
          <ac:chgData name="Iwanaguchi, Shusaku" userId="007c3642-c682-4c4e-b5ce-6c20b6c18d62" providerId="ADAL" clId="{8196095D-E7DD-4819-A3F5-EDA66E496AF0}" dt="2025-05-07T07:21:18.039" v="314" actId="14100"/>
          <ac:spMkLst>
            <pc:docMk/>
            <pc:sldMk cId="1217439788" sldId="486"/>
            <ac:spMk id="18" creationId="{5042333B-AE62-5913-E7AA-44F2D23F763F}"/>
          </ac:spMkLst>
        </pc:spChg>
        <pc:spChg chg="mod">
          <ac:chgData name="Iwanaguchi, Shusaku" userId="007c3642-c682-4c4e-b5ce-6c20b6c18d62" providerId="ADAL" clId="{8196095D-E7DD-4819-A3F5-EDA66E496AF0}" dt="2025-05-07T07:21:10.392" v="312" actId="207"/>
          <ac:spMkLst>
            <pc:docMk/>
            <pc:sldMk cId="1217439788" sldId="486"/>
            <ac:spMk id="24" creationId="{3087B4F9-6258-22E0-15F1-A14A6005836D}"/>
          </ac:spMkLst>
        </pc:spChg>
        <pc:spChg chg="mod">
          <ac:chgData name="Iwanaguchi, Shusaku" userId="007c3642-c682-4c4e-b5ce-6c20b6c18d62" providerId="ADAL" clId="{8196095D-E7DD-4819-A3F5-EDA66E496AF0}" dt="2025-05-07T07:36:22.532" v="331" actId="20577"/>
          <ac:spMkLst>
            <pc:docMk/>
            <pc:sldMk cId="1217439788" sldId="486"/>
            <ac:spMk id="52" creationId="{DCD5AECF-D2F7-E401-4344-73C94D52FAAC}"/>
          </ac:spMkLst>
        </pc:spChg>
        <pc:cxnChg chg="mod">
          <ac:chgData name="Iwanaguchi, Shusaku" userId="007c3642-c682-4c4e-b5ce-6c20b6c18d62" providerId="ADAL" clId="{8196095D-E7DD-4819-A3F5-EDA66E496AF0}" dt="2025-05-07T07:20:50.646" v="309" actId="14100"/>
          <ac:cxnSpMkLst>
            <pc:docMk/>
            <pc:sldMk cId="1217439788" sldId="486"/>
            <ac:cxnSpMk id="25" creationId="{85DF8BD1-27EC-0014-EC1D-2C12822CBDC9}"/>
          </ac:cxnSpMkLst>
        </pc:cxnChg>
      </pc:sldChg>
    </pc:docChg>
  </pc:docChgLst>
  <pc:docChgLst>
    <pc:chgData name="Iwanaguchi, Shusaku" userId="007c3642-c682-4c4e-b5ce-6c20b6c18d62" providerId="ADAL" clId="{0C2FCD8F-77D4-4D9D-B863-C3CAF4381EDE}"/>
    <pc:docChg chg="modSld">
      <pc:chgData name="Iwanaguchi, Shusaku" userId="007c3642-c682-4c4e-b5ce-6c20b6c18d62" providerId="ADAL" clId="{0C2FCD8F-77D4-4D9D-B863-C3CAF4381EDE}" dt="2025-05-08T08:50:53.111" v="44" actId="20577"/>
      <pc:docMkLst>
        <pc:docMk/>
      </pc:docMkLst>
      <pc:sldChg chg="modSp mod">
        <pc:chgData name="Iwanaguchi, Shusaku" userId="007c3642-c682-4c4e-b5ce-6c20b6c18d62" providerId="ADAL" clId="{0C2FCD8F-77D4-4D9D-B863-C3CAF4381EDE}" dt="2025-05-08T08:50:53.111" v="44" actId="20577"/>
        <pc:sldMkLst>
          <pc:docMk/>
          <pc:sldMk cId="1217439788" sldId="486"/>
        </pc:sldMkLst>
        <pc:spChg chg="mod">
          <ac:chgData name="Iwanaguchi, Shusaku" userId="007c3642-c682-4c4e-b5ce-6c20b6c18d62" providerId="ADAL" clId="{0C2FCD8F-77D4-4D9D-B863-C3CAF4381EDE}" dt="2025-05-08T08:50:53.111" v="44" actId="20577"/>
          <ac:spMkLst>
            <pc:docMk/>
            <pc:sldMk cId="1217439788" sldId="486"/>
            <ac:spMk id="24" creationId="{3087B4F9-6258-22E0-15F1-A14A6005836D}"/>
          </ac:spMkLst>
        </pc:spChg>
        <pc:cxnChg chg="mod">
          <ac:chgData name="Iwanaguchi, Shusaku" userId="007c3642-c682-4c4e-b5ce-6c20b6c18d62" providerId="ADAL" clId="{0C2FCD8F-77D4-4D9D-B863-C3CAF4381EDE}" dt="2025-05-08T00:53:56.065" v="1" actId="14100"/>
          <ac:cxnSpMkLst>
            <pc:docMk/>
            <pc:sldMk cId="1217439788" sldId="486"/>
            <ac:cxnSpMk id="25" creationId="{85DF8BD1-27EC-0014-EC1D-2C12822CBDC9}"/>
          </ac:cxnSpMkLst>
        </pc:cxnChg>
      </pc:sldChg>
    </pc:docChg>
  </pc:docChgLst>
  <pc:docChgLst>
    <pc:chgData name="Iwanaguchi, Shusaku" userId="007c3642-c682-4c4e-b5ce-6c20b6c18d62" providerId="ADAL" clId="{FE6BB0B5-1416-4177-B471-D3A9B3DD9441}"/>
    <pc:docChg chg="custSel modSld">
      <pc:chgData name="Iwanaguchi, Shusaku" userId="007c3642-c682-4c4e-b5ce-6c20b6c18d62" providerId="ADAL" clId="{FE6BB0B5-1416-4177-B471-D3A9B3DD9441}" dt="2025-05-09T05:06:55.465" v="6"/>
      <pc:docMkLst>
        <pc:docMk/>
      </pc:docMkLst>
      <pc:sldChg chg="delSp modSp mod">
        <pc:chgData name="Iwanaguchi, Shusaku" userId="007c3642-c682-4c4e-b5ce-6c20b6c18d62" providerId="ADAL" clId="{FE6BB0B5-1416-4177-B471-D3A9B3DD9441}" dt="2025-05-09T05:06:55.465" v="6"/>
        <pc:sldMkLst>
          <pc:docMk/>
          <pc:sldMk cId="1217439788" sldId="486"/>
        </pc:sldMkLst>
        <pc:spChg chg="del mod">
          <ac:chgData name="Iwanaguchi, Shusaku" userId="007c3642-c682-4c4e-b5ce-6c20b6c18d62" providerId="ADAL" clId="{FE6BB0B5-1416-4177-B471-D3A9B3DD9441}" dt="2025-05-09T05:06:47.556" v="4" actId="478"/>
          <ac:spMkLst>
            <pc:docMk/>
            <pc:sldMk cId="1217439788" sldId="486"/>
            <ac:spMk id="18" creationId="{5042333B-AE62-5913-E7AA-44F2D23F763F}"/>
          </ac:spMkLst>
        </pc:spChg>
        <pc:spChg chg="mod">
          <ac:chgData name="Iwanaguchi, Shusaku" userId="007c3642-c682-4c4e-b5ce-6c20b6c18d62" providerId="ADAL" clId="{FE6BB0B5-1416-4177-B471-D3A9B3DD9441}" dt="2025-05-09T05:06:55.465" v="6"/>
          <ac:spMkLst>
            <pc:docMk/>
            <pc:sldMk cId="1217439788" sldId="486"/>
            <ac:spMk id="24" creationId="{3087B4F9-6258-22E0-15F1-A14A6005836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2025/5/9</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599832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p:nvPr>
        </p:nvSpPr>
        <p:spPr bwMode="gray"/>
        <p:txBody>
          <a:bodyPr vert="horz"/>
          <a:lstStyle>
            <a:lvl1pPr>
              <a:defRPr>
                <a:latin typeface="+mj-lt"/>
                <a:ea typeface="+mj-ea"/>
                <a:cs typeface="+mj-cs"/>
                <a:sym typeface="+mj-lt"/>
              </a:defRPr>
            </a:lvl1pPr>
          </a:lstStyle>
          <a:p>
            <a:r>
              <a:rPr kumimoji="1" lang="ja-JP" altLang="en-US"/>
              <a:t>マスター タイトルの書式設定</a:t>
            </a:r>
          </a:p>
        </p:txBody>
      </p:sp>
      <p:sp>
        <p:nvSpPr>
          <p:cNvPr id="6" name="テキスト ボックス 5">
            <a:extLst>
              <a:ext uri="{FF2B5EF4-FFF2-40B4-BE49-F238E27FC236}">
                <a16:creationId xmlns:a16="http://schemas.microsoft.com/office/drawing/2014/main" id="{7B9C3DF5-C67D-4DBB-BF27-5DC6E0FF5B0E}"/>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2982903191"/>
      </p:ext>
    </p:extLst>
  </p:cSld>
  <p:clrMapOvr>
    <a:masterClrMapping/>
  </p:clrMapOvr>
  <p:hf hdr="0"/>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136759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3" name="テキスト ボックス 2">
            <a:extLst>
              <a:ext uri="{FF2B5EF4-FFF2-40B4-BE49-F238E27FC236}">
                <a16:creationId xmlns:a16="http://schemas.microsoft.com/office/drawing/2014/main" id="{7F0480B1-ED1F-4DEE-8C11-A97406C72081}"/>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63326847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cSld name="一般スライド">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8908302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テキスト プレースホルダ 5"/>
          <p:cNvSpPr>
            <a:spLocks noGrp="1"/>
          </p:cNvSpPr>
          <p:nvPr>
            <p:ph type="body" sz="quarter" idx="14" hasCustomPrompt="1"/>
          </p:nvPr>
        </p:nvSpPr>
        <p:spPr bwMode="gray">
          <a:xfrm>
            <a:off x="4176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a:t>補足文を入力（キーメッセージを補足する内容＜</a:t>
            </a:r>
            <a:r>
              <a:rPr kumimoji="1" lang="en-US" altLang="ja-JP"/>
              <a:t>2</a:t>
            </a:r>
            <a:r>
              <a:rPr kumimoji="1" lang="ja-JP" altLang="en-US"/>
              <a:t>行以内＞）</a:t>
            </a:r>
            <a:endParaRPr kumimoji="1" lang="en-US" altLang="ja-JP"/>
          </a:p>
          <a:p>
            <a:pPr lvl="0">
              <a:spcBef>
                <a:spcPts val="0"/>
              </a:spcBef>
            </a:pPr>
            <a:endParaRPr kumimoji="1" lang="ja-JP" altLang="en-US"/>
          </a:p>
        </p:txBody>
      </p:sp>
      <p:sp>
        <p:nvSpPr>
          <p:cNvPr id="11" name="コンテンツ プレースホルダ 2"/>
          <p:cNvSpPr>
            <a:spLocks noGrp="1"/>
          </p:cNvSpPr>
          <p:nvPr>
            <p:ph idx="1"/>
          </p:nvPr>
        </p:nvSpPr>
        <p:spPr bwMode="gray">
          <a:xfrm>
            <a:off x="4176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a:t>キーメッセージを入力（本スライドで一番伝えたいこと＜名詞止め・体言止め不可＞）</a:t>
            </a:r>
            <a:endParaRPr kumimoji="1" lang="ja-JP" altLang="en-US"/>
          </a:p>
        </p:txBody>
      </p:sp>
      <p:sp>
        <p:nvSpPr>
          <p:cNvPr id="9" name="テキスト ボックス 8">
            <a:extLst>
              <a:ext uri="{FF2B5EF4-FFF2-40B4-BE49-F238E27FC236}">
                <a16:creationId xmlns:a16="http://schemas.microsoft.com/office/drawing/2014/main" id="{EF3FC2AD-BF00-46AC-B946-5F7E49814FA8}"/>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7850324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5"/>
            </p:custDataLst>
            <p:extLst>
              <p:ext uri="{D42A27DB-BD31-4B8C-83A1-F6EECF244321}">
                <p14:modId xmlns:p14="http://schemas.microsoft.com/office/powerpoint/2010/main" val="14359238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563" imgH="564" progId="TCLayout.ActiveDocument.1">
                  <p:embed/>
                </p:oleObj>
              </mc:Choice>
              <mc:Fallback>
                <p:oleObj name="think-cell スライド" r:id="rId6" imgW="563" imgH="564" progId="TCLayout.ActiveDocument.1">
                  <p:embed/>
                  <p:pic>
                    <p:nvPicPr>
                      <p:cNvPr id="4" name="オブジェクト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
        <p:nvSpPr>
          <p:cNvPr id="6" name="テキスト ボックス 5">
            <a:extLst>
              <a:ext uri="{FF2B5EF4-FFF2-40B4-BE49-F238E27FC236}">
                <a16:creationId xmlns:a16="http://schemas.microsoft.com/office/drawing/2014/main" id="{2ED5BDA0-42C6-DAA2-BCF6-3232FE339B53}"/>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11" r:id="rId1"/>
    <p:sldLayoutId id="2147483934" r:id="rId2"/>
    <p:sldLayoutId id="2147483961" r:id="rId3"/>
  </p:sldLayoutIdLst>
  <p:hf hdr="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B579B7C1-5FEE-8D52-3A6D-09E839E46010}"/>
              </a:ext>
            </a:extLst>
          </p:cNvPr>
          <p:cNvCxnSpPr>
            <a:cxnSpLocks/>
          </p:cNvCxnSpPr>
          <p:nvPr/>
        </p:nvCxnSpPr>
        <p:spPr>
          <a:xfrm>
            <a:off x="233018" y="3144471"/>
            <a:ext cx="4540595"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B7E6194D-0E24-9408-1AF7-ED332C3DE8E5}"/>
              </a:ext>
            </a:extLst>
          </p:cNvPr>
          <p:cNvCxnSpPr>
            <a:cxnSpLocks/>
          </p:cNvCxnSpPr>
          <p:nvPr/>
        </p:nvCxnSpPr>
        <p:spPr>
          <a:xfrm>
            <a:off x="233018" y="1248829"/>
            <a:ext cx="9475030"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40B4125F-5161-ABDE-26BF-EA51C75ADD5E}"/>
              </a:ext>
            </a:extLst>
          </p:cNvPr>
          <p:cNvSpPr/>
          <p:nvPr/>
        </p:nvSpPr>
        <p:spPr bwMode="gray">
          <a:xfrm>
            <a:off x="197618" y="147780"/>
            <a:ext cx="9497117" cy="868220"/>
          </a:xfrm>
          <a:prstGeom prst="rect">
            <a:avLst/>
          </a:prstGeom>
          <a:solidFill>
            <a:schemeClr val="accent1">
              <a:lumMod val="20000"/>
              <a:lumOff val="80000"/>
              <a:alpha val="19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j-ea"/>
              <a:ea typeface="+mj-ea"/>
              <a:cs typeface="+mn-cs"/>
            </a:endParaRPr>
          </a:p>
        </p:txBody>
      </p:sp>
      <p:sp>
        <p:nvSpPr>
          <p:cNvPr id="32" name="テキスト ボックス 31">
            <a:extLst>
              <a:ext uri="{FF2B5EF4-FFF2-40B4-BE49-F238E27FC236}">
                <a16:creationId xmlns:a16="http://schemas.microsoft.com/office/drawing/2014/main" id="{B66CD3EB-DA49-7BC2-7570-33A4061BCE9B}"/>
              </a:ext>
            </a:extLst>
          </p:cNvPr>
          <p:cNvSpPr txBox="1"/>
          <p:nvPr/>
        </p:nvSpPr>
        <p:spPr bwMode="gray">
          <a:xfrm>
            <a:off x="523895" y="434336"/>
            <a:ext cx="723333" cy="320492"/>
          </a:xfrm>
          <a:prstGeom prst="rect">
            <a:avLst/>
          </a:prstGeom>
        </p:spPr>
        <p:txBody>
          <a:bodyPr vert="horz" wrap="none" lIns="0" tIns="0" rIns="0" bIns="0" rtlCol="0" anchor="ctr">
            <a:noAutofit/>
          </a:bodyPr>
          <a:lstStyle/>
          <a:p>
            <a:pPr algn="l"/>
            <a:r>
              <a:rPr kumimoji="1" lang="ja-JP" altLang="en-US" sz="1400" b="1">
                <a:solidFill>
                  <a:schemeClr val="tx1">
                    <a:lumMod val="75000"/>
                    <a:lumOff val="25000"/>
                  </a:schemeClr>
                </a:solidFill>
                <a:latin typeface="+mj-ea"/>
                <a:ea typeface="+mj-ea"/>
              </a:rPr>
              <a:t>申請主体： </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｜対象地域：</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県</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市</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エリア</a:t>
            </a:r>
            <a:r>
              <a:rPr kumimoji="1" lang="en-US" altLang="ja-JP" sz="1400" b="1">
                <a:solidFill>
                  <a:schemeClr val="tx1">
                    <a:lumMod val="75000"/>
                    <a:lumOff val="25000"/>
                  </a:schemeClr>
                </a:solidFill>
                <a:latin typeface="+mj-ea"/>
                <a:ea typeface="+mj-ea"/>
              </a:rPr>
              <a:t> </a:t>
            </a:r>
            <a:endParaRPr kumimoji="1" lang="ja-JP" altLang="en-US" sz="1400" b="1">
              <a:solidFill>
                <a:schemeClr val="tx1">
                  <a:lumMod val="75000"/>
                  <a:lumOff val="25000"/>
                </a:schemeClr>
              </a:solidFill>
              <a:latin typeface="+mj-ea"/>
              <a:ea typeface="+mj-ea"/>
            </a:endParaRPr>
          </a:p>
        </p:txBody>
      </p:sp>
      <p:sp>
        <p:nvSpPr>
          <p:cNvPr id="33" name="テキスト ボックス 32">
            <a:extLst>
              <a:ext uri="{FF2B5EF4-FFF2-40B4-BE49-F238E27FC236}">
                <a16:creationId xmlns:a16="http://schemas.microsoft.com/office/drawing/2014/main" id="{06123FBF-8DFC-7536-4D3D-A6E8E7F291B5}"/>
              </a:ext>
            </a:extLst>
          </p:cNvPr>
          <p:cNvSpPr txBox="1"/>
          <p:nvPr/>
        </p:nvSpPr>
        <p:spPr bwMode="gray">
          <a:xfrm>
            <a:off x="523895" y="665860"/>
            <a:ext cx="723333" cy="320492"/>
          </a:xfrm>
          <a:prstGeom prst="rect">
            <a:avLst/>
          </a:prstGeom>
        </p:spPr>
        <p:txBody>
          <a:bodyPr vert="horz" wrap="none" lIns="0" tIns="0" rIns="0" bIns="0" rtlCol="0" anchor="ctr">
            <a:noAutofit/>
          </a:bodyPr>
          <a:lstStyle/>
          <a:p>
            <a:pPr algn="l"/>
            <a:r>
              <a:rPr kumimoji="1" lang="ja-JP" altLang="en-US" sz="1400" b="1">
                <a:solidFill>
                  <a:schemeClr val="tx1">
                    <a:lumMod val="75000"/>
                    <a:lumOff val="25000"/>
                  </a:schemeClr>
                </a:solidFill>
                <a:latin typeface="+mj-ea"/>
                <a:ea typeface="+mj-ea"/>
              </a:rPr>
              <a:t>事業計画名：</a:t>
            </a:r>
            <a:r>
              <a:rPr kumimoji="1" lang="en-US" altLang="ja-JP" sz="1400" b="1">
                <a:solidFill>
                  <a:schemeClr val="tx1">
                    <a:lumMod val="75000"/>
                    <a:lumOff val="25000"/>
                  </a:schemeClr>
                </a:solidFill>
                <a:latin typeface="+mj-ea"/>
                <a:ea typeface="+mj-ea"/>
              </a:rPr>
              <a:t>XXXXXXXXXXXXXXXXXXXXXXXXXXXXXXXX</a:t>
            </a:r>
            <a:endParaRPr kumimoji="1" lang="ja-JP" altLang="en-US" sz="1400" b="1">
              <a:solidFill>
                <a:schemeClr val="tx1">
                  <a:lumMod val="75000"/>
                  <a:lumOff val="25000"/>
                </a:schemeClr>
              </a:solidFill>
              <a:latin typeface="+mj-ea"/>
              <a:ea typeface="+mj-ea"/>
            </a:endParaRPr>
          </a:p>
        </p:txBody>
      </p:sp>
      <p:sp>
        <p:nvSpPr>
          <p:cNvPr id="34" name="テキスト ボックス 33">
            <a:extLst>
              <a:ext uri="{FF2B5EF4-FFF2-40B4-BE49-F238E27FC236}">
                <a16:creationId xmlns:a16="http://schemas.microsoft.com/office/drawing/2014/main" id="{E45B752A-FB84-8982-3D5F-1B8ECA8B8E65}"/>
              </a:ext>
            </a:extLst>
          </p:cNvPr>
          <p:cNvSpPr txBox="1"/>
          <p:nvPr/>
        </p:nvSpPr>
        <p:spPr bwMode="gray">
          <a:xfrm>
            <a:off x="332516" y="224840"/>
            <a:ext cx="2589926" cy="218900"/>
          </a:xfrm>
          <a:prstGeom prst="rect">
            <a:avLst/>
          </a:prstGeom>
          <a:solidFill>
            <a:schemeClr val="tx1">
              <a:lumMod val="50000"/>
              <a:lumOff val="50000"/>
            </a:schemeClr>
          </a:solidFill>
        </p:spPr>
        <p:txBody>
          <a:bodyPr vert="horz" wrap="none" lIns="0" tIns="0" rIns="0" bIns="0" rtlCol="0" anchor="ctr">
            <a:noAutofit/>
          </a:bodyPr>
          <a:lstStyle/>
          <a:p>
            <a:pPr algn="ctr"/>
            <a:r>
              <a:rPr kumimoji="1" lang="en-US" altLang="ja-JP" sz="1100" b="1">
                <a:solidFill>
                  <a:schemeClr val="bg1"/>
                </a:solidFill>
                <a:latin typeface="+mj-ea"/>
                <a:ea typeface="+mj-ea"/>
                <a:cs typeface="Arial"/>
              </a:rPr>
              <a:t>【</a:t>
            </a:r>
            <a:r>
              <a:rPr kumimoji="1" lang="ja-JP" altLang="en-US" sz="1100" b="1">
                <a:solidFill>
                  <a:schemeClr val="bg1"/>
                </a:solidFill>
                <a:latin typeface="+mj-ea"/>
                <a:ea typeface="+mj-ea"/>
                <a:cs typeface="Arial"/>
              </a:rPr>
              <a:t>実証・個別型</a:t>
            </a:r>
            <a:r>
              <a:rPr kumimoji="1" lang="en-US" altLang="ja-JP" sz="1100" b="1">
                <a:solidFill>
                  <a:schemeClr val="bg1"/>
                </a:solidFill>
                <a:latin typeface="+mj-ea"/>
                <a:ea typeface="+mj-ea"/>
                <a:cs typeface="Arial"/>
              </a:rPr>
              <a:t>】様式2_</a:t>
            </a:r>
            <a:r>
              <a:rPr kumimoji="1" lang="ja-JP" altLang="en-US" sz="1100" b="1">
                <a:solidFill>
                  <a:schemeClr val="bg1"/>
                </a:solidFill>
                <a:latin typeface="+mj-ea"/>
                <a:ea typeface="+mj-ea"/>
                <a:cs typeface="Arial"/>
              </a:rPr>
              <a:t>事業概要</a:t>
            </a:r>
          </a:p>
        </p:txBody>
      </p:sp>
      <p:sp>
        <p:nvSpPr>
          <p:cNvPr id="3" name="テキスト ボックス 2">
            <a:extLst>
              <a:ext uri="{FF2B5EF4-FFF2-40B4-BE49-F238E27FC236}">
                <a16:creationId xmlns:a16="http://schemas.microsoft.com/office/drawing/2014/main" id="{E9114BA1-E516-DDD8-81B1-AE52261E01A1}"/>
              </a:ext>
            </a:extLst>
          </p:cNvPr>
          <p:cNvSpPr txBox="1"/>
          <p:nvPr/>
        </p:nvSpPr>
        <p:spPr bwMode="gray">
          <a:xfrm>
            <a:off x="133960" y="1354206"/>
            <a:ext cx="1708335" cy="225986"/>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 地域の特徴・観光資源等</a:t>
            </a:r>
          </a:p>
        </p:txBody>
      </p:sp>
      <p:sp>
        <p:nvSpPr>
          <p:cNvPr id="4" name="角丸四角形 11">
            <a:extLst>
              <a:ext uri="{FF2B5EF4-FFF2-40B4-BE49-F238E27FC236}">
                <a16:creationId xmlns:a16="http://schemas.microsoft.com/office/drawing/2014/main" id="{7112CD3D-B788-AF1F-0944-8AEE8A90ACB4}"/>
              </a:ext>
            </a:extLst>
          </p:cNvPr>
          <p:cNvSpPr/>
          <p:nvPr/>
        </p:nvSpPr>
        <p:spPr bwMode="gray">
          <a:xfrm>
            <a:off x="114553" y="1123126"/>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地域概要・動向</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6" name="正方形/長方形 5">
            <a:extLst>
              <a:ext uri="{FF2B5EF4-FFF2-40B4-BE49-F238E27FC236}">
                <a16:creationId xmlns:a16="http://schemas.microsoft.com/office/drawing/2014/main" id="{805EB6B9-504F-7A43-F2DE-820DDE329666}"/>
              </a:ext>
            </a:extLst>
          </p:cNvPr>
          <p:cNvSpPr/>
          <p:nvPr/>
        </p:nvSpPr>
        <p:spPr bwMode="gray">
          <a:xfrm>
            <a:off x="216040" y="1630827"/>
            <a:ext cx="2235498" cy="1273228"/>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900" b="0" i="0" u="none" strike="noStrike" kern="1200">
                <a:solidFill>
                  <a:srgbClr val="000000"/>
                </a:solidFill>
                <a:effectLst/>
                <a:latin typeface="Yu Gothic UI" panose="020B0500000000000000" pitchFamily="50" charset="-128"/>
                <a:ea typeface="Yu Gothic UI" panose="020B0500000000000000" pitchFamily="50" charset="-128"/>
              </a:rPr>
              <a:t>XXXX</a:t>
            </a:r>
          </a:p>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900">
                <a:solidFill>
                  <a:srgbClr val="000000"/>
                </a:solidFill>
                <a:latin typeface="Yu Gothic UI" panose="020B0500000000000000" pitchFamily="50" charset="-128"/>
                <a:ea typeface="Yu Gothic UI" panose="020B0500000000000000" pitchFamily="50" charset="-128"/>
              </a:rPr>
              <a:t>XXXX</a:t>
            </a:r>
            <a:endParaRPr lang="ja-JP" altLang="ja-JP" sz="900" b="0" i="0" u="none" strike="noStrike">
              <a:effectLst/>
              <a:latin typeface="Yu Gothic UI" panose="020B0500000000000000" pitchFamily="50" charset="-128"/>
              <a:ea typeface="Yu Gothic UI" panose="020B0500000000000000" pitchFamily="50" charset="-128"/>
            </a:endParaRPr>
          </a:p>
        </p:txBody>
      </p:sp>
      <p:graphicFrame>
        <p:nvGraphicFramePr>
          <p:cNvPr id="15" name="表 14">
            <a:extLst>
              <a:ext uri="{FF2B5EF4-FFF2-40B4-BE49-F238E27FC236}">
                <a16:creationId xmlns:a16="http://schemas.microsoft.com/office/drawing/2014/main" id="{66248E6A-48A9-95C8-0F93-B2BC372BB8CA}"/>
              </a:ext>
            </a:extLst>
          </p:cNvPr>
          <p:cNvGraphicFramePr>
            <a:graphicFrameLocks noGrp="1"/>
          </p:cNvGraphicFramePr>
          <p:nvPr/>
        </p:nvGraphicFramePr>
        <p:xfrm>
          <a:off x="5423338" y="1636088"/>
          <a:ext cx="4248043" cy="946651"/>
        </p:xfrm>
        <a:graphic>
          <a:graphicData uri="http://schemas.openxmlformats.org/drawingml/2006/table">
            <a:tbl>
              <a:tblPr firstRow="1" bandRow="1">
                <a:tableStyleId>{5C22544A-7EE6-4342-B048-85BDC9FD1C3A}</a:tableStyleId>
              </a:tblPr>
              <a:tblGrid>
                <a:gridCol w="945931">
                  <a:extLst>
                    <a:ext uri="{9D8B030D-6E8A-4147-A177-3AD203B41FA5}">
                      <a16:colId xmlns:a16="http://schemas.microsoft.com/office/drawing/2014/main" val="3559197824"/>
                    </a:ext>
                  </a:extLst>
                </a:gridCol>
                <a:gridCol w="1100704">
                  <a:extLst>
                    <a:ext uri="{9D8B030D-6E8A-4147-A177-3AD203B41FA5}">
                      <a16:colId xmlns:a16="http://schemas.microsoft.com/office/drawing/2014/main" val="2726071596"/>
                    </a:ext>
                  </a:extLst>
                </a:gridCol>
                <a:gridCol w="1100704">
                  <a:extLst>
                    <a:ext uri="{9D8B030D-6E8A-4147-A177-3AD203B41FA5}">
                      <a16:colId xmlns:a16="http://schemas.microsoft.com/office/drawing/2014/main" val="2472737929"/>
                    </a:ext>
                  </a:extLst>
                </a:gridCol>
                <a:gridCol w="1100704">
                  <a:extLst>
                    <a:ext uri="{9D8B030D-6E8A-4147-A177-3AD203B41FA5}">
                      <a16:colId xmlns:a16="http://schemas.microsoft.com/office/drawing/2014/main" val="2345826440"/>
                    </a:ext>
                  </a:extLst>
                </a:gridCol>
              </a:tblGrid>
              <a:tr h="248302">
                <a:tc>
                  <a:txBody>
                    <a:bodyPr/>
                    <a:lstStyle/>
                    <a:p>
                      <a:pPr algn="ctr"/>
                      <a:endParaRPr kumimoji="1" lang="ja-JP" altLang="en-US" sz="10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2019</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2023</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2024</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232783">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入込観光客数</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en-US" altLang="ja-JP" sz="800">
                          <a:solidFill>
                            <a:schemeClr val="tx1"/>
                          </a:solidFill>
                          <a:latin typeface="Yu Gothic UI" panose="020B0500000000000000" pitchFamily="50" charset="-128"/>
                          <a:ea typeface="Yu Gothic UI" panose="020B0500000000000000" pitchFamily="50" charset="-128"/>
                        </a:rPr>
                        <a:t>XX</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232783">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国内（人）</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en-US" altLang="ja-JP" sz="800">
                          <a:solidFill>
                            <a:schemeClr val="tx1"/>
                          </a:solidFill>
                          <a:latin typeface="Yu Gothic UI" panose="020B0500000000000000" pitchFamily="50" charset="-128"/>
                          <a:ea typeface="Yu Gothic UI" panose="020B0500000000000000" pitchFamily="50" charset="-128"/>
                        </a:rPr>
                        <a:t>XX</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232783">
                <a:tc>
                  <a:txBody>
                    <a:bodyPr/>
                    <a:lstStyle/>
                    <a:p>
                      <a:pPr algn="ctr"/>
                      <a:r>
                        <a:rPr kumimoji="1" lang="ja-JP" altLang="en-US" sz="800" b="1">
                          <a:solidFill>
                            <a:schemeClr val="tx1"/>
                          </a:solidFill>
                          <a:latin typeface="Yu Gothic UI" panose="020B0500000000000000" pitchFamily="50" charset="-128"/>
                          <a:ea typeface="Yu Gothic UI" panose="020B0500000000000000" pitchFamily="50" charset="-128"/>
                        </a:rPr>
                        <a:t>インバウンド（人）</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en-US" altLang="ja-JP" sz="800">
                          <a:solidFill>
                            <a:schemeClr val="tx1"/>
                          </a:solidFill>
                          <a:latin typeface="Yu Gothic UI" panose="020B0500000000000000" pitchFamily="50" charset="-128"/>
                          <a:ea typeface="Yu Gothic UI" panose="020B0500000000000000" pitchFamily="50" charset="-128"/>
                        </a:rPr>
                        <a:t>XX</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16" name="正方形/長方形 15">
            <a:extLst>
              <a:ext uri="{FF2B5EF4-FFF2-40B4-BE49-F238E27FC236}">
                <a16:creationId xmlns:a16="http://schemas.microsoft.com/office/drawing/2014/main" id="{0C8AE513-6E4E-32A9-032A-6B0897999B6D}"/>
              </a:ext>
            </a:extLst>
          </p:cNvPr>
          <p:cNvSpPr/>
          <p:nvPr/>
        </p:nvSpPr>
        <p:spPr bwMode="gray">
          <a:xfrm>
            <a:off x="2509550" y="1642120"/>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1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17" name="テキスト ボックス 16">
            <a:extLst>
              <a:ext uri="{FF2B5EF4-FFF2-40B4-BE49-F238E27FC236}">
                <a16:creationId xmlns:a16="http://schemas.microsoft.com/office/drawing/2014/main" id="{B300E555-F7EA-FC27-4392-44FC1BB5C67C}"/>
              </a:ext>
            </a:extLst>
          </p:cNvPr>
          <p:cNvSpPr txBox="1"/>
          <p:nvPr/>
        </p:nvSpPr>
        <p:spPr bwMode="gray">
          <a:xfrm>
            <a:off x="2441125" y="2631244"/>
            <a:ext cx="1517355" cy="236935"/>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31" name="テキスト ボックス 30">
            <a:extLst>
              <a:ext uri="{FF2B5EF4-FFF2-40B4-BE49-F238E27FC236}">
                <a16:creationId xmlns:a16="http://schemas.microsoft.com/office/drawing/2014/main" id="{D15C87F5-4938-C9F7-2773-D3A2FB94F852}"/>
              </a:ext>
            </a:extLst>
          </p:cNvPr>
          <p:cNvSpPr txBox="1"/>
          <p:nvPr/>
        </p:nvSpPr>
        <p:spPr bwMode="gray">
          <a:xfrm>
            <a:off x="5320103" y="1354588"/>
            <a:ext cx="3844126" cy="233622"/>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 観光客の動向</a:t>
            </a:r>
          </a:p>
        </p:txBody>
      </p:sp>
      <p:sp>
        <p:nvSpPr>
          <p:cNvPr id="40" name="テキスト ボックス 39">
            <a:extLst>
              <a:ext uri="{FF2B5EF4-FFF2-40B4-BE49-F238E27FC236}">
                <a16:creationId xmlns:a16="http://schemas.microsoft.com/office/drawing/2014/main" id="{9904EE78-6B42-2EA8-0121-0865BF8280C5}"/>
              </a:ext>
            </a:extLst>
          </p:cNvPr>
          <p:cNvSpPr txBox="1"/>
          <p:nvPr/>
        </p:nvSpPr>
        <p:spPr bwMode="gray">
          <a:xfrm>
            <a:off x="98416" y="3271514"/>
            <a:ext cx="2824025" cy="248585"/>
          </a:xfrm>
          <a:prstGeom prst="rect">
            <a:avLst/>
          </a:prstGeom>
          <a:ln w="6350">
            <a:noFill/>
          </a:ln>
        </p:spPr>
        <p:txBody>
          <a:bodyPr wrap="none" lIns="72000" tIns="36000" rIns="72000" bIns="36000" rtlCol="0" anchor="t">
            <a:spAutoFit/>
          </a:bodyPr>
          <a:lstStyle/>
          <a:p>
            <a:pPr defTabSz="914400"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 オーバーツーリズムの未然防止・抑制すべき事象</a:t>
            </a:r>
          </a:p>
        </p:txBody>
      </p:sp>
      <p:sp>
        <p:nvSpPr>
          <p:cNvPr id="5" name="四角形: 角を丸くする 4">
            <a:extLst>
              <a:ext uri="{FF2B5EF4-FFF2-40B4-BE49-F238E27FC236}">
                <a16:creationId xmlns:a16="http://schemas.microsoft.com/office/drawing/2014/main" id="{93085C7E-59AC-D3E0-C8CC-8ED0BF1AA1D0}"/>
              </a:ext>
            </a:extLst>
          </p:cNvPr>
          <p:cNvSpPr/>
          <p:nvPr/>
        </p:nvSpPr>
        <p:spPr bwMode="gray">
          <a:xfrm>
            <a:off x="7157257" y="512689"/>
            <a:ext cx="2441467"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prstClr val="black"/>
                </a:solidFill>
                <a:effectLst/>
                <a:uLnTx/>
                <a:uFillTx/>
                <a:latin typeface="+mj-ea"/>
                <a:ea typeface="+mj-ea"/>
                <a:cs typeface="+mn-cs"/>
              </a:rPr>
              <a:t>補助対象経費 総額：</a:t>
            </a:r>
            <a:r>
              <a:rPr kumimoji="1" lang="en-US" altLang="ja-JP" sz="1050" b="1" i="0" u="none" strike="noStrike" kern="1200" cap="none" spc="0" normalizeH="0" baseline="0" noProof="0">
                <a:ln>
                  <a:noFill/>
                </a:ln>
                <a:solidFill>
                  <a:prstClr val="black"/>
                </a:solidFill>
                <a:effectLst/>
                <a:uLnTx/>
                <a:uFillTx/>
                <a:latin typeface="+mj-ea"/>
                <a:ea typeface="+mj-ea"/>
                <a:cs typeface="+mn-cs"/>
              </a:rPr>
              <a:t>X,000,000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sp>
        <p:nvSpPr>
          <p:cNvPr id="7" name="四角形: 角を丸くする 6">
            <a:extLst>
              <a:ext uri="{FF2B5EF4-FFF2-40B4-BE49-F238E27FC236}">
                <a16:creationId xmlns:a16="http://schemas.microsoft.com/office/drawing/2014/main" id="{EB052204-E0CB-FF86-6D9A-E3EBE3D85B6B}"/>
              </a:ext>
            </a:extLst>
          </p:cNvPr>
          <p:cNvSpPr/>
          <p:nvPr/>
        </p:nvSpPr>
        <p:spPr bwMode="gray">
          <a:xfrm>
            <a:off x="8411153" y="236709"/>
            <a:ext cx="1190083"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prstClr val="black"/>
                </a:solidFill>
                <a:effectLst/>
                <a:uLnTx/>
                <a:uFillTx/>
                <a:latin typeface="+mj-ea"/>
                <a:ea typeface="+mj-ea"/>
                <a:cs typeface="+mn-cs"/>
              </a:rPr>
              <a:t>対応テーマ</a:t>
            </a:r>
          </a:p>
        </p:txBody>
      </p:sp>
      <p:sp>
        <p:nvSpPr>
          <p:cNvPr id="11" name="四角形: 角を丸くする 10">
            <a:extLst>
              <a:ext uri="{FF2B5EF4-FFF2-40B4-BE49-F238E27FC236}">
                <a16:creationId xmlns:a16="http://schemas.microsoft.com/office/drawing/2014/main" id="{04E2C619-F54E-D230-2B80-2B0F50EF63B9}"/>
              </a:ext>
            </a:extLst>
          </p:cNvPr>
          <p:cNvSpPr/>
          <p:nvPr/>
        </p:nvSpPr>
        <p:spPr bwMode="gray">
          <a:xfrm>
            <a:off x="7159833" y="236709"/>
            <a:ext cx="1190083"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prstClr val="black"/>
                </a:solidFill>
                <a:effectLst/>
                <a:uLnTx/>
                <a:uFillTx/>
                <a:latin typeface="+mj-ea"/>
                <a:ea typeface="+mj-ea"/>
                <a:cs typeface="+mn-cs"/>
              </a:rPr>
              <a:t>対応テーマ</a:t>
            </a:r>
          </a:p>
        </p:txBody>
      </p:sp>
      <p:sp>
        <p:nvSpPr>
          <p:cNvPr id="12" name="四角形: 角を丸くする 11">
            <a:extLst>
              <a:ext uri="{FF2B5EF4-FFF2-40B4-BE49-F238E27FC236}">
                <a16:creationId xmlns:a16="http://schemas.microsoft.com/office/drawing/2014/main" id="{C6F238C8-F601-FFDA-6DEF-4CFA0BB49A22}"/>
              </a:ext>
            </a:extLst>
          </p:cNvPr>
          <p:cNvSpPr/>
          <p:nvPr/>
        </p:nvSpPr>
        <p:spPr bwMode="gray">
          <a:xfrm>
            <a:off x="7159833" y="755884"/>
            <a:ext cx="2441467"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a:solidFill>
                  <a:prstClr val="black"/>
                </a:solidFill>
                <a:latin typeface="+mj-ea"/>
                <a:ea typeface="+mj-ea"/>
                <a:cs typeface="+mn-cs"/>
              </a:rPr>
              <a:t>申請補助金</a:t>
            </a:r>
            <a:r>
              <a:rPr kumimoji="1" lang="ja-JP" altLang="en-US" sz="1050" b="1" i="0" u="none" strike="noStrike" kern="1200" cap="none" spc="0" normalizeH="0" baseline="0" noProof="0">
                <a:ln>
                  <a:noFill/>
                </a:ln>
                <a:solidFill>
                  <a:prstClr val="black"/>
                </a:solidFill>
                <a:effectLst/>
                <a:uLnTx/>
                <a:uFillTx/>
                <a:latin typeface="+mj-ea"/>
                <a:ea typeface="+mj-ea"/>
                <a:cs typeface="+mn-cs"/>
              </a:rPr>
              <a:t>額 総額：</a:t>
            </a:r>
            <a:r>
              <a:rPr kumimoji="1" lang="en-US" altLang="ja-JP" sz="1050" b="1" i="0" u="none" strike="noStrike" kern="1200" cap="none" spc="0" normalizeH="0" baseline="0" noProof="0">
                <a:ln>
                  <a:noFill/>
                </a:ln>
                <a:solidFill>
                  <a:prstClr val="black"/>
                </a:solidFill>
                <a:effectLst/>
                <a:uLnTx/>
                <a:uFillTx/>
                <a:latin typeface="+mj-ea"/>
                <a:ea typeface="+mj-ea"/>
                <a:cs typeface="+mn-cs"/>
              </a:rPr>
              <a:t>X,000,000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sp>
        <p:nvSpPr>
          <p:cNvPr id="13" name="正方形/長方形 12">
            <a:extLst>
              <a:ext uri="{FF2B5EF4-FFF2-40B4-BE49-F238E27FC236}">
                <a16:creationId xmlns:a16="http://schemas.microsoft.com/office/drawing/2014/main" id="{D7D899FA-4115-E532-0BB8-9E384AFA7D9B}"/>
              </a:ext>
            </a:extLst>
          </p:cNvPr>
          <p:cNvSpPr/>
          <p:nvPr/>
        </p:nvSpPr>
        <p:spPr bwMode="gray">
          <a:xfrm>
            <a:off x="3878336" y="1642120"/>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1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23" name="テキスト ボックス 22">
            <a:extLst>
              <a:ext uri="{FF2B5EF4-FFF2-40B4-BE49-F238E27FC236}">
                <a16:creationId xmlns:a16="http://schemas.microsoft.com/office/drawing/2014/main" id="{AA298ACC-DADD-F33E-AEC5-93548B2A8304}"/>
              </a:ext>
            </a:extLst>
          </p:cNvPr>
          <p:cNvSpPr txBox="1"/>
          <p:nvPr/>
        </p:nvSpPr>
        <p:spPr bwMode="gray">
          <a:xfrm>
            <a:off x="3809911" y="2631244"/>
            <a:ext cx="1517355" cy="236935"/>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29" name="テキスト ボックス 28">
            <a:extLst>
              <a:ext uri="{FF2B5EF4-FFF2-40B4-BE49-F238E27FC236}">
                <a16:creationId xmlns:a16="http://schemas.microsoft.com/office/drawing/2014/main" id="{5A6C613E-5ABE-BBD5-C683-5BB9F1B4B3B5}"/>
              </a:ext>
            </a:extLst>
          </p:cNvPr>
          <p:cNvSpPr txBox="1"/>
          <p:nvPr/>
        </p:nvSpPr>
        <p:spPr bwMode="gray">
          <a:xfrm>
            <a:off x="5362352" y="2610251"/>
            <a:ext cx="4112387" cy="318924"/>
          </a:xfrm>
          <a:prstGeom prst="rect">
            <a:avLst/>
          </a:prstGeom>
          <a:ln w="6350">
            <a:noFill/>
          </a:ln>
        </p:spPr>
        <p:txBody>
          <a:bodyPr wrap="square" lIns="72000" tIns="36000" rIns="72000" bIns="36000" rtlCol="0">
            <a:spAutoFit/>
          </a:bodyPr>
          <a:lstStyle/>
          <a:p>
            <a:pPr algn="just" fontAlgn="auto">
              <a:spcBef>
                <a:spcPts val="0"/>
              </a:spcBef>
              <a:spcAft>
                <a:spcPts val="0"/>
              </a:spcAft>
            </a:pPr>
            <a:r>
              <a:rPr kumimoji="1" lang="en-US" altLang="ja-JP" sz="800" kern="0">
                <a:solidFill>
                  <a:prstClr val="black"/>
                </a:solidFill>
                <a:latin typeface="Yu Gothic UI" panose="020B0500000000000000" pitchFamily="50" charset="-128"/>
                <a:ea typeface="Yu Gothic UI" panose="020B0500000000000000" pitchFamily="50" charset="-128"/>
              </a:rPr>
              <a:t>※</a:t>
            </a:r>
            <a:r>
              <a:rPr kumimoji="1" lang="ja-JP" altLang="en-US" sz="800" kern="0">
                <a:solidFill>
                  <a:prstClr val="black"/>
                </a:solidFill>
                <a:latin typeface="Yu Gothic UI" panose="020B0500000000000000" pitchFamily="50" charset="-128"/>
                <a:ea typeface="Yu Gothic UI" panose="020B0500000000000000" pitchFamily="50" charset="-128"/>
              </a:rPr>
              <a:t>感染症の影響を受ける以前と比較した動向を把握するため、コロナ前後の動向を記入</a:t>
            </a:r>
            <a:endParaRPr kumimoji="1" lang="en-US" altLang="ja-JP" sz="800" kern="0">
              <a:solidFill>
                <a:prstClr val="black"/>
              </a:solidFill>
              <a:latin typeface="Yu Gothic UI" panose="020B0500000000000000" pitchFamily="50" charset="-128"/>
              <a:ea typeface="Yu Gothic UI" panose="020B0500000000000000" pitchFamily="50" charset="-128"/>
            </a:endParaRPr>
          </a:p>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出展：</a:t>
            </a:r>
            <a:r>
              <a:rPr kumimoji="1" lang="en-US" altLang="ja-JP" sz="800" kern="0">
                <a:solidFill>
                  <a:prstClr val="black"/>
                </a:solidFill>
                <a:latin typeface="Yu Gothic UI" panose="020B0500000000000000" pitchFamily="50" charset="-128"/>
                <a:ea typeface="Yu Gothic UI" panose="020B0500000000000000" pitchFamily="50" charset="-128"/>
              </a:rPr>
              <a:t>XXXXXX</a:t>
            </a:r>
            <a:r>
              <a:rPr kumimoji="1" lang="ja-JP" altLang="en-US" sz="800" kern="0">
                <a:solidFill>
                  <a:prstClr val="black"/>
                </a:solidFill>
                <a:latin typeface="Yu Gothic UI" panose="020B0500000000000000" pitchFamily="50" charset="-128"/>
                <a:ea typeface="Yu Gothic UI" panose="020B0500000000000000" pitchFamily="50" charset="-128"/>
              </a:rPr>
              <a:t>観光協会</a:t>
            </a:r>
            <a:r>
              <a:rPr kumimoji="1" lang="en-US" altLang="ja-JP" sz="800" kern="0">
                <a:solidFill>
                  <a:prstClr val="black"/>
                </a:solidFill>
                <a:latin typeface="Yu Gothic UI" panose="020B0500000000000000" pitchFamily="50" charset="-128"/>
                <a:ea typeface="Yu Gothic UI" panose="020B0500000000000000" pitchFamily="50" charset="-128"/>
              </a:rPr>
              <a:t>HP</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35" name="角丸四角形 11">
            <a:extLst>
              <a:ext uri="{FF2B5EF4-FFF2-40B4-BE49-F238E27FC236}">
                <a16:creationId xmlns:a16="http://schemas.microsoft.com/office/drawing/2014/main" id="{F2B7ECCD-C947-E9E8-B11D-767E70D8ABCB}"/>
              </a:ext>
            </a:extLst>
          </p:cNvPr>
          <p:cNvSpPr/>
          <p:nvPr/>
        </p:nvSpPr>
        <p:spPr bwMode="gray">
          <a:xfrm>
            <a:off x="114553" y="3028588"/>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現状の分析</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38" name="直線コネクタ 37">
            <a:extLst>
              <a:ext uri="{FF2B5EF4-FFF2-40B4-BE49-F238E27FC236}">
                <a16:creationId xmlns:a16="http://schemas.microsoft.com/office/drawing/2014/main" id="{7984BDDD-C922-E2DF-B56D-7D825B0F8674}"/>
              </a:ext>
            </a:extLst>
          </p:cNvPr>
          <p:cNvCxnSpPr>
            <a:cxnSpLocks/>
          </p:cNvCxnSpPr>
          <p:nvPr/>
        </p:nvCxnSpPr>
        <p:spPr>
          <a:xfrm>
            <a:off x="5955490" y="3144471"/>
            <a:ext cx="3752558"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sp>
        <p:nvSpPr>
          <p:cNvPr id="44" name="角丸四角形 11">
            <a:extLst>
              <a:ext uri="{FF2B5EF4-FFF2-40B4-BE49-F238E27FC236}">
                <a16:creationId xmlns:a16="http://schemas.microsoft.com/office/drawing/2014/main" id="{06DDE3DD-266C-C88B-FE73-4459097CD349}"/>
              </a:ext>
            </a:extLst>
          </p:cNvPr>
          <p:cNvSpPr/>
          <p:nvPr/>
        </p:nvSpPr>
        <p:spPr bwMode="gray">
          <a:xfrm>
            <a:off x="5032942" y="3028588"/>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事業概要</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graphicFrame>
        <p:nvGraphicFramePr>
          <p:cNvPr id="53" name="表 52">
            <a:extLst>
              <a:ext uri="{FF2B5EF4-FFF2-40B4-BE49-F238E27FC236}">
                <a16:creationId xmlns:a16="http://schemas.microsoft.com/office/drawing/2014/main" id="{041A2BEC-5572-6AA9-CDBA-E9CC31342194}"/>
              </a:ext>
            </a:extLst>
          </p:cNvPr>
          <p:cNvGraphicFramePr>
            <a:graphicFrameLocks noGrp="1"/>
          </p:cNvGraphicFramePr>
          <p:nvPr/>
        </p:nvGraphicFramePr>
        <p:xfrm>
          <a:off x="190524" y="3501163"/>
          <a:ext cx="4583090" cy="1080480"/>
        </p:xfrm>
        <a:graphic>
          <a:graphicData uri="http://schemas.openxmlformats.org/drawingml/2006/table">
            <a:tbl>
              <a:tblPr firstRow="1" bandRow="1">
                <a:tableStyleId>{5C22544A-7EE6-4342-B048-85BDC9FD1C3A}</a:tableStyleId>
              </a:tblPr>
              <a:tblGrid>
                <a:gridCol w="879141">
                  <a:extLst>
                    <a:ext uri="{9D8B030D-6E8A-4147-A177-3AD203B41FA5}">
                      <a16:colId xmlns:a16="http://schemas.microsoft.com/office/drawing/2014/main" val="3559197824"/>
                    </a:ext>
                  </a:extLst>
                </a:gridCol>
                <a:gridCol w="2808652">
                  <a:extLst>
                    <a:ext uri="{9D8B030D-6E8A-4147-A177-3AD203B41FA5}">
                      <a16:colId xmlns:a16="http://schemas.microsoft.com/office/drawing/2014/main" val="2726071596"/>
                    </a:ext>
                  </a:extLst>
                </a:gridCol>
                <a:gridCol w="895297">
                  <a:extLst>
                    <a:ext uri="{9D8B030D-6E8A-4147-A177-3AD203B41FA5}">
                      <a16:colId xmlns:a16="http://schemas.microsoft.com/office/drawing/2014/main" val="2393010626"/>
                    </a:ext>
                  </a:extLst>
                </a:gridCol>
              </a:tblGrid>
              <a:tr h="0">
                <a:tc gridSpan="2">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現状・問題点</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800">
                          <a:solidFill>
                            <a:schemeClr val="tx1"/>
                          </a:solidFill>
                          <a:latin typeface="Yu Gothic UI" panose="020B0500000000000000" pitchFamily="50" charset="-128"/>
                          <a:ea typeface="Yu Gothic UI" panose="020B0500000000000000" pitchFamily="50" charset="-128"/>
                        </a:rPr>
                        <a:t>影響を受けている</a:t>
                      </a:r>
                      <a:endParaRPr kumimoji="1" lang="en-US" altLang="ja-JP" sz="800">
                        <a:solidFill>
                          <a:schemeClr val="tx1"/>
                        </a:solidFill>
                        <a:latin typeface="Yu Gothic UI" panose="020B0500000000000000" pitchFamily="50" charset="-128"/>
                        <a:ea typeface="Yu Gothic UI" panose="020B0500000000000000" pitchFamily="50" charset="-128"/>
                      </a:endParaRPr>
                    </a:p>
                    <a:p>
                      <a:pPr algn="ctr"/>
                      <a:r>
                        <a:rPr kumimoji="1" lang="ja-JP" altLang="en-US" sz="800">
                          <a:solidFill>
                            <a:schemeClr val="tx1"/>
                          </a:solidFill>
                          <a:latin typeface="Yu Gothic UI" panose="020B0500000000000000" pitchFamily="50" charset="-128"/>
                          <a:ea typeface="Yu Gothic UI" panose="020B0500000000000000" pitchFamily="50" charset="-128"/>
                        </a:rPr>
                        <a:t>主な対象</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0">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0">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0">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54" name="正方形/長方形 53">
            <a:extLst>
              <a:ext uri="{FF2B5EF4-FFF2-40B4-BE49-F238E27FC236}">
                <a16:creationId xmlns:a16="http://schemas.microsoft.com/office/drawing/2014/main" id="{0C4E0726-0619-D7D1-9A6B-39A7C2B603B8}"/>
              </a:ext>
            </a:extLst>
          </p:cNvPr>
          <p:cNvSpPr/>
          <p:nvPr/>
        </p:nvSpPr>
        <p:spPr bwMode="gray">
          <a:xfrm>
            <a:off x="188914" y="5716635"/>
            <a:ext cx="4584700" cy="868416"/>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XXXXXXXX</a:t>
            </a:r>
          </a:p>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XXXXXXXX</a:t>
            </a:r>
            <a:endParaRPr kumimoji="1" lang="ja-JP" altLang="ja-JP" sz="1000">
              <a:latin typeface="Yu Gothic UI" panose="020B0500000000000000" pitchFamily="50" charset="-128"/>
              <a:ea typeface="Yu Gothic UI" panose="020B0500000000000000" pitchFamily="50" charset="-128"/>
            </a:endParaRPr>
          </a:p>
        </p:txBody>
      </p:sp>
      <p:sp>
        <p:nvSpPr>
          <p:cNvPr id="55" name="テキスト ボックス 54">
            <a:extLst>
              <a:ext uri="{FF2B5EF4-FFF2-40B4-BE49-F238E27FC236}">
                <a16:creationId xmlns:a16="http://schemas.microsoft.com/office/drawing/2014/main" id="{86F831EB-5AD6-0172-CB52-8446F5372294}"/>
              </a:ext>
            </a:extLst>
          </p:cNvPr>
          <p:cNvSpPr txBox="1"/>
          <p:nvPr/>
        </p:nvSpPr>
        <p:spPr bwMode="gray">
          <a:xfrm>
            <a:off x="76350" y="5487934"/>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050" b="1" kern="0">
                <a:latin typeface="Yu Gothic UI" panose="020B0500000000000000" pitchFamily="50" charset="-128"/>
                <a:ea typeface="Yu Gothic UI" panose="020B0500000000000000" pitchFamily="50" charset="-128"/>
              </a:rPr>
              <a:t>■ 過年度の取組概要</a:t>
            </a:r>
          </a:p>
        </p:txBody>
      </p:sp>
      <p:sp>
        <p:nvSpPr>
          <p:cNvPr id="56" name="正方形/長方形 55">
            <a:extLst>
              <a:ext uri="{FF2B5EF4-FFF2-40B4-BE49-F238E27FC236}">
                <a16:creationId xmlns:a16="http://schemas.microsoft.com/office/drawing/2014/main" id="{C527C158-DCF3-F9A3-FCB1-9984F4F387D7}"/>
              </a:ext>
            </a:extLst>
          </p:cNvPr>
          <p:cNvSpPr/>
          <p:nvPr/>
        </p:nvSpPr>
        <p:spPr bwMode="gray">
          <a:xfrm>
            <a:off x="2305545" y="4622695"/>
            <a:ext cx="1206131" cy="782361"/>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9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7" name="正方形/長方形 56">
            <a:extLst>
              <a:ext uri="{FF2B5EF4-FFF2-40B4-BE49-F238E27FC236}">
                <a16:creationId xmlns:a16="http://schemas.microsoft.com/office/drawing/2014/main" id="{662BA6BE-AD75-5BD8-CFF8-24DC5C1D22FB}"/>
              </a:ext>
            </a:extLst>
          </p:cNvPr>
          <p:cNvSpPr/>
          <p:nvPr/>
        </p:nvSpPr>
        <p:spPr bwMode="gray">
          <a:xfrm>
            <a:off x="3561317" y="4622695"/>
            <a:ext cx="1206131" cy="782361"/>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9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8" name="テキスト ボックス 57">
            <a:extLst>
              <a:ext uri="{FF2B5EF4-FFF2-40B4-BE49-F238E27FC236}">
                <a16:creationId xmlns:a16="http://schemas.microsoft.com/office/drawing/2014/main" id="{8BB9942C-49EF-8187-A449-B8909B96810D}"/>
              </a:ext>
            </a:extLst>
          </p:cNvPr>
          <p:cNvSpPr txBox="1"/>
          <p:nvPr/>
        </p:nvSpPr>
        <p:spPr bwMode="gray">
          <a:xfrm>
            <a:off x="322107" y="5118692"/>
            <a:ext cx="2003937" cy="318924"/>
          </a:xfrm>
          <a:prstGeom prst="rect">
            <a:avLst/>
          </a:prstGeom>
          <a:ln w="6350">
            <a:noFill/>
          </a:ln>
        </p:spPr>
        <p:txBody>
          <a:bodyPr wrap="square" lIns="72000" tIns="36000" rIns="72000" bIns="36000" rtlCol="0" anchor="b">
            <a:spAutoFit/>
          </a:bodyPr>
          <a:lstStyle/>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写真左：写真の説明</a:t>
            </a:r>
            <a:r>
              <a:rPr kumimoji="1" lang="en-US" altLang="ja-JP" sz="800" kern="0">
                <a:latin typeface="Yu Gothic UI" panose="020B0500000000000000" pitchFamily="50" charset="-128"/>
                <a:ea typeface="Yu Gothic UI" panose="020B0500000000000000" pitchFamily="50" charset="-128"/>
              </a:rPr>
              <a:t>XXXXXXX</a:t>
            </a:r>
          </a:p>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写真右：写真の説明</a:t>
            </a:r>
            <a:r>
              <a:rPr kumimoji="1" lang="en-US" altLang="ja-JP" sz="800" kern="0">
                <a:latin typeface="Yu Gothic UI" panose="020B0500000000000000" pitchFamily="50" charset="-128"/>
                <a:ea typeface="Yu Gothic UI" panose="020B0500000000000000" pitchFamily="50" charset="-128"/>
              </a:rPr>
              <a:t>XXXXXXX</a:t>
            </a:r>
            <a:endParaRPr kumimoji="1" lang="ja-JP" altLang="en-US" sz="800" kern="0">
              <a:latin typeface="Yu Gothic UI" panose="020B0500000000000000" pitchFamily="50" charset="-128"/>
              <a:ea typeface="Yu Gothic UI" panose="020B0500000000000000" pitchFamily="50" charset="-128"/>
            </a:endParaRPr>
          </a:p>
        </p:txBody>
      </p:sp>
      <p:sp>
        <p:nvSpPr>
          <p:cNvPr id="61" name="正方形/長方形 60">
            <a:extLst>
              <a:ext uri="{FF2B5EF4-FFF2-40B4-BE49-F238E27FC236}">
                <a16:creationId xmlns:a16="http://schemas.microsoft.com/office/drawing/2014/main" id="{FCA4B730-F252-BE9D-1E70-CB897DC3B16F}"/>
              </a:ext>
            </a:extLst>
          </p:cNvPr>
          <p:cNvSpPr/>
          <p:nvPr/>
        </p:nvSpPr>
        <p:spPr bwMode="gray">
          <a:xfrm>
            <a:off x="5132885" y="3271421"/>
            <a:ext cx="4538496" cy="3309360"/>
          </a:xfrm>
          <a:prstGeom prst="rect">
            <a:avLst/>
          </a:prstGeom>
          <a:solidFill>
            <a:schemeClr val="bg1">
              <a:lumMod val="95000"/>
            </a:schemeClr>
          </a:solid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fontAlgn="ctr">
              <a:spcBef>
                <a:spcPts val="300"/>
              </a:spcBef>
              <a:spcAft>
                <a:spcPts val="0"/>
              </a:spcAft>
            </a:pPr>
            <a:endParaRPr kumimoji="1" lang="en-US" altLang="ja-JP" sz="1000" b="1">
              <a:solidFill>
                <a:srgbClr val="FF0000"/>
              </a:solidFill>
              <a:latin typeface="Yu Gothic UI" panose="020B0500000000000000" pitchFamily="50" charset="-128"/>
              <a:ea typeface="Yu Gothic UI" panose="020B0500000000000000" pitchFamily="50" charset="-128"/>
            </a:endParaRPr>
          </a:p>
        </p:txBody>
      </p:sp>
      <p:sp>
        <p:nvSpPr>
          <p:cNvPr id="68" name="正方形/長方形 67">
            <a:extLst>
              <a:ext uri="{FF2B5EF4-FFF2-40B4-BE49-F238E27FC236}">
                <a16:creationId xmlns:a16="http://schemas.microsoft.com/office/drawing/2014/main" id="{36D6EF64-43B3-C696-0EF7-4CE390EFD5AB}"/>
              </a:ext>
            </a:extLst>
          </p:cNvPr>
          <p:cNvSpPr/>
          <p:nvPr/>
        </p:nvSpPr>
        <p:spPr bwMode="gray">
          <a:xfrm>
            <a:off x="8005025" y="5096971"/>
            <a:ext cx="1605360" cy="118697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事業イメージを示す</a:t>
            </a:r>
            <a:br>
              <a:rPr kumimoji="1" lang="en-US" altLang="ja-JP" sz="10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写真などを張り付け</a:t>
            </a:r>
          </a:p>
        </p:txBody>
      </p:sp>
      <p:sp>
        <p:nvSpPr>
          <p:cNvPr id="71" name="テキスト ボックス 70">
            <a:extLst>
              <a:ext uri="{FF2B5EF4-FFF2-40B4-BE49-F238E27FC236}">
                <a16:creationId xmlns:a16="http://schemas.microsoft.com/office/drawing/2014/main" id="{2752D1C4-CFC9-7DAD-80D9-407C83AA542F}"/>
              </a:ext>
            </a:extLst>
          </p:cNvPr>
          <p:cNvSpPr txBox="1"/>
          <p:nvPr/>
        </p:nvSpPr>
        <p:spPr bwMode="gray">
          <a:xfrm>
            <a:off x="7944029" y="6298023"/>
            <a:ext cx="1379414" cy="236935"/>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84" name="正方形/長方形 83">
            <a:extLst>
              <a:ext uri="{FF2B5EF4-FFF2-40B4-BE49-F238E27FC236}">
                <a16:creationId xmlns:a16="http://schemas.microsoft.com/office/drawing/2014/main" id="{CD8DC887-A22B-DCA8-D346-81D8867E11F4}"/>
              </a:ext>
            </a:extLst>
          </p:cNvPr>
          <p:cNvSpPr/>
          <p:nvPr/>
        </p:nvSpPr>
        <p:spPr bwMode="gray">
          <a:xfrm>
            <a:off x="5178030" y="3501418"/>
            <a:ext cx="4455628" cy="464380"/>
          </a:xfrm>
          <a:prstGeom prst="rect">
            <a:avLst/>
          </a:prstGeom>
          <a:solidFill>
            <a:schemeClr val="bg1"/>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rtl="0" eaLnBrk="1" fontAlgn="ctr" latinLnBrk="0" hangingPunct="1">
              <a:spcBef>
                <a:spcPts val="300"/>
              </a:spcBef>
              <a:spcAft>
                <a:spcPts val="0"/>
              </a:spcAft>
            </a:pPr>
            <a:r>
              <a:rPr kumimoji="1" lang="en-US" altLang="ja-JP" sz="1050" b="1" i="0" u="none" strike="noStrike" kern="1200">
                <a:solidFill>
                  <a:srgbClr val="000000"/>
                </a:solidFill>
                <a:effectLst/>
                <a:latin typeface="Yu Gothic UI" panose="020B0500000000000000" pitchFamily="50" charset="-128"/>
                <a:ea typeface="Yu Gothic UI" panose="020B0500000000000000" pitchFamily="50" charset="-128"/>
              </a:rPr>
              <a:t>XXXXXXXXXXXXXXXXXXXXXXXXXXXXXXXXXXXXXXXXXXXXXXXXXX</a:t>
            </a:r>
            <a:br>
              <a:rPr kumimoji="1" lang="en-US" altLang="ja-JP" sz="1050" b="1" i="0" u="none" strike="noStrike" kern="1200">
                <a:solidFill>
                  <a:srgbClr val="000000"/>
                </a:solidFill>
                <a:effectLst/>
                <a:latin typeface="Yu Gothic UI" panose="020B0500000000000000" pitchFamily="50" charset="-128"/>
                <a:ea typeface="Yu Gothic UI" panose="020B0500000000000000" pitchFamily="50" charset="-128"/>
              </a:rPr>
            </a:br>
            <a:r>
              <a:rPr kumimoji="1" lang="en-US" altLang="ja-JP" sz="1050" b="1" i="0" u="none" strike="noStrike" kern="1200">
                <a:solidFill>
                  <a:srgbClr val="000000"/>
                </a:solidFill>
                <a:effectLst/>
                <a:latin typeface="Yu Gothic UI" panose="020B0500000000000000" pitchFamily="50" charset="-128"/>
                <a:ea typeface="Yu Gothic UI" panose="020B0500000000000000" pitchFamily="50" charset="-128"/>
              </a:rPr>
              <a:t>XXXXXXXXXXXX</a:t>
            </a:r>
            <a:endParaRPr lang="ja-JP" altLang="ja-JP" sz="1050" b="1" i="0" u="none" strike="noStrike">
              <a:effectLst/>
              <a:latin typeface="Yu Gothic UI" panose="020B0500000000000000" pitchFamily="50" charset="-128"/>
              <a:ea typeface="Yu Gothic UI" panose="020B0500000000000000" pitchFamily="50" charset="-128"/>
            </a:endParaRPr>
          </a:p>
        </p:txBody>
      </p:sp>
      <p:graphicFrame>
        <p:nvGraphicFramePr>
          <p:cNvPr id="48" name="表 47">
            <a:extLst>
              <a:ext uri="{FF2B5EF4-FFF2-40B4-BE49-F238E27FC236}">
                <a16:creationId xmlns:a16="http://schemas.microsoft.com/office/drawing/2014/main" id="{B7716650-3D66-602B-8BB8-A71B5CCB4ED7}"/>
              </a:ext>
            </a:extLst>
          </p:cNvPr>
          <p:cNvGraphicFramePr>
            <a:graphicFrameLocks noGrp="1"/>
          </p:cNvGraphicFramePr>
          <p:nvPr/>
        </p:nvGraphicFramePr>
        <p:xfrm>
          <a:off x="5178030" y="4218842"/>
          <a:ext cx="4455628" cy="738073"/>
        </p:xfrm>
        <a:graphic>
          <a:graphicData uri="http://schemas.openxmlformats.org/drawingml/2006/table">
            <a:tbl>
              <a:tblPr firstRow="1" bandRow="1">
                <a:tableStyleId>{5C22544A-7EE6-4342-B048-85BDC9FD1C3A}</a:tableStyleId>
              </a:tblPr>
              <a:tblGrid>
                <a:gridCol w="2131753">
                  <a:extLst>
                    <a:ext uri="{9D8B030D-6E8A-4147-A177-3AD203B41FA5}">
                      <a16:colId xmlns:a16="http://schemas.microsoft.com/office/drawing/2014/main" val="799764245"/>
                    </a:ext>
                  </a:extLst>
                </a:gridCol>
                <a:gridCol w="1211944">
                  <a:extLst>
                    <a:ext uri="{9D8B030D-6E8A-4147-A177-3AD203B41FA5}">
                      <a16:colId xmlns:a16="http://schemas.microsoft.com/office/drawing/2014/main" val="11572482"/>
                    </a:ext>
                  </a:extLst>
                </a:gridCol>
                <a:gridCol w="1111931">
                  <a:extLst>
                    <a:ext uri="{9D8B030D-6E8A-4147-A177-3AD203B41FA5}">
                      <a16:colId xmlns:a16="http://schemas.microsoft.com/office/drawing/2014/main" val="1419687965"/>
                    </a:ext>
                  </a:extLst>
                </a:gridCol>
              </a:tblGrid>
              <a:tr h="235555">
                <a:tc>
                  <a:txBody>
                    <a:bodyPr/>
                    <a:lstStyle/>
                    <a:p>
                      <a:pPr algn="ctr"/>
                      <a:r>
                        <a:rPr kumimoji="1" lang="ja-JP" altLang="en-US" sz="900">
                          <a:latin typeface="+mj-ea"/>
                          <a:ea typeface="+mj-ea"/>
                        </a:rPr>
                        <a:t>指標</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現状値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目標値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121890300"/>
                  </a:ext>
                </a:extLst>
              </a:tr>
              <a:tr h="251259">
                <a:tc>
                  <a:txBody>
                    <a:bodyPr/>
                    <a:lstStyle/>
                    <a:p>
                      <a:pPr algn="ctr"/>
                      <a:r>
                        <a:rPr kumimoji="1" lang="en-US" altLang="ja-JP" sz="1000" b="1">
                          <a:latin typeface="+mj-ea"/>
                          <a:ea typeface="+mj-ea"/>
                        </a:rPr>
                        <a:t>XX</a:t>
                      </a:r>
                      <a:endParaRPr kumimoji="1" lang="ja-JP" altLang="en-US" sz="1000" b="1">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lumMod val="95000"/>
                      </a:schemeClr>
                    </a:solidFill>
                  </a:tcPr>
                </a:tc>
                <a:tc>
                  <a:txBody>
                    <a:bodyPr/>
                    <a:lstStyle/>
                    <a:p>
                      <a:pPr algn="ctr"/>
                      <a:r>
                        <a:rPr kumimoji="1" lang="en-US" altLang="ja-JP" sz="1000">
                          <a:latin typeface="+mj-ea"/>
                          <a:ea typeface="+mj-ea"/>
                        </a:rPr>
                        <a:t>XX</a:t>
                      </a:r>
                      <a:r>
                        <a:rPr kumimoji="1" lang="ja-JP" altLang="en-US" sz="1000">
                          <a:latin typeface="+mj-ea"/>
                          <a:ea typeface="+mj-ea"/>
                        </a:rPr>
                        <a:t>（</a:t>
                      </a:r>
                      <a:r>
                        <a:rPr kumimoji="1" lang="en-US" altLang="ja-JP" sz="1000">
                          <a:latin typeface="+mj-ea"/>
                          <a:ea typeface="+mj-ea"/>
                        </a:rPr>
                        <a:t>20XX</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a:txBody>
                    <a:bodyPr/>
                    <a:lstStyle/>
                    <a:p>
                      <a:pPr algn="ctr"/>
                      <a:r>
                        <a:rPr kumimoji="1" lang="en-US" altLang="ja-JP" sz="1000">
                          <a:latin typeface="+mj-ea"/>
                          <a:ea typeface="+mj-ea"/>
                        </a:rPr>
                        <a:t>XX</a:t>
                      </a:r>
                      <a:r>
                        <a:rPr kumimoji="1" lang="ja-JP" altLang="en-US" sz="1000">
                          <a:latin typeface="+mj-ea"/>
                          <a:ea typeface="+mj-ea"/>
                        </a:rPr>
                        <a:t>（</a:t>
                      </a:r>
                      <a:r>
                        <a:rPr kumimoji="1" lang="en-US" altLang="ja-JP" sz="1000">
                          <a:latin typeface="+mj-ea"/>
                          <a:ea typeface="+mj-ea"/>
                        </a:rPr>
                        <a:t>20XX</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432016575"/>
                  </a:ext>
                </a:extLst>
              </a:tr>
              <a:tr h="251259">
                <a:tc gridSpan="3">
                  <a:txBody>
                    <a:bodyPr/>
                    <a:lstStyle/>
                    <a:p>
                      <a:pPr algn="l"/>
                      <a:r>
                        <a:rPr kumimoji="1" lang="ja-JP" altLang="en-US" sz="900" b="0">
                          <a:latin typeface="+mj-ea"/>
                          <a:ea typeface="+mj-ea"/>
                        </a:rPr>
                        <a:t>効果測定手法：</a:t>
                      </a:r>
                      <a:r>
                        <a:rPr kumimoji="1" lang="en-US" altLang="ja-JP" sz="900" b="0">
                          <a:latin typeface="+mj-ea"/>
                          <a:ea typeface="+mj-ea"/>
                        </a:rPr>
                        <a:t>XXX</a:t>
                      </a:r>
                      <a:endParaRPr kumimoji="1" lang="ja-JP" altLang="en-US" sz="1000" b="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414382832"/>
                  </a:ext>
                </a:extLst>
              </a:tr>
            </a:tbl>
          </a:graphicData>
        </a:graphic>
      </p:graphicFrame>
      <p:sp>
        <p:nvSpPr>
          <p:cNvPr id="49" name="正方形/長方形 48">
            <a:extLst>
              <a:ext uri="{FF2B5EF4-FFF2-40B4-BE49-F238E27FC236}">
                <a16:creationId xmlns:a16="http://schemas.microsoft.com/office/drawing/2014/main" id="{D0CE12BA-EAE7-B828-A637-702991EACA9A}"/>
              </a:ext>
            </a:extLst>
          </p:cNvPr>
          <p:cNvSpPr/>
          <p:nvPr/>
        </p:nvSpPr>
        <p:spPr bwMode="gray">
          <a:xfrm>
            <a:off x="5178030" y="3271514"/>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事業目的</a:t>
            </a:r>
          </a:p>
        </p:txBody>
      </p:sp>
      <p:sp>
        <p:nvSpPr>
          <p:cNvPr id="59" name="正方形/長方形 58">
            <a:extLst>
              <a:ext uri="{FF2B5EF4-FFF2-40B4-BE49-F238E27FC236}">
                <a16:creationId xmlns:a16="http://schemas.microsoft.com/office/drawing/2014/main" id="{43625FE8-0176-DA8A-00AF-62658BBC5B70}"/>
              </a:ext>
            </a:extLst>
          </p:cNvPr>
          <p:cNvSpPr/>
          <p:nvPr/>
        </p:nvSpPr>
        <p:spPr bwMode="gray">
          <a:xfrm>
            <a:off x="5178030" y="3976155"/>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a:t>
            </a:r>
            <a:r>
              <a:rPr kumimoji="1" lang="en-US" altLang="ja-JP" sz="1050" b="1">
                <a:latin typeface="Yu Gothic UI" panose="020B0500000000000000" pitchFamily="50" charset="-128"/>
                <a:ea typeface="Yu Gothic UI" panose="020B0500000000000000" pitchFamily="50" charset="-128"/>
              </a:rPr>
              <a:t>KGI</a:t>
            </a:r>
            <a:endParaRPr kumimoji="1" lang="ja-JP" altLang="en-US" sz="1050" b="1">
              <a:latin typeface="Yu Gothic UI" panose="020B0500000000000000" pitchFamily="50" charset="-128"/>
              <a:ea typeface="Yu Gothic UI" panose="020B0500000000000000" pitchFamily="50" charset="-128"/>
            </a:endParaRPr>
          </a:p>
        </p:txBody>
      </p:sp>
      <p:sp>
        <p:nvSpPr>
          <p:cNvPr id="60" name="正方形/長方形 59">
            <a:extLst>
              <a:ext uri="{FF2B5EF4-FFF2-40B4-BE49-F238E27FC236}">
                <a16:creationId xmlns:a16="http://schemas.microsoft.com/office/drawing/2014/main" id="{EE0D66B9-593E-6EE3-85F4-F49C7173316D}"/>
              </a:ext>
            </a:extLst>
          </p:cNvPr>
          <p:cNvSpPr/>
          <p:nvPr/>
        </p:nvSpPr>
        <p:spPr bwMode="gray">
          <a:xfrm>
            <a:off x="5178030" y="4987519"/>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事業概要</a:t>
            </a:r>
          </a:p>
        </p:txBody>
      </p:sp>
      <p:sp>
        <p:nvSpPr>
          <p:cNvPr id="62" name="正方形/長方形 61">
            <a:extLst>
              <a:ext uri="{FF2B5EF4-FFF2-40B4-BE49-F238E27FC236}">
                <a16:creationId xmlns:a16="http://schemas.microsoft.com/office/drawing/2014/main" id="{D13E066D-5338-3806-4F2D-2555A568C1EC}"/>
              </a:ext>
            </a:extLst>
          </p:cNvPr>
          <p:cNvSpPr/>
          <p:nvPr/>
        </p:nvSpPr>
        <p:spPr bwMode="gray">
          <a:xfrm>
            <a:off x="5178930" y="5181814"/>
            <a:ext cx="2765100" cy="1363165"/>
          </a:xfrm>
          <a:prstGeom prst="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XXXXXX</a:t>
            </a:r>
            <a:br>
              <a:rPr kumimoji="1" lang="en-US" altLang="ja-JP" sz="1000">
                <a:latin typeface="Yu Gothic UI" panose="020B0500000000000000" pitchFamily="50" charset="-128"/>
                <a:ea typeface="Yu Gothic UI" panose="020B0500000000000000" pitchFamily="50" charset="-128"/>
              </a:rPr>
            </a:br>
            <a:r>
              <a:rPr kumimoji="1" lang="en-US" altLang="ja-JP" sz="1000" err="1">
                <a:latin typeface="Yu Gothic UI" panose="020B0500000000000000" pitchFamily="50" charset="-128"/>
                <a:ea typeface="Yu Gothic UI" panose="020B0500000000000000" pitchFamily="50" charset="-128"/>
              </a:rPr>
              <a:t>XXXXXX</a:t>
            </a:r>
            <a:endParaRPr kumimoji="1" lang="ja-JP" altLang="ja-JP" sz="1000">
              <a:latin typeface="Yu Gothic UI" panose="020B0500000000000000" pitchFamily="50" charset="-128"/>
              <a:ea typeface="Yu Gothic UI" panose="020B0500000000000000" pitchFamily="50" charset="-128"/>
            </a:endParaRPr>
          </a:p>
        </p:txBody>
      </p:sp>
      <p:sp>
        <p:nvSpPr>
          <p:cNvPr id="9" name="正方形/長方形 8">
            <a:extLst>
              <a:ext uri="{FF2B5EF4-FFF2-40B4-BE49-F238E27FC236}">
                <a16:creationId xmlns:a16="http://schemas.microsoft.com/office/drawing/2014/main" id="{C1EB5574-5A4B-D39E-5E0C-896908BEE7D1}"/>
              </a:ext>
            </a:extLst>
          </p:cNvPr>
          <p:cNvSpPr/>
          <p:nvPr/>
        </p:nvSpPr>
        <p:spPr bwMode="gray">
          <a:xfrm>
            <a:off x="-2547825" y="3017"/>
            <a:ext cx="2502428" cy="1775374"/>
          </a:xfrm>
          <a:prstGeom prst="rect">
            <a:avLst/>
          </a:prstGeom>
          <a:solidFill>
            <a:schemeClr val="accent5">
              <a:lumMod val="20000"/>
              <a:lumOff val="8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記入例を参照の上、記入を進めること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必要に応じて、フォントの大きさや、枠を調整することは可とする</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有識者・ステークホルダーへの説明資料として活用することを前提に、当該フォーマットの項目を記載すること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最終的に、記入例や説明コメントを削除して提出すること</a:t>
            </a:r>
          </a:p>
        </p:txBody>
      </p:sp>
    </p:spTree>
    <p:extLst>
      <p:ext uri="{BB962C8B-B14F-4D97-AF65-F5344CB8AC3E}">
        <p14:creationId xmlns:p14="http://schemas.microsoft.com/office/powerpoint/2010/main" val="1430763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B579B7C1-5FEE-8D52-3A6D-09E839E46010}"/>
              </a:ext>
            </a:extLst>
          </p:cNvPr>
          <p:cNvCxnSpPr>
            <a:cxnSpLocks/>
          </p:cNvCxnSpPr>
          <p:nvPr/>
        </p:nvCxnSpPr>
        <p:spPr>
          <a:xfrm>
            <a:off x="233018" y="3144471"/>
            <a:ext cx="4540595"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B7E6194D-0E24-9408-1AF7-ED332C3DE8E5}"/>
              </a:ext>
            </a:extLst>
          </p:cNvPr>
          <p:cNvCxnSpPr>
            <a:cxnSpLocks/>
          </p:cNvCxnSpPr>
          <p:nvPr/>
        </p:nvCxnSpPr>
        <p:spPr>
          <a:xfrm>
            <a:off x="233018" y="1248829"/>
            <a:ext cx="9475030"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40B4125F-5161-ABDE-26BF-EA51C75ADD5E}"/>
              </a:ext>
            </a:extLst>
          </p:cNvPr>
          <p:cNvSpPr/>
          <p:nvPr/>
        </p:nvSpPr>
        <p:spPr bwMode="gray">
          <a:xfrm>
            <a:off x="197618" y="147780"/>
            <a:ext cx="9497117" cy="868220"/>
          </a:xfrm>
          <a:prstGeom prst="rect">
            <a:avLst/>
          </a:prstGeom>
          <a:solidFill>
            <a:schemeClr val="accent1">
              <a:lumMod val="20000"/>
              <a:lumOff val="80000"/>
              <a:alpha val="19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j-ea"/>
              <a:ea typeface="+mj-ea"/>
              <a:cs typeface="+mn-cs"/>
            </a:endParaRPr>
          </a:p>
        </p:txBody>
      </p:sp>
      <p:sp>
        <p:nvSpPr>
          <p:cNvPr id="32" name="テキスト ボックス 31">
            <a:extLst>
              <a:ext uri="{FF2B5EF4-FFF2-40B4-BE49-F238E27FC236}">
                <a16:creationId xmlns:a16="http://schemas.microsoft.com/office/drawing/2014/main" id="{B66CD3EB-DA49-7BC2-7570-33A4061BCE9B}"/>
              </a:ext>
            </a:extLst>
          </p:cNvPr>
          <p:cNvSpPr txBox="1"/>
          <p:nvPr/>
        </p:nvSpPr>
        <p:spPr bwMode="gray">
          <a:xfrm>
            <a:off x="523895" y="434336"/>
            <a:ext cx="723333" cy="320492"/>
          </a:xfrm>
          <a:prstGeom prst="rect">
            <a:avLst/>
          </a:prstGeom>
        </p:spPr>
        <p:txBody>
          <a:bodyPr vert="horz" wrap="none" lIns="0" tIns="0" rIns="0" bIns="0" rtlCol="0" anchor="ctr">
            <a:noAutofit/>
          </a:bodyPr>
          <a:lstStyle/>
          <a:p>
            <a:pPr algn="l"/>
            <a:r>
              <a:rPr kumimoji="1" lang="ja-JP" altLang="en-US" sz="1400" b="1">
                <a:solidFill>
                  <a:schemeClr val="tx1">
                    <a:lumMod val="75000"/>
                    <a:lumOff val="25000"/>
                  </a:schemeClr>
                </a:solidFill>
                <a:latin typeface="+mj-ea"/>
                <a:ea typeface="+mj-ea"/>
              </a:rPr>
              <a:t>申請主体： </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交通株式会社｜対象地域：</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県</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市</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エリア</a:t>
            </a:r>
            <a:r>
              <a:rPr kumimoji="1" lang="en-US" altLang="ja-JP" sz="1400" b="1">
                <a:solidFill>
                  <a:schemeClr val="tx1">
                    <a:lumMod val="75000"/>
                    <a:lumOff val="25000"/>
                  </a:schemeClr>
                </a:solidFill>
                <a:latin typeface="+mj-ea"/>
                <a:ea typeface="+mj-ea"/>
              </a:rPr>
              <a:t> </a:t>
            </a:r>
            <a:endParaRPr kumimoji="1" lang="ja-JP" altLang="en-US" sz="1400" b="1">
              <a:solidFill>
                <a:schemeClr val="tx1">
                  <a:lumMod val="75000"/>
                  <a:lumOff val="25000"/>
                </a:schemeClr>
              </a:solidFill>
              <a:latin typeface="+mj-ea"/>
              <a:ea typeface="+mj-ea"/>
            </a:endParaRPr>
          </a:p>
        </p:txBody>
      </p:sp>
      <p:sp>
        <p:nvSpPr>
          <p:cNvPr id="33" name="テキスト ボックス 32">
            <a:extLst>
              <a:ext uri="{FF2B5EF4-FFF2-40B4-BE49-F238E27FC236}">
                <a16:creationId xmlns:a16="http://schemas.microsoft.com/office/drawing/2014/main" id="{06123FBF-8DFC-7536-4D3D-A6E8E7F291B5}"/>
              </a:ext>
            </a:extLst>
          </p:cNvPr>
          <p:cNvSpPr txBox="1"/>
          <p:nvPr/>
        </p:nvSpPr>
        <p:spPr bwMode="gray">
          <a:xfrm>
            <a:off x="523895" y="665860"/>
            <a:ext cx="723333" cy="320492"/>
          </a:xfrm>
          <a:prstGeom prst="rect">
            <a:avLst/>
          </a:prstGeom>
        </p:spPr>
        <p:txBody>
          <a:bodyPr vert="horz" wrap="none" lIns="0" tIns="0" rIns="0" bIns="0" rtlCol="0" anchor="ctr">
            <a:noAutofit/>
          </a:bodyPr>
          <a:lstStyle/>
          <a:p>
            <a:pPr algn="l"/>
            <a:r>
              <a:rPr kumimoji="1" lang="ja-JP" altLang="en-US" sz="1400" b="1">
                <a:solidFill>
                  <a:schemeClr val="tx1">
                    <a:lumMod val="75000"/>
                    <a:lumOff val="25000"/>
                  </a:schemeClr>
                </a:solidFill>
                <a:latin typeface="+mj-ea"/>
                <a:ea typeface="+mj-ea"/>
              </a:rPr>
              <a:t>事業計画名：</a:t>
            </a:r>
            <a:r>
              <a:rPr kumimoji="1" lang="en-US" altLang="ja-JP" sz="1400" b="1">
                <a:solidFill>
                  <a:schemeClr val="tx1">
                    <a:lumMod val="75000"/>
                    <a:lumOff val="25000"/>
                  </a:schemeClr>
                </a:solidFill>
                <a:latin typeface="+mj-ea"/>
                <a:ea typeface="+mj-ea"/>
              </a:rPr>
              <a:t>XX</a:t>
            </a:r>
            <a:r>
              <a:rPr kumimoji="1" lang="ja-JP" altLang="en-US" sz="1400" b="1">
                <a:solidFill>
                  <a:schemeClr val="tx1">
                    <a:lumMod val="75000"/>
                    <a:lumOff val="25000"/>
                  </a:schemeClr>
                </a:solidFill>
                <a:latin typeface="+mj-ea"/>
                <a:ea typeface="+mj-ea"/>
              </a:rPr>
              <a:t>地区における公共交通の混雑緩和および道路混雑の緩和事業</a:t>
            </a:r>
          </a:p>
        </p:txBody>
      </p:sp>
      <p:sp>
        <p:nvSpPr>
          <p:cNvPr id="34" name="テキスト ボックス 33">
            <a:extLst>
              <a:ext uri="{FF2B5EF4-FFF2-40B4-BE49-F238E27FC236}">
                <a16:creationId xmlns:a16="http://schemas.microsoft.com/office/drawing/2014/main" id="{E45B752A-FB84-8982-3D5F-1B8ECA8B8E65}"/>
              </a:ext>
            </a:extLst>
          </p:cNvPr>
          <p:cNvSpPr txBox="1"/>
          <p:nvPr/>
        </p:nvSpPr>
        <p:spPr bwMode="gray">
          <a:xfrm>
            <a:off x="332516" y="224840"/>
            <a:ext cx="2589926" cy="218900"/>
          </a:xfrm>
          <a:prstGeom prst="rect">
            <a:avLst/>
          </a:prstGeom>
          <a:solidFill>
            <a:schemeClr val="tx1">
              <a:lumMod val="50000"/>
              <a:lumOff val="50000"/>
            </a:schemeClr>
          </a:solidFill>
        </p:spPr>
        <p:txBody>
          <a:bodyPr vert="horz" wrap="none" lIns="0" tIns="0" rIns="0" bIns="0" rtlCol="0" anchor="ctr">
            <a:noAutofit/>
          </a:bodyPr>
          <a:lstStyle/>
          <a:p>
            <a:pPr algn="ctr"/>
            <a:r>
              <a:rPr kumimoji="1" lang="en-US" altLang="ja-JP" sz="1100" b="1">
                <a:solidFill>
                  <a:schemeClr val="bg1"/>
                </a:solidFill>
                <a:latin typeface="+mj-ea"/>
                <a:ea typeface="+mj-ea"/>
                <a:cs typeface="Arial"/>
              </a:rPr>
              <a:t>【</a:t>
            </a:r>
            <a:r>
              <a:rPr kumimoji="1" lang="ja-JP" altLang="en-US" sz="1100" b="1">
                <a:solidFill>
                  <a:schemeClr val="bg1"/>
                </a:solidFill>
                <a:latin typeface="+mj-ea"/>
                <a:ea typeface="+mj-ea"/>
                <a:cs typeface="Arial"/>
              </a:rPr>
              <a:t>実証・個別型</a:t>
            </a:r>
            <a:r>
              <a:rPr kumimoji="1" lang="en-US" altLang="ja-JP" sz="1100" b="1">
                <a:solidFill>
                  <a:schemeClr val="bg1"/>
                </a:solidFill>
                <a:latin typeface="+mj-ea"/>
                <a:ea typeface="+mj-ea"/>
                <a:cs typeface="Arial"/>
              </a:rPr>
              <a:t>】様式2_</a:t>
            </a:r>
            <a:r>
              <a:rPr kumimoji="1" lang="ja-JP" altLang="en-US" sz="1100" b="1">
                <a:solidFill>
                  <a:schemeClr val="bg1"/>
                </a:solidFill>
                <a:latin typeface="+mj-ea"/>
                <a:ea typeface="+mj-ea"/>
                <a:cs typeface="Arial"/>
              </a:rPr>
              <a:t>事業概要</a:t>
            </a:r>
          </a:p>
        </p:txBody>
      </p:sp>
      <p:sp>
        <p:nvSpPr>
          <p:cNvPr id="3" name="テキスト ボックス 2">
            <a:extLst>
              <a:ext uri="{FF2B5EF4-FFF2-40B4-BE49-F238E27FC236}">
                <a16:creationId xmlns:a16="http://schemas.microsoft.com/office/drawing/2014/main" id="{E9114BA1-E516-DDD8-81B1-AE52261E01A1}"/>
              </a:ext>
            </a:extLst>
          </p:cNvPr>
          <p:cNvSpPr txBox="1"/>
          <p:nvPr/>
        </p:nvSpPr>
        <p:spPr bwMode="gray">
          <a:xfrm>
            <a:off x="133960" y="1354206"/>
            <a:ext cx="1708335" cy="225986"/>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 地域の特徴・観光資源等</a:t>
            </a:r>
          </a:p>
        </p:txBody>
      </p:sp>
      <p:sp>
        <p:nvSpPr>
          <p:cNvPr id="4" name="角丸四角形 11">
            <a:extLst>
              <a:ext uri="{FF2B5EF4-FFF2-40B4-BE49-F238E27FC236}">
                <a16:creationId xmlns:a16="http://schemas.microsoft.com/office/drawing/2014/main" id="{7112CD3D-B788-AF1F-0944-8AEE8A90ACB4}"/>
              </a:ext>
            </a:extLst>
          </p:cNvPr>
          <p:cNvSpPr/>
          <p:nvPr/>
        </p:nvSpPr>
        <p:spPr bwMode="gray">
          <a:xfrm>
            <a:off x="114553" y="1123126"/>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地域概要・動向</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6" name="正方形/長方形 5">
            <a:extLst>
              <a:ext uri="{FF2B5EF4-FFF2-40B4-BE49-F238E27FC236}">
                <a16:creationId xmlns:a16="http://schemas.microsoft.com/office/drawing/2014/main" id="{805EB6B9-504F-7A43-F2DE-820DDE329666}"/>
              </a:ext>
            </a:extLst>
          </p:cNvPr>
          <p:cNvSpPr/>
          <p:nvPr/>
        </p:nvSpPr>
        <p:spPr bwMode="gray">
          <a:xfrm>
            <a:off x="216040" y="1630827"/>
            <a:ext cx="2235498" cy="1273228"/>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900" b="0" i="0" u="none" strike="noStrike" kern="1200">
                <a:solidFill>
                  <a:srgbClr val="000000"/>
                </a:solidFill>
                <a:effectLst/>
                <a:latin typeface="Yu Gothic UI" panose="020B0500000000000000" pitchFamily="50" charset="-128"/>
                <a:ea typeface="Yu Gothic UI" panose="020B0500000000000000" pitchFamily="50" charset="-128"/>
              </a:rPr>
              <a:t>XXXX</a:t>
            </a:r>
            <a:r>
              <a:rPr kumimoji="1" lang="ja-JP" altLang="ja-JP" sz="900" b="0" i="0" u="none" strike="noStrike" kern="1200">
                <a:solidFill>
                  <a:srgbClr val="000000"/>
                </a:solidFill>
                <a:effectLst/>
                <a:latin typeface="Yu Gothic UI" panose="020B0500000000000000" pitchFamily="50" charset="-128"/>
                <a:ea typeface="Yu Gothic UI" panose="020B0500000000000000" pitchFamily="50" charset="-128"/>
              </a:rPr>
              <a:t>市は</a:t>
            </a:r>
            <a:r>
              <a:rPr kumimoji="1" lang="ja-JP" altLang="en-US" sz="900" b="0" i="0" u="none" strike="noStrike" kern="1200">
                <a:solidFill>
                  <a:srgbClr val="000000"/>
                </a:solidFill>
                <a:effectLst/>
                <a:latin typeface="Yu Gothic UI" panose="020B0500000000000000" pitchFamily="50" charset="-128"/>
                <a:ea typeface="Yu Gothic UI" panose="020B0500000000000000" pitchFamily="50" charset="-128"/>
              </a:rPr>
              <a:t>国内有数の豪雪地帯であり、冬季においてはスキーやスノーボードをはじめとするウィンタースポーツや、樹氷などの豪雪地帯ならではの風景</a:t>
            </a:r>
            <a:r>
              <a:rPr kumimoji="1" lang="ja-JP" altLang="ja-JP" sz="900" b="0" i="0" u="none" strike="noStrike" kern="1200">
                <a:solidFill>
                  <a:srgbClr val="000000"/>
                </a:solidFill>
                <a:effectLst/>
                <a:latin typeface="Yu Gothic UI" panose="020B0500000000000000" pitchFamily="50" charset="-128"/>
                <a:ea typeface="Yu Gothic UI" panose="020B0500000000000000" pitchFamily="50" charset="-128"/>
              </a:rPr>
              <a:t>を楽しむ国内・訪日外国人旅行者</a:t>
            </a:r>
            <a:r>
              <a:rPr kumimoji="1" lang="ja-JP" altLang="en-US" sz="900" b="0" i="0" u="none" strike="noStrike" kern="1200">
                <a:solidFill>
                  <a:srgbClr val="000000"/>
                </a:solidFill>
                <a:effectLst/>
                <a:latin typeface="Yu Gothic UI" panose="020B0500000000000000" pitchFamily="50" charset="-128"/>
                <a:ea typeface="Yu Gothic UI" panose="020B0500000000000000" pitchFamily="50" charset="-128"/>
              </a:rPr>
              <a:t>でにぎわっている</a:t>
            </a:r>
            <a:endParaRPr kumimoji="1" lang="en-US" altLang="ja-JP" sz="900" b="0" i="0" u="none" strike="noStrike" kern="1200">
              <a:solidFill>
                <a:srgbClr val="000000"/>
              </a:solidFill>
              <a:effectLst/>
              <a:latin typeface="Yu Gothic UI" panose="020B0500000000000000" pitchFamily="50" charset="-128"/>
              <a:ea typeface="Yu Gothic UI" panose="020B0500000000000000" pitchFamily="50" charset="-128"/>
            </a:endParaRPr>
          </a:p>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900">
                <a:solidFill>
                  <a:srgbClr val="000000"/>
                </a:solidFill>
                <a:latin typeface="Yu Gothic UI" panose="020B0500000000000000" pitchFamily="50" charset="-128"/>
                <a:ea typeface="Yu Gothic UI" panose="020B0500000000000000" pitchFamily="50" charset="-128"/>
              </a:rPr>
              <a:t>XXXX</a:t>
            </a:r>
            <a:r>
              <a:rPr kumimoji="1" lang="ja-JP" altLang="en-US" sz="900">
                <a:solidFill>
                  <a:srgbClr val="000000"/>
                </a:solidFill>
                <a:latin typeface="Yu Gothic UI" panose="020B0500000000000000" pitchFamily="50" charset="-128"/>
                <a:ea typeface="Yu Gothic UI" panose="020B0500000000000000" pitchFamily="50" charset="-128"/>
              </a:rPr>
              <a:t>市から</a:t>
            </a:r>
            <a:r>
              <a:rPr kumimoji="1" lang="en-US" altLang="ja-JP" sz="900">
                <a:solidFill>
                  <a:srgbClr val="000000"/>
                </a:solidFill>
                <a:latin typeface="Yu Gothic UI" panose="020B0500000000000000" pitchFamily="50" charset="-128"/>
                <a:ea typeface="Yu Gothic UI" panose="020B0500000000000000" pitchFamily="50" charset="-128"/>
              </a:rPr>
              <a:t>60</a:t>
            </a:r>
            <a:r>
              <a:rPr kumimoji="1" lang="ja-JP" altLang="en-US" sz="900">
                <a:solidFill>
                  <a:srgbClr val="000000"/>
                </a:solidFill>
                <a:latin typeface="Yu Gothic UI" panose="020B0500000000000000" pitchFamily="50" charset="-128"/>
                <a:ea typeface="Yu Gothic UI" panose="020B0500000000000000" pitchFamily="50" charset="-128"/>
              </a:rPr>
              <a:t>分圏内の</a:t>
            </a:r>
            <a:r>
              <a:rPr kumimoji="1" lang="en-US" altLang="ja-JP" sz="900">
                <a:solidFill>
                  <a:srgbClr val="000000"/>
                </a:solidFill>
                <a:latin typeface="Yu Gothic UI" panose="020B0500000000000000" pitchFamily="50" charset="-128"/>
                <a:ea typeface="Yu Gothic UI" panose="020B0500000000000000" pitchFamily="50" charset="-128"/>
              </a:rPr>
              <a:t>ZZ</a:t>
            </a:r>
            <a:r>
              <a:rPr kumimoji="1" lang="ja-JP" altLang="en-US" sz="900">
                <a:solidFill>
                  <a:srgbClr val="000000"/>
                </a:solidFill>
                <a:latin typeface="Yu Gothic UI" panose="020B0500000000000000" pitchFamily="50" charset="-128"/>
                <a:ea typeface="Yu Gothic UI" panose="020B0500000000000000" pitchFamily="50" charset="-128"/>
              </a:rPr>
              <a:t>空港は多くの国際便が就航しており、海外からのアクセスの良さが高く評価されている</a:t>
            </a:r>
            <a:endParaRPr lang="ja-JP" altLang="ja-JP" sz="900" b="0" i="0" u="none" strike="noStrike">
              <a:effectLst/>
              <a:latin typeface="Yu Gothic UI" panose="020B0500000000000000" pitchFamily="50" charset="-128"/>
              <a:ea typeface="Yu Gothic UI" panose="020B0500000000000000" pitchFamily="50" charset="-128"/>
            </a:endParaRPr>
          </a:p>
        </p:txBody>
      </p:sp>
      <p:graphicFrame>
        <p:nvGraphicFramePr>
          <p:cNvPr id="15" name="表 14">
            <a:extLst>
              <a:ext uri="{FF2B5EF4-FFF2-40B4-BE49-F238E27FC236}">
                <a16:creationId xmlns:a16="http://schemas.microsoft.com/office/drawing/2014/main" id="{66248E6A-48A9-95C8-0F93-B2BC372BB8CA}"/>
              </a:ext>
            </a:extLst>
          </p:cNvPr>
          <p:cNvGraphicFramePr>
            <a:graphicFrameLocks noGrp="1"/>
          </p:cNvGraphicFramePr>
          <p:nvPr>
            <p:extLst>
              <p:ext uri="{D42A27DB-BD31-4B8C-83A1-F6EECF244321}">
                <p14:modId xmlns:p14="http://schemas.microsoft.com/office/powerpoint/2010/main" val="4205635166"/>
              </p:ext>
            </p:extLst>
          </p:nvPr>
        </p:nvGraphicFramePr>
        <p:xfrm>
          <a:off x="5423338" y="1636088"/>
          <a:ext cx="4248043" cy="946651"/>
        </p:xfrm>
        <a:graphic>
          <a:graphicData uri="http://schemas.openxmlformats.org/drawingml/2006/table">
            <a:tbl>
              <a:tblPr firstRow="1" bandRow="1">
                <a:tableStyleId>{5C22544A-7EE6-4342-B048-85BDC9FD1C3A}</a:tableStyleId>
              </a:tblPr>
              <a:tblGrid>
                <a:gridCol w="945931">
                  <a:extLst>
                    <a:ext uri="{9D8B030D-6E8A-4147-A177-3AD203B41FA5}">
                      <a16:colId xmlns:a16="http://schemas.microsoft.com/office/drawing/2014/main" val="3559197824"/>
                    </a:ext>
                  </a:extLst>
                </a:gridCol>
                <a:gridCol w="1100704">
                  <a:extLst>
                    <a:ext uri="{9D8B030D-6E8A-4147-A177-3AD203B41FA5}">
                      <a16:colId xmlns:a16="http://schemas.microsoft.com/office/drawing/2014/main" val="2726071596"/>
                    </a:ext>
                  </a:extLst>
                </a:gridCol>
                <a:gridCol w="1100704">
                  <a:extLst>
                    <a:ext uri="{9D8B030D-6E8A-4147-A177-3AD203B41FA5}">
                      <a16:colId xmlns:a16="http://schemas.microsoft.com/office/drawing/2014/main" val="2472737929"/>
                    </a:ext>
                  </a:extLst>
                </a:gridCol>
                <a:gridCol w="1100704">
                  <a:extLst>
                    <a:ext uri="{9D8B030D-6E8A-4147-A177-3AD203B41FA5}">
                      <a16:colId xmlns:a16="http://schemas.microsoft.com/office/drawing/2014/main" val="2345826440"/>
                    </a:ext>
                  </a:extLst>
                </a:gridCol>
              </a:tblGrid>
              <a:tr h="248302">
                <a:tc>
                  <a:txBody>
                    <a:bodyPr/>
                    <a:lstStyle/>
                    <a:p>
                      <a:pPr algn="ctr"/>
                      <a:endParaRPr kumimoji="1" lang="ja-JP" altLang="en-US" sz="10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2019</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2023</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2024</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232783">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入込観光客数</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en-US" altLang="ja-JP" sz="800">
                          <a:solidFill>
                            <a:schemeClr val="tx1"/>
                          </a:solidFill>
                          <a:latin typeface="Yu Gothic UI" panose="020B0500000000000000" pitchFamily="50" charset="-128"/>
                          <a:ea typeface="Yu Gothic UI" panose="020B0500000000000000" pitchFamily="50" charset="-128"/>
                        </a:rPr>
                        <a:t>1,000,000</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900,000</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1,200,000</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232783">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国内（人）</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en-US" altLang="ja-JP" sz="800">
                          <a:solidFill>
                            <a:schemeClr val="tx1"/>
                          </a:solidFill>
                          <a:latin typeface="Yu Gothic UI" panose="020B0500000000000000" pitchFamily="50" charset="-128"/>
                          <a:ea typeface="Yu Gothic UI" panose="020B0500000000000000" pitchFamily="50" charset="-128"/>
                        </a:rPr>
                        <a:t>500,000</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500,000</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500,000</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232783">
                <a:tc>
                  <a:txBody>
                    <a:bodyPr/>
                    <a:lstStyle/>
                    <a:p>
                      <a:pPr algn="ctr"/>
                      <a:r>
                        <a:rPr kumimoji="1" lang="ja-JP" altLang="en-US" sz="800" b="1">
                          <a:solidFill>
                            <a:schemeClr val="tx1"/>
                          </a:solidFill>
                          <a:latin typeface="Yu Gothic UI" panose="020B0500000000000000" pitchFamily="50" charset="-128"/>
                          <a:ea typeface="Yu Gothic UI" panose="020B0500000000000000" pitchFamily="50" charset="-128"/>
                        </a:rPr>
                        <a:t>インバウンド（人）</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990564" rtl="0" eaLnBrk="1" fontAlgn="auto" latinLnBrk="0" hangingPunct="1">
                        <a:lnSpc>
                          <a:spcPct val="100000"/>
                        </a:lnSpc>
                        <a:spcBef>
                          <a:spcPts val="0"/>
                        </a:spcBef>
                        <a:spcAft>
                          <a:spcPts val="0"/>
                        </a:spcAft>
                        <a:buClrTx/>
                        <a:buSzTx/>
                        <a:buFontTx/>
                        <a:buNone/>
                        <a:tabLst/>
                        <a:defRPr/>
                      </a:pPr>
                      <a:r>
                        <a:rPr kumimoji="1" lang="en-US" altLang="ja-JP" sz="800">
                          <a:solidFill>
                            <a:schemeClr val="tx1"/>
                          </a:solidFill>
                          <a:latin typeface="Yu Gothic UI" panose="020B0500000000000000" pitchFamily="50" charset="-128"/>
                          <a:ea typeface="Yu Gothic UI" panose="020B0500000000000000" pitchFamily="50" charset="-128"/>
                        </a:rPr>
                        <a:t>500,000</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400,000</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700,000</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16" name="正方形/長方形 15">
            <a:extLst>
              <a:ext uri="{FF2B5EF4-FFF2-40B4-BE49-F238E27FC236}">
                <a16:creationId xmlns:a16="http://schemas.microsoft.com/office/drawing/2014/main" id="{0C8AE513-6E4E-32A9-032A-6B0897999B6D}"/>
              </a:ext>
            </a:extLst>
          </p:cNvPr>
          <p:cNvSpPr/>
          <p:nvPr/>
        </p:nvSpPr>
        <p:spPr bwMode="gray">
          <a:xfrm>
            <a:off x="2509550" y="1642120"/>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1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17" name="テキスト ボックス 16">
            <a:extLst>
              <a:ext uri="{FF2B5EF4-FFF2-40B4-BE49-F238E27FC236}">
                <a16:creationId xmlns:a16="http://schemas.microsoft.com/office/drawing/2014/main" id="{B300E555-F7EA-FC27-4392-44FC1BB5C67C}"/>
              </a:ext>
            </a:extLst>
          </p:cNvPr>
          <p:cNvSpPr txBox="1"/>
          <p:nvPr/>
        </p:nvSpPr>
        <p:spPr bwMode="gray">
          <a:xfrm>
            <a:off x="2500549" y="2622340"/>
            <a:ext cx="1322974" cy="442035"/>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写真の説明：冬季において月平均●●人が利用する</a:t>
            </a:r>
            <a:r>
              <a:rPr kumimoji="1" lang="en-US" altLang="ja-JP" sz="800" kern="0">
                <a:solidFill>
                  <a:prstClr val="black"/>
                </a:solidFill>
                <a:latin typeface="Yu Gothic UI" panose="020B0500000000000000" pitchFamily="50" charset="-128"/>
                <a:ea typeface="Yu Gothic UI" panose="020B0500000000000000" pitchFamily="50" charset="-128"/>
              </a:rPr>
              <a:t>XXXX</a:t>
            </a:r>
            <a:r>
              <a:rPr kumimoji="1" lang="ja-JP" altLang="en-US" sz="800" kern="0">
                <a:solidFill>
                  <a:prstClr val="black"/>
                </a:solidFill>
                <a:latin typeface="Yu Gothic UI" panose="020B0500000000000000" pitchFamily="50" charset="-128"/>
                <a:ea typeface="Yu Gothic UI" panose="020B0500000000000000" pitchFamily="50" charset="-128"/>
              </a:rPr>
              <a:t>スキー場</a:t>
            </a:r>
          </a:p>
        </p:txBody>
      </p:sp>
      <p:sp>
        <p:nvSpPr>
          <p:cNvPr id="31" name="テキスト ボックス 30">
            <a:extLst>
              <a:ext uri="{FF2B5EF4-FFF2-40B4-BE49-F238E27FC236}">
                <a16:creationId xmlns:a16="http://schemas.microsoft.com/office/drawing/2014/main" id="{D15C87F5-4938-C9F7-2773-D3A2FB94F852}"/>
              </a:ext>
            </a:extLst>
          </p:cNvPr>
          <p:cNvSpPr txBox="1"/>
          <p:nvPr/>
        </p:nvSpPr>
        <p:spPr bwMode="gray">
          <a:xfrm>
            <a:off x="5320103" y="1354588"/>
            <a:ext cx="3844126" cy="233622"/>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 観光客の動向</a:t>
            </a:r>
          </a:p>
        </p:txBody>
      </p:sp>
      <p:sp>
        <p:nvSpPr>
          <p:cNvPr id="40" name="テキスト ボックス 39">
            <a:extLst>
              <a:ext uri="{FF2B5EF4-FFF2-40B4-BE49-F238E27FC236}">
                <a16:creationId xmlns:a16="http://schemas.microsoft.com/office/drawing/2014/main" id="{9904EE78-6B42-2EA8-0121-0865BF8280C5}"/>
              </a:ext>
            </a:extLst>
          </p:cNvPr>
          <p:cNvSpPr txBox="1"/>
          <p:nvPr/>
        </p:nvSpPr>
        <p:spPr bwMode="gray">
          <a:xfrm>
            <a:off x="98416" y="3271514"/>
            <a:ext cx="2824025" cy="248585"/>
          </a:xfrm>
          <a:prstGeom prst="rect">
            <a:avLst/>
          </a:prstGeom>
          <a:ln w="6350">
            <a:noFill/>
          </a:ln>
        </p:spPr>
        <p:txBody>
          <a:bodyPr wrap="none" lIns="72000" tIns="36000" rIns="72000" bIns="36000" rtlCol="0" anchor="t">
            <a:spAutoFit/>
          </a:bodyPr>
          <a:lstStyle/>
          <a:p>
            <a:pPr defTabSz="914400"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 オーバーツーリズムの未然防止・抑制すべき事象</a:t>
            </a:r>
          </a:p>
        </p:txBody>
      </p:sp>
      <p:sp>
        <p:nvSpPr>
          <p:cNvPr id="5" name="四角形: 角を丸くする 4">
            <a:extLst>
              <a:ext uri="{FF2B5EF4-FFF2-40B4-BE49-F238E27FC236}">
                <a16:creationId xmlns:a16="http://schemas.microsoft.com/office/drawing/2014/main" id="{93085C7E-59AC-D3E0-C8CC-8ED0BF1AA1D0}"/>
              </a:ext>
            </a:extLst>
          </p:cNvPr>
          <p:cNvSpPr/>
          <p:nvPr/>
        </p:nvSpPr>
        <p:spPr bwMode="gray">
          <a:xfrm>
            <a:off x="7157257" y="512689"/>
            <a:ext cx="2441467"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prstClr val="black"/>
                </a:solidFill>
                <a:effectLst/>
                <a:uLnTx/>
                <a:uFillTx/>
                <a:latin typeface="+mj-ea"/>
                <a:ea typeface="+mj-ea"/>
                <a:cs typeface="+mn-cs"/>
              </a:rPr>
              <a:t>補助対象経費 総額：</a:t>
            </a:r>
            <a:r>
              <a:rPr kumimoji="1" lang="en-US" altLang="ja-JP" sz="1050" b="1">
                <a:solidFill>
                  <a:prstClr val="black"/>
                </a:solidFill>
                <a:latin typeface="+mj-ea"/>
                <a:ea typeface="+mj-ea"/>
                <a:cs typeface="+mn-cs"/>
              </a:rPr>
              <a:t>30</a:t>
            </a:r>
            <a:r>
              <a:rPr kumimoji="1" lang="en-US" altLang="ja-JP" sz="1050" b="1" i="0" u="none" strike="noStrike" kern="1200" cap="none" spc="0" normalizeH="0" baseline="0" noProof="0">
                <a:ln>
                  <a:noFill/>
                </a:ln>
                <a:solidFill>
                  <a:prstClr val="black"/>
                </a:solidFill>
                <a:effectLst/>
                <a:uLnTx/>
                <a:uFillTx/>
                <a:latin typeface="+mj-ea"/>
                <a:ea typeface="+mj-ea"/>
                <a:cs typeface="+mn-cs"/>
              </a:rPr>
              <a:t>,000,000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sp>
        <p:nvSpPr>
          <p:cNvPr id="7" name="四角形: 角を丸くする 6">
            <a:extLst>
              <a:ext uri="{FF2B5EF4-FFF2-40B4-BE49-F238E27FC236}">
                <a16:creationId xmlns:a16="http://schemas.microsoft.com/office/drawing/2014/main" id="{EB052204-E0CB-FF86-6D9A-E3EBE3D85B6B}"/>
              </a:ext>
            </a:extLst>
          </p:cNvPr>
          <p:cNvSpPr/>
          <p:nvPr/>
        </p:nvSpPr>
        <p:spPr bwMode="gray">
          <a:xfrm>
            <a:off x="8411153" y="236709"/>
            <a:ext cx="1190083"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prstClr val="black"/>
                </a:solidFill>
                <a:effectLst/>
                <a:uLnTx/>
                <a:uFillTx/>
                <a:latin typeface="+mj-ea"/>
                <a:ea typeface="+mj-ea"/>
                <a:cs typeface="+mn-cs"/>
              </a:rPr>
              <a:t>受入環境の整備・増強</a:t>
            </a:r>
          </a:p>
        </p:txBody>
      </p:sp>
      <p:sp>
        <p:nvSpPr>
          <p:cNvPr id="12" name="四角形: 角を丸くする 11">
            <a:extLst>
              <a:ext uri="{FF2B5EF4-FFF2-40B4-BE49-F238E27FC236}">
                <a16:creationId xmlns:a16="http://schemas.microsoft.com/office/drawing/2014/main" id="{C6F238C8-F601-FFDA-6DEF-4CFA0BB49A22}"/>
              </a:ext>
            </a:extLst>
          </p:cNvPr>
          <p:cNvSpPr/>
          <p:nvPr/>
        </p:nvSpPr>
        <p:spPr bwMode="gray">
          <a:xfrm>
            <a:off x="7159833" y="755884"/>
            <a:ext cx="2441467"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a:solidFill>
                  <a:prstClr val="black"/>
                </a:solidFill>
                <a:latin typeface="+mj-ea"/>
                <a:ea typeface="+mj-ea"/>
                <a:cs typeface="+mn-cs"/>
              </a:rPr>
              <a:t>申請補助金</a:t>
            </a:r>
            <a:r>
              <a:rPr kumimoji="1" lang="ja-JP" altLang="en-US" sz="1050" b="1" i="0" u="none" strike="noStrike" kern="1200" cap="none" spc="0" normalizeH="0" baseline="0" noProof="0">
                <a:ln>
                  <a:noFill/>
                </a:ln>
                <a:solidFill>
                  <a:prstClr val="black"/>
                </a:solidFill>
                <a:effectLst/>
                <a:uLnTx/>
                <a:uFillTx/>
                <a:latin typeface="+mj-ea"/>
                <a:ea typeface="+mj-ea"/>
                <a:cs typeface="+mn-cs"/>
              </a:rPr>
              <a:t>額 総額：</a:t>
            </a:r>
            <a:r>
              <a:rPr kumimoji="1" lang="en-US" altLang="ja-JP" sz="1050" b="1" i="0" u="none" strike="noStrike" kern="1200" cap="none" spc="0" normalizeH="0" baseline="0" noProof="0">
                <a:ln>
                  <a:noFill/>
                </a:ln>
                <a:solidFill>
                  <a:prstClr val="black"/>
                </a:solidFill>
                <a:effectLst/>
                <a:uLnTx/>
                <a:uFillTx/>
                <a:latin typeface="+mj-ea"/>
                <a:ea typeface="+mj-ea"/>
                <a:cs typeface="+mn-cs"/>
              </a:rPr>
              <a:t>15,000,000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sp>
        <p:nvSpPr>
          <p:cNvPr id="13" name="正方形/長方形 12">
            <a:extLst>
              <a:ext uri="{FF2B5EF4-FFF2-40B4-BE49-F238E27FC236}">
                <a16:creationId xmlns:a16="http://schemas.microsoft.com/office/drawing/2014/main" id="{D7D899FA-4115-E532-0BB8-9E384AFA7D9B}"/>
              </a:ext>
            </a:extLst>
          </p:cNvPr>
          <p:cNvSpPr/>
          <p:nvPr/>
        </p:nvSpPr>
        <p:spPr bwMode="gray">
          <a:xfrm>
            <a:off x="3878336" y="1642120"/>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1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23" name="テキスト ボックス 22">
            <a:extLst>
              <a:ext uri="{FF2B5EF4-FFF2-40B4-BE49-F238E27FC236}">
                <a16:creationId xmlns:a16="http://schemas.microsoft.com/office/drawing/2014/main" id="{AA298ACC-DADD-F33E-AEC5-93548B2A8304}"/>
              </a:ext>
            </a:extLst>
          </p:cNvPr>
          <p:cNvSpPr txBox="1"/>
          <p:nvPr/>
        </p:nvSpPr>
        <p:spPr bwMode="gray">
          <a:xfrm>
            <a:off x="3869335" y="2622340"/>
            <a:ext cx="1322974" cy="318924"/>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写真の説明：旅行者で混雑する</a:t>
            </a:r>
            <a:r>
              <a:rPr kumimoji="1" lang="en-US" altLang="ja-JP" sz="800" kern="0">
                <a:solidFill>
                  <a:prstClr val="black"/>
                </a:solidFill>
                <a:latin typeface="Yu Gothic UI" panose="020B0500000000000000" pitchFamily="50" charset="-128"/>
                <a:ea typeface="Yu Gothic UI" panose="020B0500000000000000" pitchFamily="50" charset="-128"/>
              </a:rPr>
              <a:t>XXXX</a:t>
            </a:r>
            <a:r>
              <a:rPr kumimoji="1" lang="ja-JP" altLang="en-US" sz="800" kern="0">
                <a:solidFill>
                  <a:prstClr val="black"/>
                </a:solidFill>
                <a:latin typeface="Yu Gothic UI" panose="020B0500000000000000" pitchFamily="50" charset="-128"/>
                <a:ea typeface="Yu Gothic UI" panose="020B0500000000000000" pitchFamily="50" charset="-128"/>
              </a:rPr>
              <a:t>エリア</a:t>
            </a:r>
          </a:p>
        </p:txBody>
      </p:sp>
      <p:sp>
        <p:nvSpPr>
          <p:cNvPr id="29" name="テキスト ボックス 28">
            <a:extLst>
              <a:ext uri="{FF2B5EF4-FFF2-40B4-BE49-F238E27FC236}">
                <a16:creationId xmlns:a16="http://schemas.microsoft.com/office/drawing/2014/main" id="{5A6C613E-5ABE-BBD5-C683-5BB9F1B4B3B5}"/>
              </a:ext>
            </a:extLst>
          </p:cNvPr>
          <p:cNvSpPr txBox="1"/>
          <p:nvPr/>
        </p:nvSpPr>
        <p:spPr bwMode="gray">
          <a:xfrm>
            <a:off x="5362352" y="2610251"/>
            <a:ext cx="4112387" cy="318924"/>
          </a:xfrm>
          <a:prstGeom prst="rect">
            <a:avLst/>
          </a:prstGeom>
          <a:ln w="6350">
            <a:noFill/>
          </a:ln>
        </p:spPr>
        <p:txBody>
          <a:bodyPr wrap="square" lIns="72000" tIns="36000" rIns="72000" bIns="36000" rtlCol="0">
            <a:spAutoFit/>
          </a:bodyPr>
          <a:lstStyle/>
          <a:p>
            <a:pPr algn="just" fontAlgn="auto">
              <a:spcBef>
                <a:spcPts val="0"/>
              </a:spcBef>
              <a:spcAft>
                <a:spcPts val="0"/>
              </a:spcAft>
            </a:pPr>
            <a:r>
              <a:rPr kumimoji="1" lang="en-US" altLang="ja-JP" sz="800" kern="0">
                <a:solidFill>
                  <a:prstClr val="black"/>
                </a:solidFill>
                <a:latin typeface="Yu Gothic UI" panose="020B0500000000000000" pitchFamily="50" charset="-128"/>
                <a:ea typeface="Yu Gothic UI" panose="020B0500000000000000" pitchFamily="50" charset="-128"/>
              </a:rPr>
              <a:t>※</a:t>
            </a:r>
            <a:r>
              <a:rPr kumimoji="1" lang="ja-JP" altLang="en-US" sz="800" kern="0">
                <a:solidFill>
                  <a:prstClr val="black"/>
                </a:solidFill>
                <a:latin typeface="Yu Gothic UI" panose="020B0500000000000000" pitchFamily="50" charset="-128"/>
                <a:ea typeface="Yu Gothic UI" panose="020B0500000000000000" pitchFamily="50" charset="-128"/>
              </a:rPr>
              <a:t>感染症の影響を受ける以前と比較した動向を把握するため、コロナ前後の動向を記入</a:t>
            </a:r>
            <a:endParaRPr kumimoji="1" lang="en-US" altLang="ja-JP" sz="800" kern="0">
              <a:solidFill>
                <a:prstClr val="black"/>
              </a:solidFill>
              <a:latin typeface="Yu Gothic UI" panose="020B0500000000000000" pitchFamily="50" charset="-128"/>
              <a:ea typeface="Yu Gothic UI" panose="020B0500000000000000" pitchFamily="50" charset="-128"/>
            </a:endParaRPr>
          </a:p>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出展：</a:t>
            </a:r>
            <a:r>
              <a:rPr kumimoji="1" lang="en-US" altLang="ja-JP" sz="800" kern="0">
                <a:solidFill>
                  <a:prstClr val="black"/>
                </a:solidFill>
                <a:latin typeface="Yu Gothic UI" panose="020B0500000000000000" pitchFamily="50" charset="-128"/>
                <a:ea typeface="Yu Gothic UI" panose="020B0500000000000000" pitchFamily="50" charset="-128"/>
              </a:rPr>
              <a:t>XXXXXX</a:t>
            </a:r>
            <a:r>
              <a:rPr kumimoji="1" lang="ja-JP" altLang="en-US" sz="800" kern="0">
                <a:solidFill>
                  <a:prstClr val="black"/>
                </a:solidFill>
                <a:latin typeface="Yu Gothic UI" panose="020B0500000000000000" pitchFamily="50" charset="-128"/>
                <a:ea typeface="Yu Gothic UI" panose="020B0500000000000000" pitchFamily="50" charset="-128"/>
              </a:rPr>
              <a:t>観光協会</a:t>
            </a:r>
            <a:r>
              <a:rPr kumimoji="1" lang="en-US" altLang="ja-JP" sz="800" kern="0">
                <a:solidFill>
                  <a:prstClr val="black"/>
                </a:solidFill>
                <a:latin typeface="Yu Gothic UI" panose="020B0500000000000000" pitchFamily="50" charset="-128"/>
                <a:ea typeface="Yu Gothic UI" panose="020B0500000000000000" pitchFamily="50" charset="-128"/>
              </a:rPr>
              <a:t>HP</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35" name="角丸四角形 11">
            <a:extLst>
              <a:ext uri="{FF2B5EF4-FFF2-40B4-BE49-F238E27FC236}">
                <a16:creationId xmlns:a16="http://schemas.microsoft.com/office/drawing/2014/main" id="{F2B7ECCD-C947-E9E8-B11D-767E70D8ABCB}"/>
              </a:ext>
            </a:extLst>
          </p:cNvPr>
          <p:cNvSpPr/>
          <p:nvPr/>
        </p:nvSpPr>
        <p:spPr bwMode="gray">
          <a:xfrm>
            <a:off x="114553" y="3028588"/>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現状の分析</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38" name="直線コネクタ 37">
            <a:extLst>
              <a:ext uri="{FF2B5EF4-FFF2-40B4-BE49-F238E27FC236}">
                <a16:creationId xmlns:a16="http://schemas.microsoft.com/office/drawing/2014/main" id="{7984BDDD-C922-E2DF-B56D-7D825B0F8674}"/>
              </a:ext>
            </a:extLst>
          </p:cNvPr>
          <p:cNvCxnSpPr>
            <a:cxnSpLocks/>
          </p:cNvCxnSpPr>
          <p:nvPr/>
        </p:nvCxnSpPr>
        <p:spPr>
          <a:xfrm>
            <a:off x="5955490" y="3144471"/>
            <a:ext cx="3752558"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sp>
        <p:nvSpPr>
          <p:cNvPr id="44" name="角丸四角形 11">
            <a:extLst>
              <a:ext uri="{FF2B5EF4-FFF2-40B4-BE49-F238E27FC236}">
                <a16:creationId xmlns:a16="http://schemas.microsoft.com/office/drawing/2014/main" id="{06DDE3DD-266C-C88B-FE73-4459097CD349}"/>
              </a:ext>
            </a:extLst>
          </p:cNvPr>
          <p:cNvSpPr/>
          <p:nvPr/>
        </p:nvSpPr>
        <p:spPr bwMode="gray">
          <a:xfrm>
            <a:off x="5032942" y="3028588"/>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事業概要</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graphicFrame>
        <p:nvGraphicFramePr>
          <p:cNvPr id="53" name="表 52">
            <a:extLst>
              <a:ext uri="{FF2B5EF4-FFF2-40B4-BE49-F238E27FC236}">
                <a16:creationId xmlns:a16="http://schemas.microsoft.com/office/drawing/2014/main" id="{041A2BEC-5572-6AA9-CDBA-E9CC31342194}"/>
              </a:ext>
            </a:extLst>
          </p:cNvPr>
          <p:cNvGraphicFramePr>
            <a:graphicFrameLocks noGrp="1"/>
          </p:cNvGraphicFramePr>
          <p:nvPr>
            <p:extLst>
              <p:ext uri="{D42A27DB-BD31-4B8C-83A1-F6EECF244321}">
                <p14:modId xmlns:p14="http://schemas.microsoft.com/office/powerpoint/2010/main" val="3239112242"/>
              </p:ext>
            </p:extLst>
          </p:nvPr>
        </p:nvGraphicFramePr>
        <p:xfrm>
          <a:off x="190524" y="3501163"/>
          <a:ext cx="4583090" cy="1870320"/>
        </p:xfrm>
        <a:graphic>
          <a:graphicData uri="http://schemas.openxmlformats.org/drawingml/2006/table">
            <a:tbl>
              <a:tblPr firstRow="1" bandRow="1">
                <a:tableStyleId>{5C22544A-7EE6-4342-B048-85BDC9FD1C3A}</a:tableStyleId>
              </a:tblPr>
              <a:tblGrid>
                <a:gridCol w="879141">
                  <a:extLst>
                    <a:ext uri="{9D8B030D-6E8A-4147-A177-3AD203B41FA5}">
                      <a16:colId xmlns:a16="http://schemas.microsoft.com/office/drawing/2014/main" val="3559197824"/>
                    </a:ext>
                  </a:extLst>
                </a:gridCol>
                <a:gridCol w="2808652">
                  <a:extLst>
                    <a:ext uri="{9D8B030D-6E8A-4147-A177-3AD203B41FA5}">
                      <a16:colId xmlns:a16="http://schemas.microsoft.com/office/drawing/2014/main" val="2726071596"/>
                    </a:ext>
                  </a:extLst>
                </a:gridCol>
                <a:gridCol w="895297">
                  <a:extLst>
                    <a:ext uri="{9D8B030D-6E8A-4147-A177-3AD203B41FA5}">
                      <a16:colId xmlns:a16="http://schemas.microsoft.com/office/drawing/2014/main" val="2393010626"/>
                    </a:ext>
                  </a:extLst>
                </a:gridCol>
              </a:tblGrid>
              <a:tr h="0">
                <a:tc gridSpan="2">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現状・問題点</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800">
                          <a:solidFill>
                            <a:schemeClr val="tx1"/>
                          </a:solidFill>
                          <a:latin typeface="Yu Gothic UI" panose="020B0500000000000000" pitchFamily="50" charset="-128"/>
                          <a:ea typeface="Yu Gothic UI" panose="020B0500000000000000" pitchFamily="50" charset="-128"/>
                        </a:rPr>
                        <a:t>影響を受けている</a:t>
                      </a:r>
                      <a:endParaRPr kumimoji="1" lang="en-US" altLang="ja-JP" sz="800">
                        <a:solidFill>
                          <a:schemeClr val="tx1"/>
                        </a:solidFill>
                        <a:latin typeface="Yu Gothic UI" panose="020B0500000000000000" pitchFamily="50" charset="-128"/>
                        <a:ea typeface="Yu Gothic UI" panose="020B0500000000000000" pitchFamily="50" charset="-128"/>
                      </a:endParaRPr>
                    </a:p>
                    <a:p>
                      <a:pPr algn="ctr"/>
                      <a:r>
                        <a:rPr kumimoji="1" lang="ja-JP" altLang="en-US" sz="800">
                          <a:solidFill>
                            <a:schemeClr val="tx1"/>
                          </a:solidFill>
                          <a:latin typeface="Yu Gothic UI" panose="020B0500000000000000" pitchFamily="50" charset="-128"/>
                          <a:ea typeface="Yu Gothic UI" panose="020B0500000000000000" pitchFamily="50" charset="-128"/>
                        </a:rPr>
                        <a:t>主な対象</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公共交通機関内の混雑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XXXX</a:t>
                      </a:r>
                      <a:r>
                        <a:rPr kumimoji="1" lang="ja-JP" altLang="en-US" sz="900">
                          <a:solidFill>
                            <a:schemeClr val="tx1"/>
                          </a:solidFill>
                          <a:latin typeface="Yu Gothic UI" panose="020B0500000000000000" pitchFamily="50" charset="-128"/>
                          <a:ea typeface="Yu Gothic UI" panose="020B0500000000000000" pitchFamily="50" charset="-128"/>
                        </a:rPr>
                        <a:t>線は地域住民にとって通勤・通学に欠かせない生活路線であるが、観光客の急増により時間帯によっては乗車率</a:t>
                      </a:r>
                      <a:r>
                        <a:rPr kumimoji="1" lang="en-US" altLang="ja-JP" sz="900">
                          <a:solidFill>
                            <a:schemeClr val="tx1"/>
                          </a:solidFill>
                          <a:latin typeface="Yu Gothic UI" panose="020B0500000000000000" pitchFamily="50" charset="-128"/>
                          <a:ea typeface="Yu Gothic UI" panose="020B0500000000000000" pitchFamily="50" charset="-128"/>
                        </a:rPr>
                        <a:t>180</a:t>
                      </a:r>
                      <a:r>
                        <a:rPr kumimoji="1" lang="ja-JP" altLang="en-US" sz="900">
                          <a:solidFill>
                            <a:schemeClr val="tx1"/>
                          </a:solidFill>
                          <a:latin typeface="Yu Gothic UI" panose="020B0500000000000000" pitchFamily="50" charset="-128"/>
                          <a:ea typeface="Yu Gothic UI" panose="020B0500000000000000" pitchFamily="50" charset="-128"/>
                        </a:rPr>
                        <a:t>％超となり、電車を見送る乗客がいるなど、過度の混雑が生じている</a:t>
                      </a:r>
                      <a:endParaRPr kumimoji="1" lang="en-US" altLang="ja-JP" sz="9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観光客・住民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道路混雑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ZZ</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空港からレンタカーを利用してアクセスするインバウンド客の多さに起因する道路混雑が生じており、</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交差点から</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高原まで約</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10km</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20</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分弱でアクセス可能なところ、週末には</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60</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分以上要する状況となっている。また、交通ルールの違いによる交通事故が頻発しており、</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2019</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年の</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10</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件に対して</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2024</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年には</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30</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件となっている</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dirty="0">
                          <a:solidFill>
                            <a:schemeClr val="tx1"/>
                          </a:solidFill>
                          <a:latin typeface="Yu Gothic UI" panose="020B0500000000000000" pitchFamily="50" charset="-128"/>
                          <a:ea typeface="Yu Gothic UI" panose="020B0500000000000000" pitchFamily="50" charset="-128"/>
                        </a:rPr>
                        <a:t>観光客・住民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bl>
          </a:graphicData>
        </a:graphic>
      </p:graphicFrame>
      <p:sp>
        <p:nvSpPr>
          <p:cNvPr id="54" name="正方形/長方形 53">
            <a:extLst>
              <a:ext uri="{FF2B5EF4-FFF2-40B4-BE49-F238E27FC236}">
                <a16:creationId xmlns:a16="http://schemas.microsoft.com/office/drawing/2014/main" id="{0C4E0726-0619-D7D1-9A6B-39A7C2B603B8}"/>
              </a:ext>
            </a:extLst>
          </p:cNvPr>
          <p:cNvSpPr/>
          <p:nvPr/>
        </p:nvSpPr>
        <p:spPr bwMode="gray">
          <a:xfrm>
            <a:off x="188914" y="6063449"/>
            <a:ext cx="4584700" cy="521602"/>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2019</a:t>
            </a:r>
            <a:r>
              <a:rPr kumimoji="1" lang="ja-JP" altLang="en-US" sz="1000">
                <a:latin typeface="Yu Gothic UI" panose="020B0500000000000000" pitchFamily="50" charset="-128"/>
                <a:ea typeface="Yu Gothic UI" panose="020B0500000000000000" pitchFamily="50" charset="-128"/>
              </a:rPr>
              <a:t>年度に、特に道路混雑が顕著な</a:t>
            </a:r>
            <a:r>
              <a:rPr kumimoji="1" lang="en-US" altLang="ja-JP" sz="1000">
                <a:latin typeface="Yu Gothic UI" panose="020B0500000000000000" pitchFamily="50" charset="-128"/>
                <a:ea typeface="Yu Gothic UI" panose="020B0500000000000000" pitchFamily="50" charset="-128"/>
              </a:rPr>
              <a:t>AM8:00-9:30</a:t>
            </a:r>
            <a:r>
              <a:rPr kumimoji="1" lang="ja-JP" altLang="en-US" sz="1000">
                <a:latin typeface="Yu Gothic UI" panose="020B0500000000000000" pitchFamily="50" charset="-128"/>
                <a:ea typeface="Yu Gothic UI" panose="020B0500000000000000" pitchFamily="50" charset="-128"/>
              </a:rPr>
              <a:t>の時間帯で、</a:t>
            </a:r>
            <a:r>
              <a:rPr kumimoji="1" lang="en-US" altLang="ja-JP" sz="1000">
                <a:latin typeface="Yu Gothic UI" panose="020B0500000000000000" pitchFamily="50" charset="-128"/>
                <a:ea typeface="Yu Gothic UI" panose="020B0500000000000000" pitchFamily="50" charset="-128"/>
              </a:rPr>
              <a:t>XXXX</a:t>
            </a:r>
            <a:r>
              <a:rPr kumimoji="1" lang="ja-JP" altLang="en-US" sz="1000">
                <a:latin typeface="Yu Gothic UI" panose="020B0500000000000000" pitchFamily="50" charset="-128"/>
                <a:ea typeface="Yu Gothic UI" panose="020B0500000000000000" pitchFamily="50" charset="-128"/>
              </a:rPr>
              <a:t>駅を中心としたバスの運行を実施。一定の成果はあったものの、</a:t>
            </a:r>
            <a:r>
              <a:rPr kumimoji="1" lang="en-US" altLang="ja-JP" sz="1000">
                <a:latin typeface="Yu Gothic UI" panose="020B0500000000000000" pitchFamily="50" charset="-128"/>
                <a:ea typeface="Yu Gothic UI" panose="020B0500000000000000" pitchFamily="50" charset="-128"/>
              </a:rPr>
              <a:t>XXXX</a:t>
            </a:r>
            <a:r>
              <a:rPr kumimoji="1" lang="ja-JP" altLang="en-US" sz="1000">
                <a:latin typeface="Yu Gothic UI" panose="020B0500000000000000" pitchFamily="50" charset="-128"/>
                <a:ea typeface="Yu Gothic UI" panose="020B0500000000000000" pitchFamily="50" charset="-128"/>
              </a:rPr>
              <a:t>市外、特に</a:t>
            </a:r>
            <a:r>
              <a:rPr kumimoji="1" lang="en-US" altLang="ja-JP" sz="1000">
                <a:latin typeface="Yu Gothic UI" panose="020B0500000000000000" pitchFamily="50" charset="-128"/>
                <a:ea typeface="Yu Gothic UI" panose="020B0500000000000000" pitchFamily="50" charset="-128"/>
              </a:rPr>
              <a:t>ZZ</a:t>
            </a:r>
            <a:r>
              <a:rPr kumimoji="1" lang="ja-JP" altLang="en-US" sz="1000">
                <a:latin typeface="Yu Gothic UI" panose="020B0500000000000000" pitchFamily="50" charset="-128"/>
                <a:ea typeface="Yu Gothic UI" panose="020B0500000000000000" pitchFamily="50" charset="-128"/>
              </a:rPr>
              <a:t>空港からのレンタカー乗り入れは減少しない等の課題が残った</a:t>
            </a:r>
            <a:endParaRPr kumimoji="1" lang="en-US" altLang="ja-JP" sz="1000">
              <a:latin typeface="Yu Gothic UI" panose="020B0500000000000000" pitchFamily="50" charset="-128"/>
              <a:ea typeface="Yu Gothic UI" panose="020B0500000000000000" pitchFamily="50" charset="-128"/>
            </a:endParaRPr>
          </a:p>
        </p:txBody>
      </p:sp>
      <p:sp>
        <p:nvSpPr>
          <p:cNvPr id="55" name="テキスト ボックス 54">
            <a:extLst>
              <a:ext uri="{FF2B5EF4-FFF2-40B4-BE49-F238E27FC236}">
                <a16:creationId xmlns:a16="http://schemas.microsoft.com/office/drawing/2014/main" id="{86F831EB-5AD6-0172-CB52-8446F5372294}"/>
              </a:ext>
            </a:extLst>
          </p:cNvPr>
          <p:cNvSpPr txBox="1"/>
          <p:nvPr/>
        </p:nvSpPr>
        <p:spPr bwMode="gray">
          <a:xfrm>
            <a:off x="76350" y="5834167"/>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050" b="1" kern="0">
                <a:latin typeface="Yu Gothic UI" panose="020B0500000000000000" pitchFamily="50" charset="-128"/>
                <a:ea typeface="Yu Gothic UI" panose="020B0500000000000000" pitchFamily="50" charset="-128"/>
              </a:rPr>
              <a:t>■ 過年度の取組概要</a:t>
            </a:r>
          </a:p>
        </p:txBody>
      </p:sp>
      <p:sp>
        <p:nvSpPr>
          <p:cNvPr id="56" name="正方形/長方形 55">
            <a:extLst>
              <a:ext uri="{FF2B5EF4-FFF2-40B4-BE49-F238E27FC236}">
                <a16:creationId xmlns:a16="http://schemas.microsoft.com/office/drawing/2014/main" id="{C527C158-DCF3-F9A3-FCB1-9984F4F387D7}"/>
              </a:ext>
            </a:extLst>
          </p:cNvPr>
          <p:cNvSpPr/>
          <p:nvPr/>
        </p:nvSpPr>
        <p:spPr bwMode="gray">
          <a:xfrm>
            <a:off x="2837691" y="5452487"/>
            <a:ext cx="939875" cy="378698"/>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9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7" name="正方形/長方形 56">
            <a:extLst>
              <a:ext uri="{FF2B5EF4-FFF2-40B4-BE49-F238E27FC236}">
                <a16:creationId xmlns:a16="http://schemas.microsoft.com/office/drawing/2014/main" id="{662BA6BE-AD75-5BD8-CFF8-24DC5C1D22FB}"/>
              </a:ext>
            </a:extLst>
          </p:cNvPr>
          <p:cNvSpPr/>
          <p:nvPr/>
        </p:nvSpPr>
        <p:spPr bwMode="gray">
          <a:xfrm>
            <a:off x="3827573" y="5452487"/>
            <a:ext cx="939875" cy="378698"/>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9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8" name="テキスト ボックス 57">
            <a:extLst>
              <a:ext uri="{FF2B5EF4-FFF2-40B4-BE49-F238E27FC236}">
                <a16:creationId xmlns:a16="http://schemas.microsoft.com/office/drawing/2014/main" id="{8BB9942C-49EF-8187-A449-B8909B96810D}"/>
              </a:ext>
            </a:extLst>
          </p:cNvPr>
          <p:cNvSpPr txBox="1"/>
          <p:nvPr/>
        </p:nvSpPr>
        <p:spPr bwMode="gray">
          <a:xfrm>
            <a:off x="783746" y="5544821"/>
            <a:ext cx="2003937" cy="318924"/>
          </a:xfrm>
          <a:prstGeom prst="rect">
            <a:avLst/>
          </a:prstGeom>
          <a:ln w="6350">
            <a:noFill/>
          </a:ln>
        </p:spPr>
        <p:txBody>
          <a:bodyPr wrap="square" lIns="72000" tIns="36000" rIns="72000" bIns="36000" rtlCol="0" anchor="b">
            <a:spAutoFit/>
          </a:bodyPr>
          <a:lstStyle/>
          <a:p>
            <a:pPr algn="r"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写真左：</a:t>
            </a:r>
            <a:r>
              <a:rPr kumimoji="1" lang="en-US" altLang="ja-JP" sz="800" kern="0">
                <a:latin typeface="Yu Gothic UI" panose="020B0500000000000000" pitchFamily="50" charset="-128"/>
                <a:ea typeface="Yu Gothic UI" panose="020B0500000000000000" pitchFamily="50" charset="-128"/>
              </a:rPr>
              <a:t>XXXX</a:t>
            </a:r>
            <a:r>
              <a:rPr kumimoji="1" lang="ja-JP" altLang="en-US" sz="800" kern="0">
                <a:latin typeface="Yu Gothic UI" panose="020B0500000000000000" pitchFamily="50" charset="-128"/>
                <a:ea typeface="Yu Gothic UI" panose="020B0500000000000000" pitchFamily="50" charset="-128"/>
              </a:rPr>
              <a:t>駅改札前の長蛇の列</a:t>
            </a:r>
            <a:endParaRPr kumimoji="1" lang="en-US" altLang="ja-JP" sz="800" kern="0">
              <a:latin typeface="Yu Gothic UI" panose="020B0500000000000000" pitchFamily="50" charset="-128"/>
              <a:ea typeface="Yu Gothic UI" panose="020B0500000000000000" pitchFamily="50" charset="-128"/>
            </a:endParaRPr>
          </a:p>
          <a:p>
            <a:pPr algn="r"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写真右：交通事故による交通渋滞</a:t>
            </a:r>
            <a:endParaRPr kumimoji="1" lang="en-US" altLang="ja-JP" sz="800" kern="0">
              <a:latin typeface="Yu Gothic UI" panose="020B0500000000000000" pitchFamily="50" charset="-128"/>
              <a:ea typeface="Yu Gothic UI" panose="020B0500000000000000" pitchFamily="50" charset="-128"/>
            </a:endParaRPr>
          </a:p>
        </p:txBody>
      </p:sp>
      <p:sp>
        <p:nvSpPr>
          <p:cNvPr id="61" name="正方形/長方形 60">
            <a:extLst>
              <a:ext uri="{FF2B5EF4-FFF2-40B4-BE49-F238E27FC236}">
                <a16:creationId xmlns:a16="http://schemas.microsoft.com/office/drawing/2014/main" id="{FCA4B730-F252-BE9D-1E70-CB897DC3B16F}"/>
              </a:ext>
            </a:extLst>
          </p:cNvPr>
          <p:cNvSpPr/>
          <p:nvPr/>
        </p:nvSpPr>
        <p:spPr bwMode="gray">
          <a:xfrm>
            <a:off x="5132885" y="3271421"/>
            <a:ext cx="4538496" cy="3309360"/>
          </a:xfrm>
          <a:prstGeom prst="rect">
            <a:avLst/>
          </a:prstGeom>
          <a:solidFill>
            <a:schemeClr val="bg1">
              <a:lumMod val="95000"/>
            </a:schemeClr>
          </a:solid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fontAlgn="ctr">
              <a:spcBef>
                <a:spcPts val="300"/>
              </a:spcBef>
              <a:spcAft>
                <a:spcPts val="0"/>
              </a:spcAft>
            </a:pPr>
            <a:endParaRPr kumimoji="1" lang="en-US" altLang="ja-JP" sz="1000" b="1">
              <a:solidFill>
                <a:srgbClr val="FF0000"/>
              </a:solidFill>
              <a:latin typeface="Yu Gothic UI" panose="020B0500000000000000" pitchFamily="50" charset="-128"/>
              <a:ea typeface="Yu Gothic UI" panose="020B0500000000000000" pitchFamily="50" charset="-128"/>
            </a:endParaRPr>
          </a:p>
        </p:txBody>
      </p:sp>
      <p:sp>
        <p:nvSpPr>
          <p:cNvPr id="68" name="正方形/長方形 67">
            <a:extLst>
              <a:ext uri="{FF2B5EF4-FFF2-40B4-BE49-F238E27FC236}">
                <a16:creationId xmlns:a16="http://schemas.microsoft.com/office/drawing/2014/main" id="{36D6EF64-43B3-C696-0EF7-4CE390EFD5AB}"/>
              </a:ext>
            </a:extLst>
          </p:cNvPr>
          <p:cNvSpPr/>
          <p:nvPr/>
        </p:nvSpPr>
        <p:spPr bwMode="gray">
          <a:xfrm>
            <a:off x="8005025" y="5096971"/>
            <a:ext cx="1605360" cy="118697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事業イメージを示す</a:t>
            </a:r>
            <a:br>
              <a:rPr kumimoji="1" lang="en-US" altLang="ja-JP" sz="10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写真などを張り付け</a:t>
            </a:r>
          </a:p>
        </p:txBody>
      </p:sp>
      <p:sp>
        <p:nvSpPr>
          <p:cNvPr id="71" name="テキスト ボックス 70">
            <a:extLst>
              <a:ext uri="{FF2B5EF4-FFF2-40B4-BE49-F238E27FC236}">
                <a16:creationId xmlns:a16="http://schemas.microsoft.com/office/drawing/2014/main" id="{2752D1C4-CFC9-7DAD-80D9-407C83AA542F}"/>
              </a:ext>
            </a:extLst>
          </p:cNvPr>
          <p:cNvSpPr txBox="1"/>
          <p:nvPr/>
        </p:nvSpPr>
        <p:spPr bwMode="gray">
          <a:xfrm>
            <a:off x="7944029" y="6298023"/>
            <a:ext cx="1379414" cy="318924"/>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endParaRPr kumimoji="1" lang="en-US" altLang="ja-JP" sz="800" kern="0">
              <a:solidFill>
                <a:prstClr val="black"/>
              </a:solidFill>
              <a:latin typeface="Yu Gothic UI" panose="020B0500000000000000" pitchFamily="50" charset="-128"/>
              <a:ea typeface="Yu Gothic UI" panose="020B0500000000000000" pitchFamily="50" charset="-128"/>
            </a:endParaRPr>
          </a:p>
          <a:p>
            <a:pPr algn="just" defTabSz="914400" fontAlgn="auto">
              <a:spcBef>
                <a:spcPts val="0"/>
              </a:spcBef>
              <a:spcAft>
                <a:spcPts val="0"/>
              </a:spcAft>
            </a:pPr>
            <a:r>
              <a:rPr kumimoji="1" lang="ja-JP" altLang="en-US" sz="800">
                <a:solidFill>
                  <a:schemeClr val="tx1">
                    <a:lumMod val="75000"/>
                    <a:lumOff val="25000"/>
                  </a:schemeClr>
                </a:solidFill>
                <a:latin typeface="+mj-ea"/>
                <a:ea typeface="+mj-ea"/>
              </a:rPr>
              <a:t>シャトルバス運行ルート図</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84" name="正方形/長方形 83">
            <a:extLst>
              <a:ext uri="{FF2B5EF4-FFF2-40B4-BE49-F238E27FC236}">
                <a16:creationId xmlns:a16="http://schemas.microsoft.com/office/drawing/2014/main" id="{CD8DC887-A22B-DCA8-D346-81D8867E11F4}"/>
              </a:ext>
            </a:extLst>
          </p:cNvPr>
          <p:cNvSpPr/>
          <p:nvPr/>
        </p:nvSpPr>
        <p:spPr bwMode="gray">
          <a:xfrm>
            <a:off x="5178030" y="3501418"/>
            <a:ext cx="4455628" cy="464380"/>
          </a:xfrm>
          <a:prstGeom prst="rect">
            <a:avLst/>
          </a:prstGeom>
          <a:solidFill>
            <a:schemeClr val="bg1"/>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r>
              <a:rPr lang="ja-JP" altLang="en-US" sz="1050" b="1" i="0" u="none" strike="noStrike">
                <a:solidFill>
                  <a:srgbClr val="000000"/>
                </a:solidFill>
                <a:effectLst/>
                <a:latin typeface="Yu Gothic UI" panose="020B0500000000000000" pitchFamily="50" charset="-128"/>
                <a:ea typeface="Yu Gothic UI" panose="020B0500000000000000" pitchFamily="50" charset="-128"/>
              </a:rPr>
              <a:t>公共交通（</a:t>
            </a:r>
            <a:r>
              <a:rPr lang="en-US" altLang="ja-JP" sz="1050" b="1"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1050" b="1" i="0" u="none" strike="noStrike">
                <a:solidFill>
                  <a:srgbClr val="000000"/>
                </a:solidFill>
                <a:effectLst/>
                <a:latin typeface="Yu Gothic UI" panose="020B0500000000000000" pitchFamily="50" charset="-128"/>
                <a:ea typeface="Yu Gothic UI" panose="020B0500000000000000" pitchFamily="50" charset="-128"/>
              </a:rPr>
              <a:t>線）の混雑緩和および道路混雑の緩和</a:t>
            </a:r>
          </a:p>
        </p:txBody>
      </p:sp>
      <p:graphicFrame>
        <p:nvGraphicFramePr>
          <p:cNvPr id="48" name="表 47">
            <a:extLst>
              <a:ext uri="{FF2B5EF4-FFF2-40B4-BE49-F238E27FC236}">
                <a16:creationId xmlns:a16="http://schemas.microsoft.com/office/drawing/2014/main" id="{B7716650-3D66-602B-8BB8-A71B5CCB4ED7}"/>
              </a:ext>
            </a:extLst>
          </p:cNvPr>
          <p:cNvGraphicFramePr>
            <a:graphicFrameLocks noGrp="1"/>
          </p:cNvGraphicFramePr>
          <p:nvPr>
            <p:extLst>
              <p:ext uri="{D42A27DB-BD31-4B8C-83A1-F6EECF244321}">
                <p14:modId xmlns:p14="http://schemas.microsoft.com/office/powerpoint/2010/main" val="3862475897"/>
              </p:ext>
            </p:extLst>
          </p:nvPr>
        </p:nvGraphicFramePr>
        <p:xfrm>
          <a:off x="5178030" y="4218842"/>
          <a:ext cx="4455628" cy="738073"/>
        </p:xfrm>
        <a:graphic>
          <a:graphicData uri="http://schemas.openxmlformats.org/drawingml/2006/table">
            <a:tbl>
              <a:tblPr firstRow="1" bandRow="1">
                <a:tableStyleId>{5C22544A-7EE6-4342-B048-85BDC9FD1C3A}</a:tableStyleId>
              </a:tblPr>
              <a:tblGrid>
                <a:gridCol w="2131753">
                  <a:extLst>
                    <a:ext uri="{9D8B030D-6E8A-4147-A177-3AD203B41FA5}">
                      <a16:colId xmlns:a16="http://schemas.microsoft.com/office/drawing/2014/main" val="799764245"/>
                    </a:ext>
                  </a:extLst>
                </a:gridCol>
                <a:gridCol w="1211944">
                  <a:extLst>
                    <a:ext uri="{9D8B030D-6E8A-4147-A177-3AD203B41FA5}">
                      <a16:colId xmlns:a16="http://schemas.microsoft.com/office/drawing/2014/main" val="11572482"/>
                    </a:ext>
                  </a:extLst>
                </a:gridCol>
                <a:gridCol w="1111931">
                  <a:extLst>
                    <a:ext uri="{9D8B030D-6E8A-4147-A177-3AD203B41FA5}">
                      <a16:colId xmlns:a16="http://schemas.microsoft.com/office/drawing/2014/main" val="1419687965"/>
                    </a:ext>
                  </a:extLst>
                </a:gridCol>
              </a:tblGrid>
              <a:tr h="235555">
                <a:tc>
                  <a:txBody>
                    <a:bodyPr/>
                    <a:lstStyle/>
                    <a:p>
                      <a:pPr algn="ctr"/>
                      <a:r>
                        <a:rPr kumimoji="1" lang="ja-JP" altLang="en-US" sz="900">
                          <a:latin typeface="+mj-ea"/>
                          <a:ea typeface="+mj-ea"/>
                        </a:rPr>
                        <a:t>指標</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現状値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目標値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121890300"/>
                  </a:ext>
                </a:extLst>
              </a:tr>
              <a:tr h="251259">
                <a:tc>
                  <a:txBody>
                    <a:bodyPr/>
                    <a:lstStyle/>
                    <a:p>
                      <a:pPr algn="ctr"/>
                      <a:r>
                        <a:rPr kumimoji="1" lang="en-US" altLang="ja-JP" sz="1000" b="1" dirty="0">
                          <a:latin typeface="+mj-ea"/>
                          <a:ea typeface="+mj-ea"/>
                        </a:rPr>
                        <a:t>XXXX</a:t>
                      </a:r>
                      <a:r>
                        <a:rPr kumimoji="1" lang="ja-JP" altLang="en-US" sz="1000" b="1" dirty="0">
                          <a:latin typeface="+mj-ea"/>
                          <a:ea typeface="+mj-ea"/>
                        </a:rPr>
                        <a:t>市の</a:t>
                      </a:r>
                      <a:r>
                        <a:rPr kumimoji="1" lang="zh-TW" altLang="en-US" sz="1000" b="1" dirty="0">
                          <a:latin typeface="+mj-ea"/>
                          <a:ea typeface="+mj-ea"/>
                        </a:rPr>
                        <a:t>通勤時間中位数</a:t>
                      </a:r>
                      <a:endParaRPr kumimoji="1" lang="en-US" altLang="ja-JP" sz="1000" b="1" dirty="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lumMod val="95000"/>
                      </a:schemeClr>
                    </a:solidFill>
                  </a:tcPr>
                </a:tc>
                <a:tc>
                  <a:txBody>
                    <a:bodyPr/>
                    <a:lstStyle/>
                    <a:p>
                      <a:pPr algn="ctr"/>
                      <a:r>
                        <a:rPr kumimoji="1" lang="en-US" altLang="ja-JP" sz="1000">
                          <a:latin typeface="+mj-ea"/>
                          <a:ea typeface="+mj-ea"/>
                        </a:rPr>
                        <a:t>50</a:t>
                      </a:r>
                      <a:r>
                        <a:rPr kumimoji="1" lang="ja-JP" altLang="en-US" sz="1000">
                          <a:latin typeface="+mj-ea"/>
                          <a:ea typeface="+mj-ea"/>
                        </a:rPr>
                        <a:t>分（</a:t>
                      </a:r>
                      <a:r>
                        <a:rPr kumimoji="1" lang="en-US" altLang="ja-JP" sz="1000">
                          <a:latin typeface="+mj-ea"/>
                          <a:ea typeface="+mj-ea"/>
                        </a:rPr>
                        <a:t>2023</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a:txBody>
                    <a:bodyPr/>
                    <a:lstStyle/>
                    <a:p>
                      <a:pPr algn="ctr"/>
                      <a:r>
                        <a:rPr kumimoji="1" lang="en-US" altLang="ja-JP" sz="1000">
                          <a:latin typeface="+mj-ea"/>
                          <a:ea typeface="+mj-ea"/>
                        </a:rPr>
                        <a:t>40</a:t>
                      </a:r>
                      <a:r>
                        <a:rPr kumimoji="1" lang="ja-JP" altLang="en-US" sz="1000">
                          <a:latin typeface="+mj-ea"/>
                          <a:ea typeface="+mj-ea"/>
                        </a:rPr>
                        <a:t>分（</a:t>
                      </a:r>
                      <a:r>
                        <a:rPr kumimoji="1" lang="en-US" altLang="ja-JP" sz="1000">
                          <a:latin typeface="+mj-ea"/>
                          <a:ea typeface="+mj-ea"/>
                        </a:rPr>
                        <a:t>2028</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432016575"/>
                  </a:ext>
                </a:extLst>
              </a:tr>
              <a:tr h="251259">
                <a:tc gridSpan="3">
                  <a:txBody>
                    <a:bodyPr/>
                    <a:lstStyle/>
                    <a:p>
                      <a:pPr algn="l"/>
                      <a:r>
                        <a:rPr kumimoji="1" lang="ja-JP" altLang="en-US" sz="900" b="0" dirty="0">
                          <a:latin typeface="+mj-ea"/>
                          <a:ea typeface="+mj-ea"/>
                        </a:rPr>
                        <a:t>効果測定手法：住宅・土地統計調査</a:t>
                      </a:r>
                      <a:endParaRPr kumimoji="1" lang="ja-JP" altLang="en-US" sz="1000" b="0" dirty="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414382832"/>
                  </a:ext>
                </a:extLst>
              </a:tr>
            </a:tbl>
          </a:graphicData>
        </a:graphic>
      </p:graphicFrame>
      <p:sp>
        <p:nvSpPr>
          <p:cNvPr id="49" name="正方形/長方形 48">
            <a:extLst>
              <a:ext uri="{FF2B5EF4-FFF2-40B4-BE49-F238E27FC236}">
                <a16:creationId xmlns:a16="http://schemas.microsoft.com/office/drawing/2014/main" id="{D0CE12BA-EAE7-B828-A637-702991EACA9A}"/>
              </a:ext>
            </a:extLst>
          </p:cNvPr>
          <p:cNvSpPr/>
          <p:nvPr/>
        </p:nvSpPr>
        <p:spPr bwMode="gray">
          <a:xfrm>
            <a:off x="5178030" y="3271514"/>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事業目的</a:t>
            </a:r>
          </a:p>
        </p:txBody>
      </p:sp>
      <p:sp>
        <p:nvSpPr>
          <p:cNvPr id="59" name="正方形/長方形 58">
            <a:extLst>
              <a:ext uri="{FF2B5EF4-FFF2-40B4-BE49-F238E27FC236}">
                <a16:creationId xmlns:a16="http://schemas.microsoft.com/office/drawing/2014/main" id="{43625FE8-0176-DA8A-00AF-62658BBC5B70}"/>
              </a:ext>
            </a:extLst>
          </p:cNvPr>
          <p:cNvSpPr/>
          <p:nvPr/>
        </p:nvSpPr>
        <p:spPr bwMode="gray">
          <a:xfrm>
            <a:off x="5178030" y="3976155"/>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a:t>
            </a:r>
            <a:r>
              <a:rPr kumimoji="1" lang="en-US" altLang="ja-JP" sz="1050" b="1">
                <a:latin typeface="Yu Gothic UI" panose="020B0500000000000000" pitchFamily="50" charset="-128"/>
                <a:ea typeface="Yu Gothic UI" panose="020B0500000000000000" pitchFamily="50" charset="-128"/>
              </a:rPr>
              <a:t>KGI</a:t>
            </a:r>
            <a:endParaRPr kumimoji="1" lang="ja-JP" altLang="en-US" sz="1050" b="1">
              <a:latin typeface="Yu Gothic UI" panose="020B0500000000000000" pitchFamily="50" charset="-128"/>
              <a:ea typeface="Yu Gothic UI" panose="020B0500000000000000" pitchFamily="50" charset="-128"/>
            </a:endParaRPr>
          </a:p>
        </p:txBody>
      </p:sp>
      <p:sp>
        <p:nvSpPr>
          <p:cNvPr id="60" name="正方形/長方形 59">
            <a:extLst>
              <a:ext uri="{FF2B5EF4-FFF2-40B4-BE49-F238E27FC236}">
                <a16:creationId xmlns:a16="http://schemas.microsoft.com/office/drawing/2014/main" id="{EE0D66B9-593E-6EE3-85F4-F49C7173316D}"/>
              </a:ext>
            </a:extLst>
          </p:cNvPr>
          <p:cNvSpPr/>
          <p:nvPr/>
        </p:nvSpPr>
        <p:spPr bwMode="gray">
          <a:xfrm>
            <a:off x="5178030" y="4987519"/>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事業概要</a:t>
            </a:r>
          </a:p>
        </p:txBody>
      </p:sp>
      <p:sp>
        <p:nvSpPr>
          <p:cNvPr id="62" name="正方形/長方形 61">
            <a:extLst>
              <a:ext uri="{FF2B5EF4-FFF2-40B4-BE49-F238E27FC236}">
                <a16:creationId xmlns:a16="http://schemas.microsoft.com/office/drawing/2014/main" id="{D13E066D-5338-3806-4F2D-2555A568C1EC}"/>
              </a:ext>
            </a:extLst>
          </p:cNvPr>
          <p:cNvSpPr/>
          <p:nvPr/>
        </p:nvSpPr>
        <p:spPr bwMode="gray">
          <a:xfrm>
            <a:off x="5178930" y="5181814"/>
            <a:ext cx="2765100" cy="1363165"/>
          </a:xfrm>
          <a:prstGeom prst="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indent="-171450" algn="l" fontAlgn="ctr">
              <a:spcBef>
                <a:spcPts val="300"/>
              </a:spcBef>
              <a:buFont typeface="Wingdings" panose="05000000000000000000" pitchFamily="2" charset="2"/>
              <a:buChar char="Ø"/>
            </a:pPr>
            <a:r>
              <a:rPr lang="en-US" altLang="ja-JP" sz="1000" b="0" i="0" u="none" strike="noStrike">
                <a:solidFill>
                  <a:srgbClr val="000000"/>
                </a:solidFill>
                <a:effectLst/>
                <a:latin typeface="Yu Gothic UI" panose="020B0500000000000000" pitchFamily="50" charset="-128"/>
                <a:ea typeface="Yu Gothic UI" panose="020B0500000000000000" pitchFamily="50" charset="-128"/>
              </a:rPr>
              <a:t>ZZ</a:t>
            </a:r>
            <a:r>
              <a:rPr lang="ja-JP" altLang="en-US" sz="1000" b="0" i="0" u="none" strike="noStrike">
                <a:solidFill>
                  <a:srgbClr val="000000"/>
                </a:solidFill>
                <a:effectLst/>
                <a:latin typeface="Yu Gothic UI" panose="020B0500000000000000" pitchFamily="50" charset="-128"/>
                <a:ea typeface="Yu Gothic UI" panose="020B0500000000000000" pitchFamily="50" charset="-128"/>
              </a:rPr>
              <a:t>空港からの</a:t>
            </a:r>
            <a:r>
              <a:rPr lang="en-US" altLang="ja-JP" sz="10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1000" b="0" i="0" u="none" strike="noStrike">
                <a:solidFill>
                  <a:srgbClr val="000000"/>
                </a:solidFill>
                <a:effectLst/>
                <a:latin typeface="Yu Gothic UI" panose="020B0500000000000000" pitchFamily="50" charset="-128"/>
                <a:ea typeface="Yu Gothic UI" panose="020B0500000000000000" pitchFamily="50" charset="-128"/>
              </a:rPr>
              <a:t>駅へのシャトルバスを運行する</a:t>
            </a:r>
            <a:endParaRPr lang="en-US" altLang="ja-JP" sz="10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spcBef>
                <a:spcPts val="300"/>
              </a:spcBef>
              <a:buFont typeface="Wingdings" panose="05000000000000000000" pitchFamily="2" charset="2"/>
              <a:buChar char="Ø"/>
            </a:pPr>
            <a:r>
              <a:rPr lang="ja-JP" altLang="en-US" sz="1000" b="0" i="0" u="none" strike="noStrike">
                <a:solidFill>
                  <a:srgbClr val="000000"/>
                </a:solidFill>
                <a:effectLst/>
                <a:latin typeface="Yu Gothic UI" panose="020B0500000000000000" pitchFamily="50" charset="-128"/>
                <a:ea typeface="Yu Gothic UI" panose="020B0500000000000000" pitchFamily="50" charset="-128"/>
              </a:rPr>
              <a:t>地域住民の通勤・通学の時間帯と航空便の到着時間帯が重複し、</a:t>
            </a:r>
            <a:r>
              <a:rPr lang="en-US" altLang="ja-JP" sz="10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1000" b="0" i="0" u="none" strike="noStrike">
                <a:solidFill>
                  <a:srgbClr val="000000"/>
                </a:solidFill>
                <a:effectLst/>
                <a:latin typeface="Yu Gothic UI" panose="020B0500000000000000" pitchFamily="50" charset="-128"/>
                <a:ea typeface="Yu Gothic UI" panose="020B0500000000000000" pitchFamily="50" charset="-128"/>
              </a:rPr>
              <a:t>線の混雑が特に顕著な</a:t>
            </a:r>
            <a:r>
              <a:rPr lang="en-US" altLang="ja-JP" sz="1000" b="0" i="0" u="none" strike="noStrike">
                <a:solidFill>
                  <a:srgbClr val="000000"/>
                </a:solidFill>
                <a:effectLst/>
                <a:latin typeface="Yu Gothic UI" panose="020B0500000000000000" pitchFamily="50" charset="-128"/>
                <a:ea typeface="Yu Gothic UI" panose="020B0500000000000000" pitchFamily="50" charset="-128"/>
              </a:rPr>
              <a:t>AM7:00-9:00</a:t>
            </a:r>
            <a:r>
              <a:rPr lang="ja-JP" altLang="en-US" sz="1000" b="0" i="0" u="none" strike="noStrike">
                <a:solidFill>
                  <a:srgbClr val="000000"/>
                </a:solidFill>
                <a:effectLst/>
                <a:latin typeface="Yu Gothic UI" panose="020B0500000000000000" pitchFamily="50" charset="-128"/>
                <a:ea typeface="Yu Gothic UI" panose="020B0500000000000000" pitchFamily="50" charset="-128"/>
              </a:rPr>
              <a:t>と、</a:t>
            </a:r>
            <a:r>
              <a:rPr lang="en-US" altLang="ja-JP" sz="1000" b="0" i="0" u="none" strike="noStrike">
                <a:solidFill>
                  <a:srgbClr val="000000"/>
                </a:solidFill>
                <a:effectLst/>
                <a:latin typeface="Yu Gothic UI" panose="020B0500000000000000" pitchFamily="50" charset="-128"/>
                <a:ea typeface="Yu Gothic UI" panose="020B0500000000000000" pitchFamily="50" charset="-128"/>
              </a:rPr>
              <a:t>PM17:00-19:00</a:t>
            </a:r>
            <a:r>
              <a:rPr lang="ja-JP" altLang="en-US" sz="1000" b="0" i="0" u="none" strike="noStrike">
                <a:solidFill>
                  <a:srgbClr val="000000"/>
                </a:solidFill>
                <a:effectLst/>
                <a:latin typeface="Yu Gothic UI" panose="020B0500000000000000" pitchFamily="50" charset="-128"/>
                <a:ea typeface="Yu Gothic UI" panose="020B0500000000000000" pitchFamily="50" charset="-128"/>
              </a:rPr>
              <a:t>を中心に、</a:t>
            </a:r>
            <a:r>
              <a:rPr lang="en-US" altLang="ja-JP" sz="1000" b="0" i="0" u="none" strike="noStrike">
                <a:solidFill>
                  <a:srgbClr val="000000"/>
                </a:solidFill>
                <a:effectLst/>
                <a:latin typeface="Yu Gothic UI" panose="020B0500000000000000" pitchFamily="50" charset="-128"/>
                <a:ea typeface="Yu Gothic UI" panose="020B0500000000000000" pitchFamily="50" charset="-128"/>
              </a:rPr>
              <a:t>1</a:t>
            </a:r>
            <a:r>
              <a:rPr lang="ja-JP" altLang="en-US" sz="1000" b="0" i="0" u="none" strike="noStrike">
                <a:solidFill>
                  <a:srgbClr val="000000"/>
                </a:solidFill>
                <a:effectLst/>
                <a:latin typeface="Yu Gothic UI" panose="020B0500000000000000" pitchFamily="50" charset="-128"/>
                <a:ea typeface="Yu Gothic UI" panose="020B0500000000000000" pitchFamily="50" charset="-128"/>
              </a:rPr>
              <a:t>日に</a:t>
            </a:r>
            <a:r>
              <a:rPr lang="en-US" altLang="ja-JP" sz="1000" b="0" i="0" u="none" strike="noStrike">
                <a:solidFill>
                  <a:srgbClr val="000000"/>
                </a:solidFill>
                <a:effectLst/>
                <a:latin typeface="Yu Gothic UI" panose="020B0500000000000000" pitchFamily="50" charset="-128"/>
                <a:ea typeface="Yu Gothic UI" panose="020B0500000000000000" pitchFamily="50" charset="-128"/>
              </a:rPr>
              <a:t>6</a:t>
            </a:r>
            <a:r>
              <a:rPr lang="ja-JP" altLang="en-US" sz="1000" b="0" i="0" u="none" strike="noStrike">
                <a:solidFill>
                  <a:srgbClr val="000000"/>
                </a:solidFill>
                <a:effectLst/>
                <a:latin typeface="Yu Gothic UI" panose="020B0500000000000000" pitchFamily="50" charset="-128"/>
                <a:ea typeface="Yu Gothic UI" panose="020B0500000000000000" pitchFamily="50" charset="-128"/>
              </a:rPr>
              <a:t>往復の運航を予定する</a:t>
            </a:r>
            <a:endParaRPr lang="en-US" altLang="ja-JP" sz="1000" b="0" i="0" u="none" strike="noStrike">
              <a:solidFill>
                <a:srgbClr val="000000"/>
              </a:solidFill>
              <a:effectLst/>
              <a:latin typeface="Yu Gothic UI" panose="020B0500000000000000" pitchFamily="50" charset="-128"/>
              <a:ea typeface="Yu Gothic UI" panose="020B0500000000000000" pitchFamily="50" charset="-128"/>
            </a:endParaRPr>
          </a:p>
        </p:txBody>
      </p:sp>
      <p:cxnSp>
        <p:nvCxnSpPr>
          <p:cNvPr id="2" name="直線コネクタ 1">
            <a:extLst>
              <a:ext uri="{FF2B5EF4-FFF2-40B4-BE49-F238E27FC236}">
                <a16:creationId xmlns:a16="http://schemas.microsoft.com/office/drawing/2014/main" id="{D7E6B5A1-44D0-56F4-B02E-4E8E85B3FDA7}"/>
              </a:ext>
            </a:extLst>
          </p:cNvPr>
          <p:cNvCxnSpPr>
            <a:cxnSpLocks/>
          </p:cNvCxnSpPr>
          <p:nvPr/>
        </p:nvCxnSpPr>
        <p:spPr bwMode="gray">
          <a:xfrm flipV="1">
            <a:off x="-85825" y="6150440"/>
            <a:ext cx="268425" cy="3292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3CEFF9BD-2E88-BC1E-D0BC-C7B8A86F906D}"/>
              </a:ext>
            </a:extLst>
          </p:cNvPr>
          <p:cNvCxnSpPr>
            <a:cxnSpLocks/>
          </p:cNvCxnSpPr>
          <p:nvPr/>
        </p:nvCxnSpPr>
        <p:spPr bwMode="gray">
          <a:xfrm flipV="1">
            <a:off x="-85825" y="826851"/>
            <a:ext cx="533297" cy="5317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 name="図 9">
            <a:extLst>
              <a:ext uri="{FF2B5EF4-FFF2-40B4-BE49-F238E27FC236}">
                <a16:creationId xmlns:a16="http://schemas.microsoft.com/office/drawing/2014/main" id="{22FD3CF3-DBC8-9308-7ED8-271296127874}"/>
              </a:ext>
            </a:extLst>
          </p:cNvPr>
          <p:cNvPicPr>
            <a:picLocks noChangeAspect="1"/>
          </p:cNvPicPr>
          <p:nvPr/>
        </p:nvPicPr>
        <p:blipFill rotWithShape="1">
          <a:blip r:embed="rId2"/>
          <a:srcRect l="940" t="7681" r="-940" b="4173"/>
          <a:stretch/>
        </p:blipFill>
        <p:spPr>
          <a:xfrm>
            <a:off x="9970094" y="1943632"/>
            <a:ext cx="4258277" cy="3043607"/>
          </a:xfrm>
          <a:prstGeom prst="rect">
            <a:avLst/>
          </a:prstGeom>
        </p:spPr>
      </p:pic>
      <p:sp>
        <p:nvSpPr>
          <p:cNvPr id="19" name="正方形/長方形 18">
            <a:extLst>
              <a:ext uri="{FF2B5EF4-FFF2-40B4-BE49-F238E27FC236}">
                <a16:creationId xmlns:a16="http://schemas.microsoft.com/office/drawing/2014/main" id="{1BD851BE-065E-067A-B098-A6B9581519F8}"/>
              </a:ext>
            </a:extLst>
          </p:cNvPr>
          <p:cNvSpPr/>
          <p:nvPr/>
        </p:nvSpPr>
        <p:spPr bwMode="gray">
          <a:xfrm>
            <a:off x="6824190" y="2140662"/>
            <a:ext cx="2883857" cy="432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latin typeface="Yu Gothic UI" panose="020B0500000000000000" pitchFamily="50" charset="-128"/>
                <a:ea typeface="Yu Gothic UI" panose="020B0500000000000000" pitchFamily="50" charset="-128"/>
                <a:cs typeface="+mn-cs"/>
              </a:rPr>
              <a:t>把握している最新動向を記載すること</a:t>
            </a:r>
            <a:endParaRPr kumimoji="1" lang="en-US" altLang="ja-JP" sz="1050" b="1">
              <a:latin typeface="Yu Gothic UI" panose="020B0500000000000000" pitchFamily="50" charset="-128"/>
              <a:ea typeface="Yu Gothic UI" panose="020B0500000000000000" pitchFamily="50" charset="-128"/>
              <a:cs typeface="+mn-cs"/>
            </a:endParaRPr>
          </a:p>
          <a:p>
            <a:pPr marR="0" defTabSz="990564" rtl="0" eaLnBrk="1" fontAlgn="auto" latinLnBrk="0" hangingPunct="1">
              <a:lnSpc>
                <a:spcPct val="100000"/>
              </a:lnSpc>
              <a:spcBef>
                <a:spcPts val="0"/>
              </a:spcBef>
              <a:spcAft>
                <a:spcPts val="0"/>
              </a:spcAft>
              <a:buClrTx/>
              <a:buSzPct val="100000"/>
              <a:tabLst/>
            </a:pPr>
            <a:r>
              <a:rPr kumimoji="1" lang="en-US" altLang="ja-JP" sz="1050" b="1">
                <a:latin typeface="Yu Gothic UI" panose="020B0500000000000000" pitchFamily="50" charset="-128"/>
                <a:ea typeface="Yu Gothic UI" panose="020B0500000000000000" pitchFamily="50" charset="-128"/>
                <a:cs typeface="+mn-cs"/>
              </a:rPr>
              <a:t>※</a:t>
            </a:r>
            <a:r>
              <a:rPr kumimoji="1" lang="ja-JP" altLang="en-US" sz="1050" b="1">
                <a:latin typeface="Yu Gothic UI" panose="020B0500000000000000" pitchFamily="50" charset="-128"/>
                <a:ea typeface="Yu Gothic UI" panose="020B0500000000000000" pitchFamily="50" charset="-128"/>
                <a:cs typeface="+mn-cs"/>
              </a:rPr>
              <a:t>記載年は変更して構わない</a:t>
            </a:r>
            <a:endParaRPr kumimoji="1" lang="en-US" altLang="ja-JP" sz="1050" b="1">
              <a:latin typeface="Yu Gothic UI" panose="020B0500000000000000" pitchFamily="50" charset="-128"/>
              <a:ea typeface="Yu Gothic UI" panose="020B0500000000000000" pitchFamily="50" charset="-128"/>
              <a:cs typeface="+mn-cs"/>
            </a:endParaRPr>
          </a:p>
        </p:txBody>
      </p:sp>
      <p:sp>
        <p:nvSpPr>
          <p:cNvPr id="21" name="正方形/長方形 20">
            <a:extLst>
              <a:ext uri="{FF2B5EF4-FFF2-40B4-BE49-F238E27FC236}">
                <a16:creationId xmlns:a16="http://schemas.microsoft.com/office/drawing/2014/main" id="{0E443CBC-AB4A-7C38-5B38-1815B6678C20}"/>
              </a:ext>
            </a:extLst>
          </p:cNvPr>
          <p:cNvSpPr/>
          <p:nvPr/>
        </p:nvSpPr>
        <p:spPr bwMode="gray">
          <a:xfrm>
            <a:off x="5973456" y="5278485"/>
            <a:ext cx="2869780" cy="79104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mj-ea"/>
                <a:ea typeface="+mj-ea"/>
                <a:cs typeface="+mn-cs"/>
              </a:rPr>
              <a:t>複数の補助事業を総括して、実施する事業概要を説明すること</a:t>
            </a:r>
          </a:p>
        </p:txBody>
      </p:sp>
      <p:grpSp>
        <p:nvGrpSpPr>
          <p:cNvPr id="22" name="グループ化 21">
            <a:extLst>
              <a:ext uri="{FF2B5EF4-FFF2-40B4-BE49-F238E27FC236}">
                <a16:creationId xmlns:a16="http://schemas.microsoft.com/office/drawing/2014/main" id="{AE87DEFC-4B74-5DE5-072B-EBCC3B5B48A4}"/>
              </a:ext>
            </a:extLst>
          </p:cNvPr>
          <p:cNvGrpSpPr/>
          <p:nvPr/>
        </p:nvGrpSpPr>
        <p:grpSpPr>
          <a:xfrm>
            <a:off x="9633658" y="4587878"/>
            <a:ext cx="3534938" cy="2384422"/>
            <a:chOff x="9633658" y="4587878"/>
            <a:chExt cx="3534938" cy="2384422"/>
          </a:xfrm>
        </p:grpSpPr>
        <p:sp>
          <p:nvSpPr>
            <p:cNvPr id="24" name="正方形/長方形 23">
              <a:extLst>
                <a:ext uri="{FF2B5EF4-FFF2-40B4-BE49-F238E27FC236}">
                  <a16:creationId xmlns:a16="http://schemas.microsoft.com/office/drawing/2014/main" id="{3087B4F9-6258-22E0-15F1-A14A6005836D}"/>
                </a:ext>
              </a:extLst>
            </p:cNvPr>
            <p:cNvSpPr/>
            <p:nvPr/>
          </p:nvSpPr>
          <p:spPr bwMode="gray">
            <a:xfrm>
              <a:off x="9970094" y="5290090"/>
              <a:ext cx="3198502" cy="168221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mj-ea"/>
                  <a:ea typeface="+mj-ea"/>
                  <a:cs typeface="+mn-cs"/>
                </a:rPr>
                <a:t>資料名「</a:t>
              </a:r>
              <a:r>
                <a:rPr kumimoji="1" lang="en-US" altLang="ja-JP" sz="1050" b="1" dirty="0">
                  <a:solidFill>
                    <a:prstClr val="black"/>
                  </a:solidFill>
                  <a:latin typeface="+mj-ea"/>
                  <a:ea typeface="+mj-ea"/>
                  <a:cs typeface="+mn-cs"/>
                </a:rPr>
                <a:t>KGI</a:t>
              </a:r>
              <a:r>
                <a:rPr kumimoji="1" lang="ja-JP" altLang="en-US" sz="1050" b="1" dirty="0">
                  <a:solidFill>
                    <a:prstClr val="black"/>
                  </a:solidFill>
                  <a:latin typeface="+mj-ea"/>
                  <a:ea typeface="+mj-ea"/>
                  <a:cs typeface="+mn-cs"/>
                </a:rPr>
                <a:t>・</a:t>
              </a:r>
              <a:r>
                <a:rPr kumimoji="1" lang="en-US" altLang="ja-JP" sz="1050" b="1" dirty="0">
                  <a:solidFill>
                    <a:prstClr val="black"/>
                  </a:solidFill>
                  <a:latin typeface="+mj-ea"/>
                  <a:ea typeface="+mj-ea"/>
                  <a:cs typeface="+mn-cs"/>
                </a:rPr>
                <a:t>KPI</a:t>
              </a:r>
              <a:r>
                <a:rPr kumimoji="1" lang="ja-JP" altLang="en-US" sz="1050" b="1" dirty="0">
                  <a:solidFill>
                    <a:prstClr val="black"/>
                  </a:solidFill>
                  <a:latin typeface="+mj-ea"/>
                  <a:ea typeface="+mj-ea"/>
                  <a:cs typeface="+mn-cs"/>
                </a:rPr>
                <a:t>設定の考え方」を参考に、事業目的に即して、地域としてオーバーツーリズムの未然防止・抑制の成果を測る</a:t>
              </a:r>
              <a:r>
                <a:rPr kumimoji="1" lang="en-US" altLang="ja-JP" sz="1050" b="1" dirty="0">
                  <a:solidFill>
                    <a:prstClr val="black"/>
                  </a:solidFill>
                  <a:latin typeface="+mj-ea"/>
                  <a:ea typeface="+mj-ea"/>
                  <a:cs typeface="+mn-cs"/>
                </a:rPr>
                <a:t>KGI</a:t>
              </a:r>
              <a:r>
                <a:rPr kumimoji="1" lang="ja-JP" altLang="en-US" sz="1050" b="1" dirty="0">
                  <a:solidFill>
                    <a:prstClr val="black"/>
                  </a:solidFill>
                  <a:latin typeface="+mj-ea"/>
                  <a:ea typeface="+mj-ea"/>
                  <a:cs typeface="+mn-cs"/>
                </a:rPr>
                <a:t>を設定し、各補助事業の</a:t>
              </a:r>
              <a:r>
                <a:rPr kumimoji="1" lang="en-US" altLang="ja-JP" sz="1050" b="1" dirty="0">
                  <a:solidFill>
                    <a:prstClr val="black"/>
                  </a:solidFill>
                  <a:latin typeface="+mj-ea"/>
                  <a:ea typeface="+mj-ea"/>
                  <a:cs typeface="+mn-cs"/>
                </a:rPr>
                <a:t>KPI</a:t>
              </a:r>
              <a:r>
                <a:rPr kumimoji="1" lang="ja-JP" altLang="en-US" sz="1050" b="1" dirty="0">
                  <a:solidFill>
                    <a:prstClr val="black"/>
                  </a:solidFill>
                  <a:latin typeface="+mj-ea"/>
                  <a:ea typeface="+mj-ea"/>
                  <a:cs typeface="+mn-cs"/>
                </a:rPr>
                <a:t>を達成することで、到達する総括的な指標を設定すること。また、定量的な数値を記載すること</a:t>
              </a:r>
              <a:endParaRPr kumimoji="1" lang="en-US" altLang="ja-JP" sz="1050" b="1" dirty="0">
                <a:solidFill>
                  <a:prstClr val="black"/>
                </a:solidFill>
                <a:latin typeface="+mj-ea"/>
                <a:ea typeface="+mj-ea"/>
                <a:cs typeface="+mn-cs"/>
              </a:endParaRPr>
            </a:p>
            <a:p>
              <a:pPr defTabSz="990564" fontAlgn="auto">
                <a:spcBef>
                  <a:spcPts val="0"/>
                </a:spcBef>
                <a:spcAft>
                  <a:spcPts val="0"/>
                </a:spcAft>
                <a:buSzPct val="100000"/>
              </a:pPr>
              <a:r>
                <a:rPr kumimoji="1" lang="ja-JP" altLang="en-US" sz="1050" b="1" dirty="0">
                  <a:solidFill>
                    <a:prstClr val="black"/>
                  </a:solidFill>
                  <a:latin typeface="+mj-ea"/>
                  <a:ea typeface="+mj-ea"/>
                  <a:cs typeface="+mn-cs"/>
                </a:rPr>
                <a:t>（</a:t>
              </a:r>
              <a:r>
                <a:rPr kumimoji="1" lang="en-US" altLang="ja-JP" sz="1050" b="1" dirty="0">
                  <a:solidFill>
                    <a:prstClr val="black"/>
                  </a:solidFill>
                  <a:latin typeface="+mj-ea"/>
                  <a:ea typeface="+mj-ea"/>
                  <a:cs typeface="+mn-cs"/>
                </a:rPr>
                <a:t>※</a:t>
              </a:r>
              <a:r>
                <a:rPr kumimoji="1" lang="ja-JP" altLang="en-US" sz="1050" b="1" dirty="0">
                  <a:solidFill>
                    <a:prstClr val="black"/>
                  </a:solidFill>
                  <a:latin typeface="+mj-ea"/>
                  <a:ea typeface="+mj-ea"/>
                  <a:cs typeface="+mn-cs"/>
                </a:rPr>
                <a:t>一般的な満足度等を指標とするのではなく、オーバーツーリズムが未然防止・抑制されたことによる効果が測れる指標とすること）</a:t>
              </a:r>
              <a:endParaRPr kumimoji="1" lang="en-US" altLang="ja-JP" sz="1050" b="1" dirty="0">
                <a:solidFill>
                  <a:prstClr val="black"/>
                </a:solidFill>
                <a:latin typeface="+mj-ea"/>
                <a:ea typeface="+mj-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prstClr val="black"/>
                  </a:solidFill>
                  <a:latin typeface="+mj-ea"/>
                  <a:ea typeface="+mj-ea"/>
                  <a:cs typeface="+mn-cs"/>
                </a:rPr>
                <a:t>中期の目標でも構わない。達成年と目標値を明記すること</a:t>
              </a:r>
              <a:endParaRPr kumimoji="1" lang="en-US" altLang="ja-JP" sz="1050" b="1" dirty="0">
                <a:solidFill>
                  <a:prstClr val="black"/>
                </a:solidFill>
                <a:latin typeface="+mj-ea"/>
                <a:ea typeface="+mj-ea"/>
                <a:cs typeface="+mn-cs"/>
              </a:endParaRPr>
            </a:p>
          </p:txBody>
        </p:sp>
        <p:cxnSp>
          <p:nvCxnSpPr>
            <p:cNvPr id="25" name="直線コネクタ 24">
              <a:extLst>
                <a:ext uri="{FF2B5EF4-FFF2-40B4-BE49-F238E27FC236}">
                  <a16:creationId xmlns:a16="http://schemas.microsoft.com/office/drawing/2014/main" id="{85DF8BD1-27EC-0014-EC1D-2C12822CBDC9}"/>
                </a:ext>
              </a:extLst>
            </p:cNvPr>
            <p:cNvCxnSpPr>
              <a:cxnSpLocks/>
              <a:stCxn id="24" idx="1"/>
            </p:cNvCxnSpPr>
            <p:nvPr/>
          </p:nvCxnSpPr>
          <p:spPr bwMode="gray">
            <a:xfrm flipH="1" flipV="1">
              <a:off x="9633658" y="4587878"/>
              <a:ext cx="336436" cy="1543317"/>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6" name="正方形/長方形 25">
            <a:extLst>
              <a:ext uri="{FF2B5EF4-FFF2-40B4-BE49-F238E27FC236}">
                <a16:creationId xmlns:a16="http://schemas.microsoft.com/office/drawing/2014/main" id="{9CD1820E-CA6A-0CC2-7C36-9F1887A5C6C8}"/>
              </a:ext>
            </a:extLst>
          </p:cNvPr>
          <p:cNvSpPr/>
          <p:nvPr/>
        </p:nvSpPr>
        <p:spPr bwMode="gray">
          <a:xfrm>
            <a:off x="6824191" y="-628651"/>
            <a:ext cx="2891408" cy="540291"/>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solidFill>
                  <a:prstClr val="black"/>
                </a:solidFill>
                <a:latin typeface="+mj-ea"/>
                <a:ea typeface="+mj-ea"/>
                <a:cs typeface="+mn-cs"/>
              </a:rPr>
              <a:t>関連する対応テーマを記載</a:t>
            </a:r>
            <a:endParaRPr kumimoji="1" lang="en-US" altLang="ja-JP" sz="1050" b="1">
              <a:solidFill>
                <a:prstClr val="black"/>
              </a:solidFill>
              <a:latin typeface="+mj-ea"/>
              <a:ea typeface="+mj-ea"/>
              <a:cs typeface="+mn-cs"/>
            </a:endParaRPr>
          </a:p>
        </p:txBody>
      </p:sp>
      <p:cxnSp>
        <p:nvCxnSpPr>
          <p:cNvPr id="27" name="直線コネクタ 26">
            <a:extLst>
              <a:ext uri="{FF2B5EF4-FFF2-40B4-BE49-F238E27FC236}">
                <a16:creationId xmlns:a16="http://schemas.microsoft.com/office/drawing/2014/main" id="{F51FE3C6-8018-92F6-FFA2-9B2E19074652}"/>
              </a:ext>
            </a:extLst>
          </p:cNvPr>
          <p:cNvCxnSpPr>
            <a:cxnSpLocks/>
            <a:stCxn id="26" idx="2"/>
          </p:cNvCxnSpPr>
          <p:nvPr/>
        </p:nvCxnSpPr>
        <p:spPr bwMode="gray">
          <a:xfrm>
            <a:off x="8269895" y="-88360"/>
            <a:ext cx="141258" cy="4292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E81E25F9-8BA8-C5BC-9BD0-DF9D718F3742}"/>
              </a:ext>
            </a:extLst>
          </p:cNvPr>
          <p:cNvCxnSpPr>
            <a:cxnSpLocks/>
          </p:cNvCxnSpPr>
          <p:nvPr/>
        </p:nvCxnSpPr>
        <p:spPr bwMode="gray">
          <a:xfrm>
            <a:off x="-85825" y="3962552"/>
            <a:ext cx="286623" cy="2411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F27F79B2-857A-4BEF-F285-8882933723A5}"/>
              </a:ext>
            </a:extLst>
          </p:cNvPr>
          <p:cNvSpPr/>
          <p:nvPr/>
        </p:nvSpPr>
        <p:spPr bwMode="gray">
          <a:xfrm>
            <a:off x="6824190" y="1055925"/>
            <a:ext cx="2869780" cy="432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solidFill>
                  <a:prstClr val="black"/>
                </a:solidFill>
                <a:latin typeface="+mj-ea"/>
                <a:ea typeface="+mj-ea"/>
                <a:cs typeface="+mn-cs"/>
              </a:rPr>
              <a:t>当該補助事業の補助対象経費の総額、</a:t>
            </a:r>
            <a:br>
              <a:rPr kumimoji="1" lang="en-US" altLang="ja-JP" sz="1050" b="1">
                <a:solidFill>
                  <a:prstClr val="black"/>
                </a:solidFill>
                <a:latin typeface="+mj-ea"/>
                <a:ea typeface="+mj-ea"/>
                <a:cs typeface="+mn-cs"/>
              </a:rPr>
            </a:br>
            <a:r>
              <a:rPr kumimoji="1" lang="ja-JP" altLang="en-US" sz="1050" b="1">
                <a:solidFill>
                  <a:prstClr val="black"/>
                </a:solidFill>
                <a:latin typeface="+mj-ea"/>
                <a:ea typeface="+mj-ea"/>
                <a:cs typeface="+mn-cs"/>
              </a:rPr>
              <a:t>申請する補助金額の総額を記載</a:t>
            </a:r>
            <a:endParaRPr kumimoji="1" lang="en-US" altLang="ja-JP" sz="1050" b="1">
              <a:solidFill>
                <a:prstClr val="black"/>
              </a:solidFill>
              <a:latin typeface="+mj-ea"/>
              <a:ea typeface="+mj-ea"/>
              <a:cs typeface="+mn-cs"/>
            </a:endParaRPr>
          </a:p>
        </p:txBody>
      </p:sp>
      <p:sp>
        <p:nvSpPr>
          <p:cNvPr id="37" name="正方形/長方形 36">
            <a:extLst>
              <a:ext uri="{FF2B5EF4-FFF2-40B4-BE49-F238E27FC236}">
                <a16:creationId xmlns:a16="http://schemas.microsoft.com/office/drawing/2014/main" id="{559BC272-DA9D-E617-DC9E-364283E7F303}"/>
              </a:ext>
            </a:extLst>
          </p:cNvPr>
          <p:cNvSpPr/>
          <p:nvPr/>
        </p:nvSpPr>
        <p:spPr bwMode="gray">
          <a:xfrm>
            <a:off x="-3087876" y="5716635"/>
            <a:ext cx="3002051" cy="936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mj-ea"/>
                <a:ea typeface="+mj-ea"/>
                <a:cs typeface="+mn-cs"/>
              </a:rPr>
              <a:t>オーバーツーリズムの未然防止に係る取組は、継続的な取組が必要とされる</a:t>
            </a:r>
            <a:endParaRPr kumimoji="1" lang="en-US" altLang="ja-JP" sz="1050" b="1">
              <a:solidFill>
                <a:prstClr val="black"/>
              </a:solidFill>
              <a:latin typeface="+mj-ea"/>
              <a:ea typeface="+mj-ea"/>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mj-ea"/>
                <a:ea typeface="+mj-ea"/>
                <a:cs typeface="+mn-cs"/>
              </a:rPr>
              <a:t>本事業に限らず、過年度で実施してきた取組があれば、記載すること</a:t>
            </a:r>
          </a:p>
        </p:txBody>
      </p:sp>
      <p:sp>
        <p:nvSpPr>
          <p:cNvPr id="39" name="正方形/長方形 38">
            <a:extLst>
              <a:ext uri="{FF2B5EF4-FFF2-40B4-BE49-F238E27FC236}">
                <a16:creationId xmlns:a16="http://schemas.microsoft.com/office/drawing/2014/main" id="{D232E232-8326-DDB8-893A-0ABB4F41CA60}"/>
              </a:ext>
            </a:extLst>
          </p:cNvPr>
          <p:cNvSpPr/>
          <p:nvPr/>
        </p:nvSpPr>
        <p:spPr bwMode="gray">
          <a:xfrm>
            <a:off x="-3114902" y="745320"/>
            <a:ext cx="3029077" cy="271947"/>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mj-ea"/>
                <a:ea typeface="+mj-ea"/>
                <a:cs typeface="+mn-cs"/>
              </a:rPr>
              <a:t>補助事業を総括する事業計画名を記載</a:t>
            </a:r>
            <a:endParaRPr kumimoji="1" lang="en-US" altLang="ja-JP" sz="1050" b="1">
              <a:solidFill>
                <a:prstClr val="black"/>
              </a:solidFill>
              <a:latin typeface="+mj-ea"/>
              <a:ea typeface="+mj-ea"/>
              <a:cs typeface="+mn-cs"/>
            </a:endParaRPr>
          </a:p>
        </p:txBody>
      </p:sp>
      <p:sp>
        <p:nvSpPr>
          <p:cNvPr id="41" name="正方形/長方形 40">
            <a:extLst>
              <a:ext uri="{FF2B5EF4-FFF2-40B4-BE49-F238E27FC236}">
                <a16:creationId xmlns:a16="http://schemas.microsoft.com/office/drawing/2014/main" id="{BD5C1C79-4282-5BB8-27B5-695B263F7D17}"/>
              </a:ext>
            </a:extLst>
          </p:cNvPr>
          <p:cNvSpPr/>
          <p:nvPr/>
        </p:nvSpPr>
        <p:spPr bwMode="gray">
          <a:xfrm>
            <a:off x="1257" y="-613711"/>
            <a:ext cx="4766191" cy="522343"/>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mj-ea"/>
                <a:ea typeface="+mj-ea"/>
                <a:cs typeface="+mn-cs"/>
              </a:rPr>
              <a:t>当該様式は、申請主体が代表して記載すること</a:t>
            </a:r>
          </a:p>
        </p:txBody>
      </p:sp>
      <p:sp>
        <p:nvSpPr>
          <p:cNvPr id="42" name="正方形/長方形 41">
            <a:extLst>
              <a:ext uri="{FF2B5EF4-FFF2-40B4-BE49-F238E27FC236}">
                <a16:creationId xmlns:a16="http://schemas.microsoft.com/office/drawing/2014/main" id="{47BFEFDE-4C3F-D2DD-A591-2C01C18014BC}"/>
              </a:ext>
            </a:extLst>
          </p:cNvPr>
          <p:cNvSpPr/>
          <p:nvPr/>
        </p:nvSpPr>
        <p:spPr bwMode="gray">
          <a:xfrm>
            <a:off x="-3123768" y="3495819"/>
            <a:ext cx="3037943" cy="936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b="1">
                <a:latin typeface="Yu Gothic UI" panose="020B0500000000000000" pitchFamily="50" charset="-128"/>
                <a:ea typeface="Yu Gothic UI" panose="020B0500000000000000" pitchFamily="50" charset="-128"/>
                <a:cs typeface="+mn-cs"/>
              </a:rPr>
              <a:t>以下を参考に記載</a:t>
            </a:r>
            <a:endParaRPr kumimoji="1" lang="en-US" altLang="ja-JP" sz="1050" b="1">
              <a:latin typeface="Yu Gothic UI" panose="020B0500000000000000" pitchFamily="50" charset="-128"/>
              <a:ea typeface="Yu Gothic UI" panose="020B0500000000000000" pitchFamily="50" charset="-128"/>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latin typeface="Yu Gothic UI" panose="020B0500000000000000" pitchFamily="50" charset="-128"/>
                <a:ea typeface="Yu Gothic UI" panose="020B0500000000000000" pitchFamily="50" charset="-128"/>
                <a:cs typeface="+mn-cs"/>
              </a:rPr>
              <a:t>公共交通の混雑、道路渋滞・混雑、マナー問題、観光地の混雑、観光資源の悪化、人手不足、特定の時間帯への集中、特定の場所への集中 等</a:t>
            </a:r>
            <a:endParaRPr kumimoji="1" lang="en-US" altLang="ja-JP" sz="1050" b="1">
              <a:latin typeface="Yu Gothic UI" panose="020B0500000000000000" pitchFamily="50" charset="-128"/>
              <a:ea typeface="Yu Gothic UI" panose="020B0500000000000000" pitchFamily="50" charset="-128"/>
              <a:cs typeface="+mn-cs"/>
            </a:endParaRPr>
          </a:p>
          <a:p>
            <a:pPr defTabSz="990564" fontAlgn="auto">
              <a:spcBef>
                <a:spcPts val="0"/>
              </a:spcBef>
              <a:spcAft>
                <a:spcPts val="0"/>
              </a:spcAft>
              <a:buSzPct val="100000"/>
            </a:pPr>
            <a:r>
              <a:rPr kumimoji="1" lang="en-US" altLang="ja-JP" sz="1050" b="1">
                <a:latin typeface="Yu Gothic UI" panose="020B0500000000000000" pitchFamily="50" charset="-128"/>
                <a:ea typeface="Yu Gothic UI" panose="020B0500000000000000" pitchFamily="50" charset="-128"/>
                <a:cs typeface="+mn-cs"/>
              </a:rPr>
              <a:t>※ </a:t>
            </a:r>
            <a:r>
              <a:rPr kumimoji="1" lang="ja-JP" altLang="en-US" sz="1050" b="1">
                <a:latin typeface="Yu Gothic UI" panose="020B0500000000000000" pitchFamily="50" charset="-128"/>
                <a:ea typeface="Yu Gothic UI" panose="020B0500000000000000" pitchFamily="50" charset="-128"/>
                <a:cs typeface="+mn-cs"/>
              </a:rPr>
              <a:t>独自に設定しても構わない</a:t>
            </a:r>
            <a:endParaRPr kumimoji="1" lang="en-US" altLang="ja-JP" sz="1050" b="1">
              <a:latin typeface="Yu Gothic UI" panose="020B0500000000000000" pitchFamily="50" charset="-128"/>
              <a:ea typeface="Yu Gothic UI" panose="020B0500000000000000" pitchFamily="50" charset="-128"/>
              <a:cs typeface="+mn-cs"/>
            </a:endParaRPr>
          </a:p>
        </p:txBody>
      </p:sp>
      <p:sp>
        <p:nvSpPr>
          <p:cNvPr id="43" name="正方形/長方形 42">
            <a:extLst>
              <a:ext uri="{FF2B5EF4-FFF2-40B4-BE49-F238E27FC236}">
                <a16:creationId xmlns:a16="http://schemas.microsoft.com/office/drawing/2014/main" id="{7B4B7645-E98D-C05F-DA03-727CF40473C3}"/>
              </a:ext>
            </a:extLst>
          </p:cNvPr>
          <p:cNvSpPr/>
          <p:nvPr/>
        </p:nvSpPr>
        <p:spPr bwMode="gray">
          <a:xfrm>
            <a:off x="64758" y="58195"/>
            <a:ext cx="2702866" cy="383909"/>
          </a:xfrm>
          <a:prstGeom prst="rect">
            <a:avLst/>
          </a:prstGeom>
          <a:solidFill>
            <a:srgbClr val="0076A8"/>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1800" b="1">
                <a:solidFill>
                  <a:schemeClr val="bg1"/>
                </a:solidFill>
                <a:latin typeface="Yu Gothic UI" panose="020B0500000000000000" pitchFamily="50" charset="-128"/>
                <a:ea typeface="Yu Gothic UI" panose="020B0500000000000000" pitchFamily="50" charset="-128"/>
              </a:rPr>
              <a:t>記入例・留意事項</a:t>
            </a:r>
          </a:p>
        </p:txBody>
      </p:sp>
      <p:sp>
        <p:nvSpPr>
          <p:cNvPr id="9" name="正方形/長方形 8">
            <a:extLst>
              <a:ext uri="{FF2B5EF4-FFF2-40B4-BE49-F238E27FC236}">
                <a16:creationId xmlns:a16="http://schemas.microsoft.com/office/drawing/2014/main" id="{0031074F-3799-35B2-4D65-385BF71570EC}"/>
              </a:ext>
            </a:extLst>
          </p:cNvPr>
          <p:cNvSpPr/>
          <p:nvPr/>
        </p:nvSpPr>
        <p:spPr bwMode="gray">
          <a:xfrm>
            <a:off x="4953000" y="-597805"/>
            <a:ext cx="1746150" cy="540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latin typeface="Yu Gothic UI" panose="020B0500000000000000" pitchFamily="50" charset="-128"/>
                <a:ea typeface="Yu Gothic UI" panose="020B0500000000000000" pitchFamily="50" charset="-128"/>
                <a:cs typeface="+mn-cs"/>
              </a:rPr>
              <a:t>数値が取得できない場合は、「</a:t>
            </a:r>
            <a:r>
              <a:rPr kumimoji="1" lang="en-US" altLang="ja-JP" sz="1050" b="1" dirty="0">
                <a:latin typeface="Yu Gothic UI" panose="020B0500000000000000" pitchFamily="50" charset="-128"/>
                <a:ea typeface="Yu Gothic UI" panose="020B0500000000000000" pitchFamily="50" charset="-128"/>
                <a:cs typeface="+mn-cs"/>
              </a:rPr>
              <a:t>N/A</a:t>
            </a:r>
            <a:r>
              <a:rPr kumimoji="1" lang="ja-JP" altLang="en-US" sz="1050" b="1" dirty="0">
                <a:latin typeface="Yu Gothic UI" panose="020B0500000000000000" pitchFamily="50" charset="-128"/>
                <a:ea typeface="Yu Gothic UI" panose="020B0500000000000000" pitchFamily="50" charset="-128"/>
                <a:cs typeface="+mn-cs"/>
              </a:rPr>
              <a:t>」を記載してください</a:t>
            </a:r>
            <a:endParaRPr kumimoji="1" lang="en-US" altLang="ja-JP" sz="1050" b="1" dirty="0">
              <a:latin typeface="Yu Gothic UI" panose="020B0500000000000000" pitchFamily="50" charset="-128"/>
              <a:ea typeface="Yu Gothic UI" panose="020B0500000000000000" pitchFamily="50" charset="-128"/>
              <a:cs typeface="+mn-cs"/>
            </a:endParaRPr>
          </a:p>
        </p:txBody>
      </p:sp>
      <p:cxnSp>
        <p:nvCxnSpPr>
          <p:cNvPr id="46" name="直線コネクタ 45">
            <a:extLst>
              <a:ext uri="{FF2B5EF4-FFF2-40B4-BE49-F238E27FC236}">
                <a16:creationId xmlns:a16="http://schemas.microsoft.com/office/drawing/2014/main" id="{E18BF2B6-C27E-A12A-0CD3-F79A81160530}"/>
              </a:ext>
            </a:extLst>
          </p:cNvPr>
          <p:cNvCxnSpPr>
            <a:cxnSpLocks/>
            <a:stCxn id="9" idx="2"/>
          </p:cNvCxnSpPr>
          <p:nvPr/>
        </p:nvCxnSpPr>
        <p:spPr bwMode="gray">
          <a:xfrm>
            <a:off x="5826075" y="-57805"/>
            <a:ext cx="860963" cy="208582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DCD5AECF-D2F7-E401-4344-73C94D52FAAC}"/>
              </a:ext>
            </a:extLst>
          </p:cNvPr>
          <p:cNvSpPr/>
          <p:nvPr/>
        </p:nvSpPr>
        <p:spPr bwMode="gray">
          <a:xfrm>
            <a:off x="9970094" y="-322590"/>
            <a:ext cx="3198502" cy="2219113"/>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対応テーマを記入</a:t>
            </a:r>
            <a:r>
              <a:rPr kumimoji="1" lang="ja-JP" altLang="en-US" sz="1050" b="1">
                <a:solidFill>
                  <a:prstClr val="black"/>
                </a:solidFill>
                <a:latin typeface="Yu Gothic UI" panose="020B0500000000000000" pitchFamily="50" charset="-128"/>
                <a:ea typeface="Yu Gothic UI" panose="020B0500000000000000" pitchFamily="50" charset="-128"/>
                <a:cs typeface="+mn-cs"/>
              </a:rPr>
              <a:t>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以下から選択のこと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・受入環境の整備・増強</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・需要の適切な管理</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・マナー違反行為の防止・抑制</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・地域住民と協働した観光振興</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・需要の分散・平準化</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・その他</a:t>
            </a:r>
            <a:r>
              <a:rPr kumimoji="1" lang="en-US" altLang="ja-JP" sz="1000" b="1" dirty="0">
                <a:solidFill>
                  <a:schemeClr val="accent2"/>
                </a:solidFill>
                <a:latin typeface="Yu Gothic UI" panose="020B0500000000000000" pitchFamily="50" charset="-128"/>
                <a:ea typeface="Yu Gothic UI" panose="020B0500000000000000" pitchFamily="50" charset="-128"/>
                <a:cs typeface="+mn-cs"/>
              </a:rPr>
              <a:t>※</a:t>
            </a:r>
          </a:p>
          <a:p>
            <a:pPr marL="354013" indent="-177800" defTabSz="990564" fontAlgn="auto">
              <a:lnSpc>
                <a:spcPct val="120000"/>
              </a:lnSpc>
              <a:spcBef>
                <a:spcPts val="0"/>
              </a:spcBef>
              <a:spcAft>
                <a:spcPts val="0"/>
              </a:spcAft>
              <a:buSzPct val="100000"/>
              <a:tabLst>
                <a:tab pos="354013" algn="l"/>
              </a:tabLst>
            </a:pPr>
            <a:r>
              <a:rPr kumimoji="1" lang="en-US" altLang="ja-JP" sz="1000" b="1" dirty="0">
                <a:solidFill>
                  <a:schemeClr val="accent2"/>
                </a:solidFill>
                <a:latin typeface="Yu Gothic UI" panose="020B0500000000000000" pitchFamily="50" charset="-128"/>
                <a:ea typeface="Yu Gothic UI" panose="020B0500000000000000" pitchFamily="50" charset="-128"/>
                <a:cs typeface="+mn-cs"/>
              </a:rPr>
              <a:t>※	</a:t>
            </a: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該当するテーマがなかった場合、独自にテーマ名を設定の上で記載</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p:txBody>
      </p:sp>
      <p:cxnSp>
        <p:nvCxnSpPr>
          <p:cNvPr id="64" name="直線コネクタ 63">
            <a:extLst>
              <a:ext uri="{FF2B5EF4-FFF2-40B4-BE49-F238E27FC236}">
                <a16:creationId xmlns:a16="http://schemas.microsoft.com/office/drawing/2014/main" id="{0E9E783D-8148-746A-0EFE-768415EF99DF}"/>
              </a:ext>
            </a:extLst>
          </p:cNvPr>
          <p:cNvCxnSpPr>
            <a:cxnSpLocks/>
            <a:stCxn id="52" idx="1"/>
          </p:cNvCxnSpPr>
          <p:nvPr/>
        </p:nvCxnSpPr>
        <p:spPr bwMode="gray">
          <a:xfrm flipH="1" flipV="1">
            <a:off x="9610385" y="347818"/>
            <a:ext cx="359709" cy="43914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74397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201">
  <a:themeElements>
    <a:clrScheme name="DT-niina">
      <a:dk1>
        <a:srgbClr val="000000"/>
      </a:dk1>
      <a:lt1>
        <a:sysClr val="window" lastClr="FFFFFF"/>
      </a:lt1>
      <a:dk2>
        <a:srgbClr val="53565A"/>
      </a:dk2>
      <a:lt2>
        <a:srgbClr val="D0D0CE"/>
      </a:lt2>
      <a:accent1>
        <a:srgbClr val="86BC25"/>
      </a:accent1>
      <a:accent2>
        <a:srgbClr val="046A38"/>
      </a:accent2>
      <a:accent3>
        <a:srgbClr val="3E4D60"/>
      </a:accent3>
      <a:accent4>
        <a:srgbClr val="012169"/>
      </a:accent4>
      <a:accent5>
        <a:srgbClr val="336699"/>
      </a:accent5>
      <a:accent6>
        <a:srgbClr val="DA6B6B"/>
      </a:accent6>
      <a:hlink>
        <a:srgbClr val="62B5E5"/>
      </a:hlink>
      <a:folHlink>
        <a:srgbClr val="75787B"/>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bodyPr vert="horz" wrap="square" lIns="0" tIns="0" rIns="0" bIns="0" rtlCol="0" anchor="ctr">
        <a:noAutofit/>
      </a:bodyPr>
      <a:lstStyle>
        <a:defPPr algn="l">
          <a:defRPr sz="1200" dirty="0" smtClean="0">
            <a:solidFill>
              <a:schemeClr val="tx1">
                <a:lumMod val="75000"/>
                <a:lumOff val="25000"/>
              </a:schemeClr>
            </a:solidFill>
            <a:latin typeface="+mj-ea"/>
            <a:ea typeface="+mj-ea"/>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9F05E10C4A60A44996A845E1755B5BC" ma:contentTypeVersion="12" ma:contentTypeDescription="新しいドキュメントを作成します。" ma:contentTypeScope="" ma:versionID="8c93d765f5e2dd7ba24c531504450686">
  <xsd:schema xmlns:xsd="http://www.w3.org/2001/XMLSchema" xmlns:xs="http://www.w3.org/2001/XMLSchema" xmlns:p="http://schemas.microsoft.com/office/2006/metadata/properties" xmlns:ns2="696c315d-fd52-4ee6-a281-cf8a4c3da848" xmlns:ns3="7ba5315f-df62-43e7-9278-e63b66b73b81" targetNamespace="http://schemas.microsoft.com/office/2006/metadata/properties" ma:root="true" ma:fieldsID="4fafc08c146faf15991162774229ec08" ns2:_="" ns3:_="">
    <xsd:import namespace="696c315d-fd52-4ee6-a281-cf8a4c3da848"/>
    <xsd:import namespace="7ba5315f-df62-43e7-9278-e63b66b73b8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6c315d-fd52-4ee6-a281-cf8a4c3da8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40495dbf-c790-4553-8539-553daef3872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a5315f-df62-43e7-9278-e63b66b73b8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d6fc190-4166-412a-bb23-51ba56d45b33}" ma:internalName="TaxCatchAll" ma:showField="CatchAllData" ma:web="7ba5315f-df62-43e7-9278-e63b66b73b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96c315d-fd52-4ee6-a281-cf8a4c3da848">
      <Terms xmlns="http://schemas.microsoft.com/office/infopath/2007/PartnerControls"/>
    </lcf76f155ced4ddcb4097134ff3c332f>
    <TaxCatchAll xmlns="7ba5315f-df62-43e7-9278-e63b66b73b81" xsi:nil="true"/>
  </documentManagement>
</p:properties>
</file>

<file path=customXml/itemProps1.xml><?xml version="1.0" encoding="utf-8"?>
<ds:datastoreItem xmlns:ds="http://schemas.openxmlformats.org/officeDocument/2006/customXml" ds:itemID="{94310AC7-D595-440C-8F89-34EC20E8151E}">
  <ds:schemaRefs>
    <ds:schemaRef ds:uri="696c315d-fd52-4ee6-a281-cf8a4c3da848"/>
    <ds:schemaRef ds:uri="7ba5315f-df62-43e7-9278-e63b66b73b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6BBEA12-2461-4293-8358-25F99588AADC}">
  <ds:schemaRefs>
    <ds:schemaRef ds:uri="http://schemas.microsoft.com/sharepoint/v3/contenttype/forms"/>
  </ds:schemaRefs>
</ds:datastoreItem>
</file>

<file path=customXml/itemProps3.xml><?xml version="1.0" encoding="utf-8"?>
<ds:datastoreItem xmlns:ds="http://schemas.openxmlformats.org/officeDocument/2006/customXml" ds:itemID="{1E77636E-0168-44F9-B28F-83E35D4FFF65}">
  <ds:schemaRefs>
    <ds:schemaRef ds:uri="7ba5315f-df62-43e7-9278-e63b66b73b81"/>
    <ds:schemaRef ds:uri="http://purl.org/dc/elements/1.1/"/>
    <ds:schemaRef ds:uri="http://www.w3.org/XML/1998/namespace"/>
    <ds:schemaRef ds:uri="http://schemas.microsoft.com/office/2006/documentManagement/types"/>
    <ds:schemaRef ds:uri="http://schemas.openxmlformats.org/package/2006/metadata/core-properties"/>
    <ds:schemaRef ds:uri="http://purl.org/dc/dcmitype/"/>
    <ds:schemaRef ds:uri="http://purl.org/dc/terms/"/>
    <ds:schemaRef ds:uri="http://schemas.microsoft.com/office/infopath/2007/PartnerControls"/>
    <ds:schemaRef ds:uri="696c315d-fd52-4ee6-a281-cf8a4c3da848"/>
    <ds:schemaRef ds:uri="http://schemas.microsoft.com/office/2006/metadata/properties"/>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DT Template_A4_J</Template>
  <TotalTime>70</TotalTime>
  <Words>1342</Words>
  <Application>Microsoft Office PowerPoint</Application>
  <PresentationFormat>A4 210 x 297 mm</PresentationFormat>
  <Paragraphs>166</Paragraphs>
  <Slides>2</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1" baseType="lpstr">
      <vt:lpstr>Yu Gothic UI</vt:lpstr>
      <vt:lpstr>Arial</vt:lpstr>
      <vt:lpstr>Calibri</vt:lpstr>
      <vt:lpstr>Calibri Light</vt:lpstr>
      <vt:lpstr>Verdana</vt:lpstr>
      <vt:lpstr>Wingdings</vt:lpstr>
      <vt:lpstr>Wingdings 2</vt:lpstr>
      <vt:lpstr>DT Template_A4_J_202201</vt:lpstr>
      <vt:lpstr>think-cell スライド</vt:lpstr>
      <vt:lpstr>PowerPoint プレゼンテーション</vt:lpstr>
      <vt:lpstr>PowerPoint プレゼンテーション</vt:lpstr>
    </vt:vector>
  </TitlesOfParts>
  <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keywords/>
  <dc:description/>
  <cp:lastModifiedBy>Iwanaguchi, Shusaku</cp:lastModifiedBy>
  <cp:revision>1</cp:revision>
  <dcterms:created xsi:type="dcterms:W3CDTF">2025-02-13T11:26:09Z</dcterms:created>
  <dcterms:modified xsi:type="dcterms:W3CDTF">2025-05-09T05:07:05Z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2025-02-13T11:26:22Z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447a4b57-8272-42fe-9aed-1f8758bf5dba</vt:lpwstr>
  </property>
  <property fmtid="{D5CDD505-2E9C-101B-9397-08002B2CF9AE}" pid="8" name="MSIP_Label_ea60d57e-af5b-4752-ac57-3e4f28ca11dc_ContentBits">
    <vt:lpwstr>0</vt:lpwstr>
  </property>
  <property fmtid="{D5CDD505-2E9C-101B-9397-08002B2CF9AE}" pid="9" name="MSIP_Label_ef683064-e914-40cc-b246-2b5927a3a354_Enabled">
    <vt:lpwstr>true</vt:lpwstr>
  </property>
  <property fmtid="{D5CDD505-2E9C-101B-9397-08002B2CF9AE}" pid="10" name="MSIP_Label_ef683064-e914-40cc-b246-2b5927a3a354_ActionId">
    <vt:lpwstr>0d7465c8-7c63-4dd6-87b4-f1733ec11ff5</vt:lpwstr>
  </property>
  <property fmtid="{D5CDD505-2E9C-101B-9397-08002B2CF9AE}" pid="11" name="MediaServiceImageTags">
    <vt:lpwstr/>
  </property>
  <property fmtid="{D5CDD505-2E9C-101B-9397-08002B2CF9AE}" pid="12" name="ContentTypeId">
    <vt:lpwstr>0x01010049F05E10C4A60A44996A845E1755B5BC</vt:lpwstr>
  </property>
  <property fmtid="{D5CDD505-2E9C-101B-9397-08002B2CF9AE}" pid="13" name="MSIP_Label_ef683064-e914-40cc-b246-2b5927a3a354_SetDate">
    <vt:lpwstr>2025-02-05T05:07:32Z</vt:lpwstr>
  </property>
  <property fmtid="{D5CDD505-2E9C-101B-9397-08002B2CF9AE}" pid="14" name="MSIP_Label_ef683064-e914-40cc-b246-2b5927a3a354_SiteId">
    <vt:lpwstr>a629ef32-67ba-47a6-8eb3-ec43935644fc</vt:lpwstr>
  </property>
  <property fmtid="{D5CDD505-2E9C-101B-9397-08002B2CF9AE}" pid="15" name="MSIP_Label_ef683064-e914-40cc-b246-2b5927a3a354_Method">
    <vt:lpwstr>Privileged</vt:lpwstr>
  </property>
  <property fmtid="{D5CDD505-2E9C-101B-9397-08002B2CF9AE}" pid="16" name="MSIP_Label_ef683064-e914-40cc-b246-2b5927a3a354_ContentBits">
    <vt:lpwstr>0</vt:lpwstr>
  </property>
  <property fmtid="{D5CDD505-2E9C-101B-9397-08002B2CF9AE}" pid="17" name="MSIP_Label_ef683064-e914-40cc-b246-2b5927a3a354_Name">
    <vt:lpwstr>ef683064-e914-40cc-b246-2b5927a3a354</vt:lpwstr>
  </property>
</Properties>
</file>