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4"/>
  </p:sldMasterIdLst>
  <p:notesMasterIdLst>
    <p:notesMasterId r:id="rId7"/>
  </p:notesMasterIdLst>
  <p:sldIdLst>
    <p:sldId id="495" r:id="rId5"/>
    <p:sldId id="496" r:id="rId6"/>
  </p:sldIdLst>
  <p:sldSz cx="9906000" cy="6858000" type="A4"/>
  <p:notesSz cx="6807200" cy="9939338"/>
  <p:custDataLst>
    <p:tags r:id="rId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3" orient="horz" pos="2092" userDrawn="1">
          <p15:clr>
            <a:srgbClr val="A4A3A4"/>
          </p15:clr>
        </p15:guide>
        <p15:guide id="4"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EF6D6"/>
    <a:srgbClr val="90CA28"/>
    <a:srgbClr val="B3D955"/>
    <a:srgbClr val="C1E072"/>
    <a:srgbClr val="CAE587"/>
    <a:srgbClr val="E5F2C4"/>
    <a:srgbClr val="FBFDF6"/>
    <a:srgbClr val="DA6B6B"/>
    <a:srgbClr val="F3F9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25" autoAdjust="0"/>
  </p:normalViewPr>
  <p:slideViewPr>
    <p:cSldViewPr snapToGrid="0">
      <p:cViewPr varScale="1">
        <p:scale>
          <a:sx n="61" d="100"/>
          <a:sy n="61" d="100"/>
        </p:scale>
        <p:origin x="1578" y="72"/>
      </p:cViewPr>
      <p:guideLst>
        <p:guide orient="horz" pos="2092"/>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2025/5/9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
        <p:nvSpPr>
          <p:cNvPr id="6" name="テキスト ボックス 5">
            <a:extLst>
              <a:ext uri="{FF2B5EF4-FFF2-40B4-BE49-F238E27FC236}">
                <a16:creationId xmlns:a16="http://schemas.microsoft.com/office/drawing/2014/main" id="{7B9C3DF5-C67D-4DBB-BF27-5DC6E0FF5B0E}"/>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3" name="テキスト ボックス 2">
            <a:extLst>
              <a:ext uri="{FF2B5EF4-FFF2-40B4-BE49-F238E27FC236}">
                <a16:creationId xmlns:a16="http://schemas.microsoft.com/office/drawing/2014/main" id="{7F0480B1-ED1F-4DEE-8C11-A97406C72081}"/>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326847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一般スライド">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90830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9" name="テキスト ボックス 8">
            <a:extLst>
              <a:ext uri="{FF2B5EF4-FFF2-40B4-BE49-F238E27FC236}">
                <a16:creationId xmlns:a16="http://schemas.microsoft.com/office/drawing/2014/main" id="{EF3FC2AD-BF00-46AC-B946-5F7E49814FA8}"/>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785032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6" name="テキスト ボックス 5">
            <a:extLst>
              <a:ext uri="{FF2B5EF4-FFF2-40B4-BE49-F238E27FC236}">
                <a16:creationId xmlns:a16="http://schemas.microsoft.com/office/drawing/2014/main" id="{2ED5BDA0-42C6-DAA2-BCF6-3232FE339B53}"/>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1" r:id="rId1"/>
    <p:sldLayoutId id="2147483934" r:id="rId2"/>
    <p:sldLayoutId id="2147483961"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30E44-DD77-4857-C0C5-81335EF202C0}"/>
            </a:ext>
          </a:extLst>
        </p:cNvPr>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D73FB442-261F-9DF8-C926-E7CD4DC4BCC9}"/>
              </a:ext>
            </a:extLst>
          </p:cNvPr>
          <p:cNvGraphicFramePr>
            <a:graphicFrameLocks noGrp="1"/>
          </p:cNvGraphicFramePr>
          <p:nvPr>
            <p:extLst>
              <p:ext uri="{D42A27DB-BD31-4B8C-83A1-F6EECF244321}">
                <p14:modId xmlns:p14="http://schemas.microsoft.com/office/powerpoint/2010/main" val="3107306932"/>
              </p:ext>
            </p:extLst>
          </p:nvPr>
        </p:nvGraphicFramePr>
        <p:xfrm>
          <a:off x="197617" y="2280198"/>
          <a:ext cx="9497117" cy="4121387"/>
        </p:xfrm>
        <a:graphic>
          <a:graphicData uri="http://schemas.openxmlformats.org/drawingml/2006/table">
            <a:tbl>
              <a:tblPr>
                <a:tableStyleId>{5C22544A-7EE6-4342-B048-85BDC9FD1C3A}</a:tableStyleId>
              </a:tblPr>
              <a:tblGrid>
                <a:gridCol w="221424">
                  <a:extLst>
                    <a:ext uri="{9D8B030D-6E8A-4147-A177-3AD203B41FA5}">
                      <a16:colId xmlns:a16="http://schemas.microsoft.com/office/drawing/2014/main" val="591654474"/>
                    </a:ext>
                  </a:extLst>
                </a:gridCol>
                <a:gridCol w="417330">
                  <a:extLst>
                    <a:ext uri="{9D8B030D-6E8A-4147-A177-3AD203B41FA5}">
                      <a16:colId xmlns:a16="http://schemas.microsoft.com/office/drawing/2014/main" val="1177612696"/>
                    </a:ext>
                  </a:extLst>
                </a:gridCol>
                <a:gridCol w="3077261">
                  <a:extLst>
                    <a:ext uri="{9D8B030D-6E8A-4147-A177-3AD203B41FA5}">
                      <a16:colId xmlns:a16="http://schemas.microsoft.com/office/drawing/2014/main" val="1504089348"/>
                    </a:ext>
                  </a:extLst>
                </a:gridCol>
                <a:gridCol w="228600">
                  <a:extLst>
                    <a:ext uri="{9D8B030D-6E8A-4147-A177-3AD203B41FA5}">
                      <a16:colId xmlns:a16="http://schemas.microsoft.com/office/drawing/2014/main" val="1367511844"/>
                    </a:ext>
                  </a:extLst>
                </a:gridCol>
                <a:gridCol w="3878749">
                  <a:extLst>
                    <a:ext uri="{9D8B030D-6E8A-4147-A177-3AD203B41FA5}">
                      <a16:colId xmlns:a16="http://schemas.microsoft.com/office/drawing/2014/main" val="3723551697"/>
                    </a:ext>
                  </a:extLst>
                </a:gridCol>
                <a:gridCol w="1673753">
                  <a:extLst>
                    <a:ext uri="{9D8B030D-6E8A-4147-A177-3AD203B41FA5}">
                      <a16:colId xmlns:a16="http://schemas.microsoft.com/office/drawing/2014/main" val="1401146224"/>
                    </a:ext>
                  </a:extLst>
                </a:gridCol>
              </a:tblGrid>
              <a:tr h="416356">
                <a:tc gridSpan="6">
                  <a:txBody>
                    <a:bodyPr/>
                    <a:lstStyle/>
                    <a:p>
                      <a:pPr algn="l" fontAlgn="ctr">
                        <a:tabLst>
                          <a:tab pos="9329738" algn="r"/>
                        </a:tabLst>
                      </a:pPr>
                      <a:r>
                        <a:rPr kumimoji="1" lang="ja-JP" altLang="en-US" sz="1000" b="1" u="none" strike="noStrike" kern="1200">
                          <a:solidFill>
                            <a:schemeClr val="tx1"/>
                          </a:solidFill>
                          <a:effectLst/>
                          <a:latin typeface="+mj-ea"/>
                          <a:ea typeface="+mj-ea"/>
                          <a:cs typeface="+mn-cs"/>
                        </a:rPr>
                        <a:t>補助事業</a:t>
                      </a:r>
                      <a:r>
                        <a:rPr lang="ja-JP" altLang="en-US" sz="1000" b="1" u="none" strike="noStrike">
                          <a:solidFill>
                            <a:schemeClr val="tx1"/>
                          </a:solidFill>
                          <a:effectLst/>
                          <a:latin typeface="+mj-ea"/>
                          <a:ea typeface="+mj-ea"/>
                        </a:rPr>
                        <a:t>名：</a:t>
                      </a:r>
                      <a:r>
                        <a:rPr lang="en-US" sz="1000" b="1" u="none" strike="noStrike">
                          <a:solidFill>
                            <a:schemeClr val="tx1"/>
                          </a:solidFill>
                          <a:effectLst/>
                          <a:latin typeface="+mj-ea"/>
                          <a:ea typeface="+mj-ea"/>
                        </a:rPr>
                        <a:t>XXX</a:t>
                      </a:r>
                      <a:endParaRPr lang="en-US" altLang="ja-JP" sz="1000" b="1" u="none" strike="noStrike">
                        <a:solidFill>
                          <a:schemeClr val="tx1"/>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507857"/>
                  </a:ext>
                </a:extLst>
              </a:tr>
              <a:tr h="462619">
                <a:tc rowSpan="1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事業</a:t>
                      </a:r>
                      <a:endParaRPr lang="en-US" altLang="ja-JP" sz="1000" b="0" i="0" u="none" strike="noStrike">
                        <a:solidFill>
                          <a:srgbClr val="000000"/>
                        </a:solidFill>
                        <a:effectLst/>
                        <a:latin typeface="+mj-ea"/>
                        <a:ea typeface="+mj-ea"/>
                      </a:endParaRPr>
                    </a:p>
                    <a:p>
                      <a:pPr algn="ctr" fontAlgn="ctr"/>
                      <a:r>
                        <a:rPr lang="ja-JP" altLang="en-US" sz="1000" b="0" i="0" u="none" strike="noStrike">
                          <a:solidFill>
                            <a:srgbClr val="000000"/>
                          </a:solidFill>
                          <a:effectLst/>
                          <a:latin typeface="+mj-ea"/>
                          <a:ea typeface="+mj-ea"/>
                        </a:rPr>
                        <a:t>目的</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gridSpan="4">
                  <a:txBody>
                    <a:bodyPr/>
                    <a:lstStyle/>
                    <a:p>
                      <a:pPr algn="ctr" fontAlgn="ctr"/>
                      <a:r>
                        <a:rPr lang="en-US" altLang="ja-JP" sz="1000" b="1" i="0" u="none" strike="noStrike" dirty="0">
                          <a:solidFill>
                            <a:srgbClr val="000000"/>
                          </a:solidFill>
                          <a:effectLst/>
                          <a:latin typeface="+mj-ea"/>
                          <a:ea typeface="+mj-ea"/>
                        </a:rPr>
                        <a:t>XXX</a:t>
                      </a:r>
                      <a:endParaRPr lang="ja-JP" altLang="en-US" sz="1000" b="1" i="0" u="none" strike="noStrike" dirty="0">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226545">
                <a:tc vMerge="1">
                  <a:txBody>
                    <a:bodyPr/>
                    <a:lstStyle/>
                    <a:p>
                      <a:endParaRPr kumimoji="1" lang="ja-JP" altLang="en-US"/>
                    </a:p>
                  </a:txBody>
                  <a:tcPr/>
                </a:tc>
                <a:tc rowSpan="2">
                  <a:txBody>
                    <a:bodyPr/>
                    <a:lstStyle/>
                    <a:p>
                      <a:pPr algn="ctr" fontAlgn="ctr"/>
                      <a:r>
                        <a:rPr lang="ja-JP" altLang="en-US" sz="1000" b="0" i="0" u="none" strike="noStrike">
                          <a:solidFill>
                            <a:srgbClr val="000000"/>
                          </a:solidFill>
                          <a:effectLst/>
                          <a:latin typeface="+mj-ea"/>
                          <a:ea typeface="+mj-ea"/>
                        </a:rPr>
                        <a:t>テーマ</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l" fontAlgn="ctr"/>
                      <a:r>
                        <a:rPr lang="en-US" altLang="ja-JP" sz="1000" b="0" i="0" u="none" strike="noStrike">
                          <a:solidFill>
                            <a:srgbClr val="000000"/>
                          </a:solidFill>
                          <a:effectLst/>
                          <a:latin typeface="+mj-ea"/>
                          <a:ea typeface="+mj-ea"/>
                        </a:rPr>
                        <a:t>XXX</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10">
                  <a:txBody>
                    <a:bodyPr/>
                    <a:lstStyle/>
                    <a:p>
                      <a:pPr algn="ctr"/>
                      <a:r>
                        <a:rPr kumimoji="1" lang="ja-JP" altLang="en-US" sz="1000" dirty="0">
                          <a:latin typeface="+mj-ea"/>
                          <a:ea typeface="+mj-ea"/>
                        </a:rPr>
                        <a:t>概要</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a:txBody>
                    <a:bodyPr/>
                    <a:lstStyle/>
                    <a:p>
                      <a:pPr marL="0" indent="0" algn="l" fontAlgn="ctr">
                        <a:buFont typeface="Wingdings" panose="05000000000000000000" pitchFamily="2" charset="2"/>
                        <a:buNone/>
                      </a:pPr>
                      <a:r>
                        <a:rPr kumimoji="1" lang="ja-JP" altLang="en-US" sz="1000" b="0" i="0" u="none" strike="noStrike" kern="1200" dirty="0">
                          <a:solidFill>
                            <a:srgbClr val="000000"/>
                          </a:solidFill>
                          <a:effectLst/>
                          <a:latin typeface="+mj-ea"/>
                          <a:ea typeface="+mj-ea"/>
                          <a:cs typeface="+mn-cs"/>
                        </a:rPr>
                        <a:t>事業の内容・事業推進ステップ</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rowSpan="10">
                  <a:txBody>
                    <a:bodyPr/>
                    <a:lstStyle/>
                    <a:p>
                      <a:endParaRPr kumimoji="1" lang="ja-JP" altLang="en-US"/>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846253"/>
                  </a:ext>
                </a:extLst>
              </a:tr>
              <a:tr h="280942">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algn="l" fontAlgn="ctr"/>
                      <a:endParaRPr lang="en-US" altLang="ja-JP"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3">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000" b="0" i="0" u="none" strike="noStrike" kern="1200" dirty="0">
                          <a:solidFill>
                            <a:srgbClr val="000000"/>
                          </a:solidFill>
                          <a:effectLst/>
                          <a:latin typeface="+mj-ea"/>
                          <a:ea typeface="+mj-ea"/>
                          <a:cs typeface="+mn-cs"/>
                        </a:rPr>
                        <a:t>XX</a:t>
                      </a:r>
                      <a:endParaRPr kumimoji="1" lang="ja-JP" altLang="en-US" sz="1000" b="0" i="0" u="none" strike="noStrike" kern="1200" dirty="0">
                        <a:solidFill>
                          <a:srgbClr val="000000"/>
                        </a:solidFill>
                        <a:effectLst/>
                        <a:latin typeface="+mj-ea"/>
                        <a:ea typeface="+mj-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295896760"/>
                  </a:ext>
                </a:extLst>
              </a:tr>
              <a:tr h="256995">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rowSpan="4">
                  <a:txBody>
                    <a:bodyPr/>
                    <a:lstStyle/>
                    <a:p>
                      <a:pPr algn="ctr" fontAlgn="ctr"/>
                      <a:r>
                        <a:rPr lang="en-US" sz="1000" u="none" strike="noStrike">
                          <a:effectLst/>
                          <a:latin typeface="+mj-ea"/>
                          <a:ea typeface="+mj-ea"/>
                        </a:rPr>
                        <a:t>KPI</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000000"/>
                          </a:solidFill>
                          <a:effectLst/>
                          <a:latin typeface="+mj-ea"/>
                          <a:ea typeface="+mj-ea"/>
                        </a:rPr>
                        <a:t>指標：</a:t>
                      </a:r>
                      <a:r>
                        <a:rPr lang="en-US" altLang="ja-JP" sz="1000" b="0" i="0" u="none" strike="noStrike">
                          <a:solidFill>
                            <a:srgbClr val="000000"/>
                          </a:solidFill>
                          <a:effectLst/>
                          <a:latin typeface="+mj-ea"/>
                          <a:ea typeface="+mj-ea"/>
                        </a:rPr>
                        <a:t>XXX</a:t>
                      </a: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r h="256995">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a:solidFill>
                            <a:srgbClr val="000000"/>
                          </a:solidFill>
                          <a:effectLst/>
                          <a:latin typeface="+mj-ea"/>
                          <a:ea typeface="+mn-ea"/>
                          <a:cs typeface="+mn-cs"/>
                        </a:rPr>
                        <a:t>現状値（</a:t>
                      </a:r>
                      <a:r>
                        <a:rPr kumimoji="1" lang="en-US" altLang="ja-JP" sz="1000" b="0" i="0" u="none" strike="noStrike" kern="1200">
                          <a:solidFill>
                            <a:srgbClr val="000000"/>
                          </a:solidFill>
                          <a:effectLst/>
                          <a:latin typeface="+mj-ea"/>
                          <a:ea typeface="+mn-ea"/>
                          <a:cs typeface="+mn-cs"/>
                        </a:rPr>
                        <a:t>2024</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sz="1000" b="0" i="0" u="none" strike="noStrike" kern="1200">
                        <a:solidFill>
                          <a:srgbClr val="000000"/>
                        </a:solidFill>
                        <a:effectLst/>
                        <a:latin typeface="+mj-ea"/>
                        <a:ea typeface="+mn-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9059581"/>
                  </a:ext>
                </a:extLst>
              </a:tr>
              <a:tr h="256995">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a:txBody>
                    <a:bodyPr/>
                    <a:lstStyle/>
                    <a:p>
                      <a:r>
                        <a:rPr kumimoji="1" lang="ja-JP" altLang="en-US" sz="1000" b="0" i="0" u="none" strike="noStrike" kern="1200">
                          <a:solidFill>
                            <a:srgbClr val="000000"/>
                          </a:solidFill>
                          <a:effectLst/>
                          <a:latin typeface="+mj-ea"/>
                          <a:ea typeface="+mn-ea"/>
                          <a:cs typeface="+mn-cs"/>
                        </a:rPr>
                        <a:t>目標値（</a:t>
                      </a:r>
                      <a:r>
                        <a:rPr kumimoji="1" lang="en-US" altLang="ja-JP" sz="1000" b="0" i="0" u="none" strike="noStrike" kern="1200">
                          <a:solidFill>
                            <a:srgbClr val="000000"/>
                          </a:solidFill>
                          <a:effectLst/>
                          <a:latin typeface="+mj-ea"/>
                          <a:ea typeface="+mn-ea"/>
                          <a:cs typeface="+mn-cs"/>
                        </a:rPr>
                        <a:t>2025</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本事業の選定理由</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1093625254"/>
                  </a:ext>
                </a:extLst>
              </a:tr>
              <a:tr h="51399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a:solidFill>
                            <a:srgbClr val="000000"/>
                          </a:solidFill>
                          <a:effectLst/>
                          <a:latin typeface="+mj-ea"/>
                          <a:ea typeface="+mn-ea"/>
                          <a:cs typeface="+mn-cs"/>
                        </a:rPr>
                        <a:t>目標値（</a:t>
                      </a:r>
                      <a:r>
                        <a:rPr kumimoji="1" lang="en-US" altLang="ja-JP" sz="1000" b="0" i="0" u="none" strike="noStrike" kern="1200">
                          <a:solidFill>
                            <a:srgbClr val="000000"/>
                          </a:solidFill>
                          <a:effectLst/>
                          <a:latin typeface="+mj-ea"/>
                          <a:ea typeface="+mn-ea"/>
                          <a:cs typeface="+mn-cs"/>
                        </a:rPr>
                        <a:t>202X</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sz="1000" b="0" i="0" u="none" strike="noStrike" kern="1200">
                        <a:solidFill>
                          <a:srgbClr val="000000"/>
                        </a:solidFill>
                        <a:effectLst/>
                        <a:latin typeface="+mj-ea"/>
                        <a:ea typeface="+mj-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buFont typeface="Wingdings" panose="05000000000000000000" pitchFamily="2" charset="2"/>
                        <a:buChar char="Ø"/>
                      </a:pPr>
                      <a:r>
                        <a:rPr kumimoji="1" lang="en-US" altLang="ja-JP" sz="1000" dirty="0">
                          <a:latin typeface="+mj-ea"/>
                          <a:ea typeface="+mj-ea"/>
                        </a:rPr>
                        <a:t>XX</a:t>
                      </a:r>
                      <a:endParaRPr kumimoji="1" lang="ja-JP" altLang="en-US" sz="1000" dirty="0">
                        <a:latin typeface="+mj-ea"/>
                        <a:ea typeface="+mj-ea"/>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016947885"/>
                  </a:ext>
                </a:extLst>
              </a:tr>
              <a:tr h="381000">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algn="ctr" fontAlgn="ctr"/>
                      <a:r>
                        <a:rPr lang="ja-JP" altLang="en-US" sz="1000" b="0" i="0" u="none" strike="noStrike">
                          <a:solidFill>
                            <a:srgbClr val="000000"/>
                          </a:solidFill>
                          <a:effectLst/>
                          <a:latin typeface="+mj-ea"/>
                          <a:ea typeface="+mj-ea"/>
                        </a:rPr>
                        <a:t>実施場所</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a:solidFill>
                            <a:srgbClr val="000000"/>
                          </a:solidFill>
                          <a:effectLst/>
                          <a:latin typeface="+mj-ea"/>
                          <a:ea typeface="+mj-ea"/>
                          <a:cs typeface="+mn-cs"/>
                        </a:rPr>
                        <a:t>XXXXX</a:t>
                      </a: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7617958"/>
                  </a:ext>
                </a:extLst>
              </a:tr>
              <a:tr h="22654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推進上のポイント</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vMerge="1">
                  <a:txBody>
                    <a:bodyPr/>
                    <a:lstStyle/>
                    <a:p>
                      <a:endParaRPr kumimoji="1" lang="ja-JP" altLang="en-US"/>
                    </a:p>
                  </a:txBody>
                  <a:tcPr/>
                </a:tc>
                <a:extLst>
                  <a:ext uri="{0D108BD9-81ED-4DB2-BD59-A6C34878D82A}">
                    <a16:rowId xmlns:a16="http://schemas.microsoft.com/office/drawing/2014/main" val="3498385752"/>
                  </a:ext>
                </a:extLst>
              </a:tr>
              <a:tr h="275799">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buFont typeface="Wingdings" panose="05000000000000000000" pitchFamily="2" charset="2"/>
                        <a:buChar char="Ø"/>
                      </a:pPr>
                      <a:r>
                        <a:rPr kumimoji="1" lang="en-US" altLang="ja-JP" sz="1000" dirty="0">
                          <a:latin typeface="+mj-ea"/>
                          <a:ea typeface="+mj-ea"/>
                        </a:rPr>
                        <a:t>XX</a:t>
                      </a:r>
                      <a:endParaRPr kumimoji="1" lang="ja-JP" altLang="en-US" sz="1000" dirty="0">
                        <a:latin typeface="+mj-ea"/>
                        <a:ea typeface="+mj-ea"/>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2527750071"/>
                  </a:ext>
                </a:extLst>
              </a:tr>
              <a:tr h="527716">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期間</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補助事業実施期間： </a:t>
                      </a:r>
                      <a:r>
                        <a:rPr kumimoji="1" lang="en-US" altLang="ja-JP" sz="1000" b="0" i="0" u="none" strike="noStrike" kern="1200" dirty="0">
                          <a:solidFill>
                            <a:srgbClr val="000000"/>
                          </a:solidFill>
                          <a:effectLst/>
                          <a:latin typeface="+mj-ea"/>
                          <a:ea typeface="+mn-ea"/>
                          <a:cs typeface="+mn-cs"/>
                        </a:rPr>
                        <a:t>2025 / X </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202X / X</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実証期間：</a:t>
                      </a:r>
                      <a:r>
                        <a:rPr kumimoji="1" lang="en-US" altLang="ja-JP" sz="1000" b="0" i="0" u="none" strike="noStrike" kern="1200" dirty="0">
                          <a:solidFill>
                            <a:srgbClr val="000000"/>
                          </a:solidFill>
                          <a:effectLst/>
                          <a:latin typeface="+mj-ea"/>
                          <a:ea typeface="+mn-ea"/>
                          <a:cs typeface="+mn-cs"/>
                        </a:rPr>
                        <a:t> 2025 / X </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202X/ X</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chemeClr val="tx1"/>
                          </a:solidFill>
                          <a:effectLst/>
                          <a:latin typeface="+mj-ea"/>
                          <a:ea typeface="+mn-ea"/>
                          <a:cs typeface="+mn-cs"/>
                        </a:rPr>
                        <a:t>※</a:t>
                      </a:r>
                      <a:r>
                        <a:rPr kumimoji="1" lang="ja-JP" altLang="en-US" sz="1000" b="0" i="0" u="none" strike="noStrike" kern="1200" dirty="0">
                          <a:solidFill>
                            <a:schemeClr val="tx1"/>
                          </a:solidFill>
                          <a:effectLst/>
                          <a:latin typeface="+mj-ea"/>
                          <a:ea typeface="+mn-ea"/>
                          <a:cs typeface="+mn-cs"/>
                        </a:rPr>
                        <a:t>実証予定があれば、実証期間を追記すること</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938660"/>
                  </a:ext>
                </a:extLst>
              </a:tr>
            </a:tbl>
          </a:graphicData>
        </a:graphic>
      </p:graphicFrame>
      <p:sp>
        <p:nvSpPr>
          <p:cNvPr id="11" name="正方形/長方形 10">
            <a:extLst>
              <a:ext uri="{FF2B5EF4-FFF2-40B4-BE49-F238E27FC236}">
                <a16:creationId xmlns:a16="http://schemas.microsoft.com/office/drawing/2014/main" id="{96D9C119-84B7-8013-B1E4-52A8794C860D}"/>
              </a:ext>
            </a:extLst>
          </p:cNvPr>
          <p:cNvSpPr/>
          <p:nvPr/>
        </p:nvSpPr>
        <p:spPr bwMode="gray">
          <a:xfrm>
            <a:off x="197618" y="1283760"/>
            <a:ext cx="4668296" cy="738074"/>
          </a:xfrm>
          <a:prstGeom prst="rect">
            <a:avLst/>
          </a:prstGeom>
          <a:solidFill>
            <a:schemeClr val="bg1"/>
          </a:solidFill>
          <a:ln w="19050" algn="ctr">
            <a:solidFill>
              <a:schemeClr val="bg1">
                <a:lumMod val="85000"/>
              </a:schemeClr>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a:solidFill>
                  <a:prstClr val="black"/>
                </a:solidFill>
                <a:latin typeface="+mj-ea"/>
                <a:ea typeface="+mj-ea"/>
                <a:cs typeface="+mn-cs"/>
              </a:rPr>
              <a:t>XXXXXXXXXXXXXXXXXXXXXXXXXXXXXXXXXXXXXXXXXXXXXXX</a:t>
            </a:r>
            <a:br>
              <a:rPr kumimoji="1" lang="en-US" altLang="ja-JP" sz="1200" b="1">
                <a:solidFill>
                  <a:prstClr val="black"/>
                </a:solidFill>
                <a:latin typeface="+mj-ea"/>
                <a:ea typeface="+mj-ea"/>
                <a:cs typeface="+mn-cs"/>
              </a:rPr>
            </a:br>
            <a:r>
              <a:rPr kumimoji="1" lang="en-US" altLang="ja-JP" sz="1200" b="1">
                <a:solidFill>
                  <a:prstClr val="black"/>
                </a:solidFill>
                <a:latin typeface="+mj-ea"/>
                <a:ea typeface="+mj-ea"/>
                <a:cs typeface="+mn-cs"/>
              </a:rPr>
              <a:t>XXXXXXXXXXXXXXXXXXXXXXXXXXXXXXXX</a:t>
            </a:r>
          </a:p>
        </p:txBody>
      </p:sp>
      <p:sp>
        <p:nvSpPr>
          <p:cNvPr id="13" name="テキスト ボックス 12">
            <a:extLst>
              <a:ext uri="{FF2B5EF4-FFF2-40B4-BE49-F238E27FC236}">
                <a16:creationId xmlns:a16="http://schemas.microsoft.com/office/drawing/2014/main" id="{51ABCF18-6A50-AA62-CCA1-E3543085735E}"/>
              </a:ext>
            </a:extLst>
          </p:cNvPr>
          <p:cNvSpPr txBox="1"/>
          <p:nvPr/>
        </p:nvSpPr>
        <p:spPr bwMode="gray">
          <a:xfrm>
            <a:off x="191068" y="1054621"/>
            <a:ext cx="3598804"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事業目的（事業概要で記載した事業目的を記載）</a:t>
            </a:r>
          </a:p>
        </p:txBody>
      </p:sp>
      <p:sp>
        <p:nvSpPr>
          <p:cNvPr id="14" name="テキスト ボックス 13">
            <a:extLst>
              <a:ext uri="{FF2B5EF4-FFF2-40B4-BE49-F238E27FC236}">
                <a16:creationId xmlns:a16="http://schemas.microsoft.com/office/drawing/2014/main" id="{D09E21F6-8F47-F738-DA1D-6E81CD8D41AA}"/>
              </a:ext>
            </a:extLst>
          </p:cNvPr>
          <p:cNvSpPr txBox="1"/>
          <p:nvPr/>
        </p:nvSpPr>
        <p:spPr bwMode="gray">
          <a:xfrm>
            <a:off x="5028115" y="1054621"/>
            <a:ext cx="4654646"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a:t>
            </a:r>
            <a:r>
              <a:rPr kumimoji="1" lang="en-US" altLang="ja-JP" sz="1200" b="1" dirty="0">
                <a:solidFill>
                  <a:schemeClr val="accent2"/>
                </a:solidFill>
                <a:latin typeface="+mj-ea"/>
                <a:ea typeface="+mj-ea"/>
              </a:rPr>
              <a:t>KGI</a:t>
            </a:r>
            <a:r>
              <a:rPr kumimoji="1" lang="ja-JP" altLang="en-US" sz="1200" b="1" dirty="0">
                <a:solidFill>
                  <a:schemeClr val="accent2"/>
                </a:solidFill>
                <a:latin typeface="+mj-ea"/>
                <a:ea typeface="+mj-ea"/>
              </a:rPr>
              <a:t>（事業概要で記載した</a:t>
            </a:r>
            <a:r>
              <a:rPr kumimoji="1" lang="en-US" altLang="ja-JP" sz="1200" b="1" dirty="0">
                <a:solidFill>
                  <a:schemeClr val="accent2"/>
                </a:solidFill>
                <a:latin typeface="+mj-ea"/>
                <a:ea typeface="+mj-ea"/>
              </a:rPr>
              <a:t>KGI</a:t>
            </a:r>
            <a:r>
              <a:rPr kumimoji="1" lang="ja-JP" altLang="en-US" sz="1200" b="1" dirty="0">
                <a:solidFill>
                  <a:schemeClr val="accent2"/>
                </a:solidFill>
                <a:latin typeface="+mj-ea"/>
                <a:ea typeface="+mj-ea"/>
              </a:rPr>
              <a:t>を記載）</a:t>
            </a:r>
          </a:p>
        </p:txBody>
      </p:sp>
      <p:graphicFrame>
        <p:nvGraphicFramePr>
          <p:cNvPr id="3" name="表 2">
            <a:extLst>
              <a:ext uri="{FF2B5EF4-FFF2-40B4-BE49-F238E27FC236}">
                <a16:creationId xmlns:a16="http://schemas.microsoft.com/office/drawing/2014/main" id="{EE9F67CC-4C9C-1E7C-9A4B-77DB6B0827A3}"/>
              </a:ext>
            </a:extLst>
          </p:cNvPr>
          <p:cNvGraphicFramePr>
            <a:graphicFrameLocks noGrp="1"/>
          </p:cNvGraphicFramePr>
          <p:nvPr>
            <p:extLst>
              <p:ext uri="{D42A27DB-BD31-4B8C-83A1-F6EECF244321}">
                <p14:modId xmlns:p14="http://schemas.microsoft.com/office/powerpoint/2010/main" val="615642516"/>
              </p:ext>
            </p:extLst>
          </p:nvPr>
        </p:nvGraphicFramePr>
        <p:xfrm>
          <a:off x="5040088" y="1290313"/>
          <a:ext cx="4654646" cy="738073"/>
        </p:xfrm>
        <a:graphic>
          <a:graphicData uri="http://schemas.openxmlformats.org/drawingml/2006/table">
            <a:tbl>
              <a:tblPr firstRow="1" bandRow="1">
                <a:tableStyleId>{5C22544A-7EE6-4342-B048-85BDC9FD1C3A}</a:tableStyleId>
              </a:tblPr>
              <a:tblGrid>
                <a:gridCol w="2226972">
                  <a:extLst>
                    <a:ext uri="{9D8B030D-6E8A-4147-A177-3AD203B41FA5}">
                      <a16:colId xmlns:a16="http://schemas.microsoft.com/office/drawing/2014/main" val="799764245"/>
                    </a:ext>
                  </a:extLst>
                </a:gridCol>
                <a:gridCol w="1266077">
                  <a:extLst>
                    <a:ext uri="{9D8B030D-6E8A-4147-A177-3AD203B41FA5}">
                      <a16:colId xmlns:a16="http://schemas.microsoft.com/office/drawing/2014/main" val="11572482"/>
                    </a:ext>
                  </a:extLst>
                </a:gridCol>
                <a:gridCol w="1161597">
                  <a:extLst>
                    <a:ext uri="{9D8B030D-6E8A-4147-A177-3AD203B41FA5}">
                      <a16:colId xmlns:a16="http://schemas.microsoft.com/office/drawing/2014/main" val="1419687965"/>
                    </a:ext>
                  </a:extLst>
                </a:gridCol>
              </a:tblGrid>
              <a:tr h="235555">
                <a:tc>
                  <a:txBody>
                    <a:bodyPr/>
                    <a:lstStyle/>
                    <a:p>
                      <a:pPr algn="ctr"/>
                      <a:r>
                        <a:rPr kumimoji="1" lang="ja-JP" altLang="en-US" sz="900" dirty="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en-US" altLang="ja-JP" sz="1000" b="1" dirty="0">
                          <a:latin typeface="+mj-ea"/>
                          <a:ea typeface="+mj-ea"/>
                        </a:rPr>
                        <a:t>XXX</a:t>
                      </a:r>
                      <a:endParaRPr kumimoji="1" lang="ja-JP" altLang="en-US" sz="1000" b="1"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j-ea"/>
                          <a:ea typeface="+mj-ea"/>
                        </a:rPr>
                        <a:t>XX</a:t>
                      </a:r>
                      <a:r>
                        <a:rPr kumimoji="1" lang="ja-JP" altLang="en-US" sz="1000" dirty="0">
                          <a:latin typeface="+mj-ea"/>
                          <a:ea typeface="+mj-ea"/>
                        </a:rPr>
                        <a:t>（</a:t>
                      </a:r>
                      <a:r>
                        <a:rPr kumimoji="1" lang="en-US" altLang="ja-JP" sz="1000" dirty="0">
                          <a:latin typeface="+mj-ea"/>
                          <a:ea typeface="+mj-ea"/>
                        </a:rPr>
                        <a:t>20XX</a:t>
                      </a:r>
                      <a:r>
                        <a:rPr kumimoji="1" lang="ja-JP" altLang="en-US" sz="1000" dirty="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dirty="0">
                          <a:latin typeface="+mj-ea"/>
                          <a:ea typeface="+mj-ea"/>
                        </a:rPr>
                        <a:t>XX</a:t>
                      </a:r>
                      <a:r>
                        <a:rPr kumimoji="1" lang="ja-JP" altLang="en-US" sz="1000" dirty="0">
                          <a:latin typeface="+mj-ea"/>
                          <a:ea typeface="+mj-ea"/>
                        </a:rPr>
                        <a:t>（</a:t>
                      </a:r>
                      <a:r>
                        <a:rPr kumimoji="1" lang="en-US" altLang="ja-JP" sz="1000" dirty="0">
                          <a:latin typeface="+mj-ea"/>
                          <a:ea typeface="+mj-ea"/>
                        </a:rPr>
                        <a:t>20XX</a:t>
                      </a:r>
                      <a:r>
                        <a:rPr kumimoji="1" lang="ja-JP" altLang="en-US" sz="1000" dirty="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dirty="0">
                          <a:latin typeface="+mj-ea"/>
                          <a:ea typeface="+mj-ea"/>
                        </a:rPr>
                        <a:t>効果測定手法：</a:t>
                      </a:r>
                      <a:r>
                        <a:rPr kumimoji="1" lang="en-US" altLang="ja-JP" sz="900" b="0" dirty="0">
                          <a:latin typeface="+mj-ea"/>
                          <a:ea typeface="+mj-ea"/>
                        </a:rPr>
                        <a:t>XXXXX</a:t>
                      </a:r>
                      <a:endParaRPr kumimoji="1" lang="ja-JP" altLang="en-US" sz="1000" b="0"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4" name="正方形/長方形 3">
            <a:extLst>
              <a:ext uri="{FF2B5EF4-FFF2-40B4-BE49-F238E27FC236}">
                <a16:creationId xmlns:a16="http://schemas.microsoft.com/office/drawing/2014/main" id="{AFDCEB41-6293-1D75-7A2B-7512DD96E5D5}"/>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j-ea"/>
              <a:ea typeface="+mj-ea"/>
              <a:cs typeface="+mn-cs"/>
            </a:endParaRPr>
          </a:p>
        </p:txBody>
      </p:sp>
      <p:sp>
        <p:nvSpPr>
          <p:cNvPr id="5" name="テキスト ボックス 4">
            <a:extLst>
              <a:ext uri="{FF2B5EF4-FFF2-40B4-BE49-F238E27FC236}">
                <a16:creationId xmlns:a16="http://schemas.microsoft.com/office/drawing/2014/main" id="{8FA96A57-4BB9-9EA5-A531-4CC03BC104E5}"/>
              </a:ext>
            </a:extLst>
          </p:cNvPr>
          <p:cNvSpPr txBox="1"/>
          <p:nvPr/>
        </p:nvSpPr>
        <p:spPr bwMode="gray">
          <a:xfrm>
            <a:off x="523895" y="412034"/>
            <a:ext cx="723333" cy="320492"/>
          </a:xfrm>
          <a:prstGeom prst="rect">
            <a:avLst/>
          </a:prstGeom>
        </p:spPr>
        <p:txBody>
          <a:bodyPr vert="horz" wrap="none" lIns="0" tIns="0" rIns="0" bIns="0" rtlCol="0" anchor="ctr">
            <a:noAutofit/>
          </a:bodyPr>
          <a:lstStyle/>
          <a:p>
            <a:pPr algn="l"/>
            <a:endParaRPr kumimoji="1" lang="ja-JP" altLang="en-US" sz="1400" b="1" dirty="0">
              <a:solidFill>
                <a:schemeClr val="tx1">
                  <a:lumMod val="75000"/>
                  <a:lumOff val="25000"/>
                </a:schemeClr>
              </a:solidFill>
              <a:latin typeface="+mj-ea"/>
              <a:ea typeface="+mj-ea"/>
            </a:endParaRPr>
          </a:p>
        </p:txBody>
      </p:sp>
      <p:grpSp>
        <p:nvGrpSpPr>
          <p:cNvPr id="16" name="グループ化 15">
            <a:extLst>
              <a:ext uri="{FF2B5EF4-FFF2-40B4-BE49-F238E27FC236}">
                <a16:creationId xmlns:a16="http://schemas.microsoft.com/office/drawing/2014/main" id="{E48C58DB-0927-B44C-D351-51ED4A861C6D}"/>
              </a:ext>
            </a:extLst>
          </p:cNvPr>
          <p:cNvGrpSpPr/>
          <p:nvPr/>
        </p:nvGrpSpPr>
        <p:grpSpPr>
          <a:xfrm>
            <a:off x="6796649" y="288887"/>
            <a:ext cx="2810576" cy="600894"/>
            <a:chOff x="6796649" y="512689"/>
            <a:chExt cx="2810576" cy="451460"/>
          </a:xfrm>
        </p:grpSpPr>
        <p:sp>
          <p:nvSpPr>
            <p:cNvPr id="8" name="四角形: 角を丸くする 7">
              <a:extLst>
                <a:ext uri="{FF2B5EF4-FFF2-40B4-BE49-F238E27FC236}">
                  <a16:creationId xmlns:a16="http://schemas.microsoft.com/office/drawing/2014/main" id="{470270C1-00D8-6C27-14A2-FAD951A05249}"/>
                </a:ext>
              </a:extLst>
            </p:cNvPr>
            <p:cNvSpPr/>
            <p:nvPr/>
          </p:nvSpPr>
          <p:spPr bwMode="gray">
            <a:xfrm>
              <a:off x="6796649" y="512689"/>
              <a:ext cx="2808000"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dirty="0">
                  <a:solidFill>
                    <a:prstClr val="black"/>
                  </a:solidFill>
                  <a:latin typeface="+mj-ea"/>
                  <a:ea typeface="+mj-ea"/>
                  <a:cs typeface="+mn-cs"/>
                </a:rPr>
                <a:t>補助対象経費</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a:t>
              </a:r>
              <a:r>
                <a:rPr kumimoji="1" lang="en-US" altLang="ja-JP" sz="1050" b="1" i="0" u="none" strike="noStrike" kern="1200" cap="none" spc="0" normalizeH="0" baseline="0" noProof="0" dirty="0">
                  <a:ln>
                    <a:noFill/>
                  </a:ln>
                  <a:solidFill>
                    <a:prstClr val="black"/>
                  </a:solidFill>
                  <a:effectLst/>
                  <a:uLnTx/>
                  <a:uFillTx/>
                  <a:latin typeface="+mj-ea"/>
                  <a:ea typeface="+mj-ea"/>
                  <a:cs typeface="+mn-cs"/>
                </a:rPr>
                <a:t>X,000,000 </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円</a:t>
              </a:r>
            </a:p>
          </p:txBody>
        </p:sp>
        <p:sp>
          <p:nvSpPr>
            <p:cNvPr id="17" name="四角形: 角を丸くする 16">
              <a:extLst>
                <a:ext uri="{FF2B5EF4-FFF2-40B4-BE49-F238E27FC236}">
                  <a16:creationId xmlns:a16="http://schemas.microsoft.com/office/drawing/2014/main" id="{CB0EC54C-6A03-8A46-4D1C-7ADE9F7EC66B}"/>
                </a:ext>
              </a:extLst>
            </p:cNvPr>
            <p:cNvSpPr/>
            <p:nvPr/>
          </p:nvSpPr>
          <p:spPr bwMode="gray">
            <a:xfrm>
              <a:off x="6799225" y="755884"/>
              <a:ext cx="2808000"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dirty="0">
                  <a:solidFill>
                    <a:prstClr val="black"/>
                  </a:solidFill>
                  <a:latin typeface="+mj-ea"/>
                  <a:ea typeface="+mj-ea"/>
                  <a:cs typeface="+mn-cs"/>
                </a:rPr>
                <a:t>申請補助金</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額：</a:t>
              </a:r>
              <a:r>
                <a:rPr kumimoji="1" lang="en-US" altLang="ja-JP" sz="1050" b="1" dirty="0">
                  <a:solidFill>
                    <a:prstClr val="black"/>
                  </a:solidFill>
                  <a:latin typeface="+mj-ea"/>
                  <a:ea typeface="+mj-ea"/>
                  <a:cs typeface="+mn-cs"/>
                </a:rPr>
                <a:t>X</a:t>
              </a:r>
              <a:r>
                <a:rPr kumimoji="1" lang="en-US" altLang="ja-JP" sz="1050" b="1" i="0" u="none" strike="noStrike" kern="1200" cap="none" spc="0" normalizeH="0" baseline="0" noProof="0" dirty="0">
                  <a:ln>
                    <a:noFill/>
                  </a:ln>
                  <a:solidFill>
                    <a:prstClr val="black"/>
                  </a:solidFill>
                  <a:effectLst/>
                  <a:uLnTx/>
                  <a:uFillTx/>
                  <a:latin typeface="+mj-ea"/>
                  <a:ea typeface="+mj-ea"/>
                  <a:cs typeface="+mn-cs"/>
                </a:rPr>
                <a:t>,000,000 </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円</a:t>
              </a:r>
            </a:p>
          </p:txBody>
        </p:sp>
      </p:grpSp>
      <p:grpSp>
        <p:nvGrpSpPr>
          <p:cNvPr id="27" name="グループ化 26">
            <a:extLst>
              <a:ext uri="{FF2B5EF4-FFF2-40B4-BE49-F238E27FC236}">
                <a16:creationId xmlns:a16="http://schemas.microsoft.com/office/drawing/2014/main" id="{3A91FEBB-29E2-F245-1A77-BD96F4A83DBE}"/>
              </a:ext>
            </a:extLst>
          </p:cNvPr>
          <p:cNvGrpSpPr/>
          <p:nvPr/>
        </p:nvGrpSpPr>
        <p:grpSpPr>
          <a:xfrm>
            <a:off x="8081339" y="4919762"/>
            <a:ext cx="1556562" cy="1376105"/>
            <a:chOff x="8225426" y="4914842"/>
            <a:chExt cx="1556562" cy="1376105"/>
          </a:xfrm>
        </p:grpSpPr>
        <p:sp>
          <p:nvSpPr>
            <p:cNvPr id="28" name="正方形/長方形 27">
              <a:extLst>
                <a:ext uri="{FF2B5EF4-FFF2-40B4-BE49-F238E27FC236}">
                  <a16:creationId xmlns:a16="http://schemas.microsoft.com/office/drawing/2014/main" id="{9EAA70AC-E7D4-3EAC-47E4-59C5A944943E}"/>
                </a:ext>
              </a:extLst>
            </p:cNvPr>
            <p:cNvSpPr/>
            <p:nvPr/>
          </p:nvSpPr>
          <p:spPr bwMode="gray">
            <a:xfrm>
              <a:off x="8225426" y="4914842"/>
              <a:ext cx="1556562" cy="1081879"/>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solidFill>
                    <a:prstClr val="black"/>
                  </a:solidFill>
                  <a:effectLst/>
                  <a:uLnTx/>
                  <a:uFillTx/>
                  <a:latin typeface="+mj-ea"/>
                  <a:ea typeface="+mj-ea"/>
                  <a:cs typeface="+mn-cs"/>
                </a:rPr>
                <a:t>写真</a:t>
              </a:r>
            </a:p>
          </p:txBody>
        </p:sp>
        <p:sp>
          <p:nvSpPr>
            <p:cNvPr id="29" name="テキスト ボックス 28">
              <a:extLst>
                <a:ext uri="{FF2B5EF4-FFF2-40B4-BE49-F238E27FC236}">
                  <a16:creationId xmlns:a16="http://schemas.microsoft.com/office/drawing/2014/main" id="{38DDF3D0-B932-F616-8AB3-BE0B1BB36583}"/>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dirty="0">
                  <a:solidFill>
                    <a:schemeClr val="tx1">
                      <a:lumMod val="75000"/>
                      <a:lumOff val="25000"/>
                    </a:schemeClr>
                  </a:solidFill>
                  <a:latin typeface="+mj-ea"/>
                  <a:ea typeface="+mj-ea"/>
                </a:rPr>
                <a:t>イメージ写真の説明</a:t>
              </a:r>
              <a:r>
                <a:rPr kumimoji="1" lang="en-US" altLang="ja-JP" sz="800" dirty="0">
                  <a:solidFill>
                    <a:schemeClr val="tx1">
                      <a:lumMod val="75000"/>
                      <a:lumOff val="25000"/>
                    </a:schemeClr>
                  </a:solidFill>
                  <a:latin typeface="+mj-ea"/>
                  <a:ea typeface="+mj-ea"/>
                </a:rPr>
                <a:t>XXXXXXXXXXXXXXXX</a:t>
              </a:r>
              <a:endParaRPr kumimoji="1" lang="ja-JP" altLang="en-US" sz="800" dirty="0">
                <a:solidFill>
                  <a:schemeClr val="tx1">
                    <a:lumMod val="75000"/>
                    <a:lumOff val="25000"/>
                  </a:schemeClr>
                </a:solidFill>
                <a:latin typeface="+mj-ea"/>
                <a:ea typeface="+mj-ea"/>
              </a:endParaRPr>
            </a:p>
          </p:txBody>
        </p:sp>
      </p:grpSp>
      <p:sp>
        <p:nvSpPr>
          <p:cNvPr id="33" name="テキスト ボックス 32">
            <a:extLst>
              <a:ext uri="{FF2B5EF4-FFF2-40B4-BE49-F238E27FC236}">
                <a16:creationId xmlns:a16="http://schemas.microsoft.com/office/drawing/2014/main" id="{C5330D01-8AB6-C935-4668-CEC1D0B66101}"/>
              </a:ext>
            </a:extLst>
          </p:cNvPr>
          <p:cNvSpPr txBox="1"/>
          <p:nvPr/>
        </p:nvSpPr>
        <p:spPr bwMode="gray">
          <a:xfrm>
            <a:off x="191068" y="2039456"/>
            <a:ext cx="914400"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補助事業</a:t>
            </a:r>
          </a:p>
        </p:txBody>
      </p:sp>
      <p:grpSp>
        <p:nvGrpSpPr>
          <p:cNvPr id="9" name="グループ化 8">
            <a:extLst>
              <a:ext uri="{FF2B5EF4-FFF2-40B4-BE49-F238E27FC236}">
                <a16:creationId xmlns:a16="http://schemas.microsoft.com/office/drawing/2014/main" id="{F9584A1B-9CE1-D887-6BE3-6B68442E3CB6}"/>
              </a:ext>
            </a:extLst>
          </p:cNvPr>
          <p:cNvGrpSpPr/>
          <p:nvPr/>
        </p:nvGrpSpPr>
        <p:grpSpPr>
          <a:xfrm>
            <a:off x="8081339" y="3468756"/>
            <a:ext cx="1556562" cy="1376105"/>
            <a:chOff x="8225426" y="4914842"/>
            <a:chExt cx="1556562" cy="1376105"/>
          </a:xfrm>
          <a:solidFill>
            <a:srgbClr val="D9D9D9"/>
          </a:solidFill>
        </p:grpSpPr>
        <p:sp>
          <p:nvSpPr>
            <p:cNvPr id="10" name="正方形/長方形 9">
              <a:extLst>
                <a:ext uri="{FF2B5EF4-FFF2-40B4-BE49-F238E27FC236}">
                  <a16:creationId xmlns:a16="http://schemas.microsoft.com/office/drawing/2014/main" id="{9E811A0A-21FF-0569-2718-38F85E5EC1C7}"/>
                </a:ext>
              </a:extLst>
            </p:cNvPr>
            <p:cNvSpPr/>
            <p:nvPr/>
          </p:nvSpPr>
          <p:spPr bwMode="gray">
            <a:xfrm>
              <a:off x="8225426" y="4914842"/>
              <a:ext cx="1556562" cy="1081879"/>
            </a:xfrm>
            <a:prstGeom prst="rect">
              <a:avLst/>
            </a:prstGeom>
            <a:grp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solidFill>
                    <a:prstClr val="black"/>
                  </a:solidFill>
                  <a:effectLst/>
                  <a:uLnTx/>
                  <a:uFillTx/>
                  <a:latin typeface="+mj-ea"/>
                  <a:ea typeface="+mj-ea"/>
                  <a:cs typeface="+mn-cs"/>
                </a:rPr>
                <a:t>写真</a:t>
              </a:r>
            </a:p>
          </p:txBody>
        </p:sp>
        <p:sp>
          <p:nvSpPr>
            <p:cNvPr id="15" name="テキスト ボックス 14">
              <a:extLst>
                <a:ext uri="{FF2B5EF4-FFF2-40B4-BE49-F238E27FC236}">
                  <a16:creationId xmlns:a16="http://schemas.microsoft.com/office/drawing/2014/main" id="{602C4810-2D2D-F712-95A9-EA2978682A04}"/>
                </a:ext>
              </a:extLst>
            </p:cNvPr>
            <p:cNvSpPr txBox="1"/>
            <p:nvPr/>
          </p:nvSpPr>
          <p:spPr bwMode="gray">
            <a:xfrm>
              <a:off x="8300377" y="6026078"/>
              <a:ext cx="1379340" cy="264869"/>
            </a:xfrm>
            <a:prstGeom prst="rect">
              <a:avLst/>
            </a:prstGeom>
            <a:noFill/>
          </p:spPr>
          <p:txBody>
            <a:bodyPr vert="horz" wrap="square" lIns="0" tIns="0" rIns="0" bIns="0" rtlCol="0" anchor="ctr">
              <a:noAutofit/>
            </a:bodyPr>
            <a:lstStyle/>
            <a:p>
              <a:pPr algn="ctr"/>
              <a:r>
                <a:rPr kumimoji="1" lang="ja-JP" altLang="en-US" sz="800" dirty="0">
                  <a:solidFill>
                    <a:schemeClr val="tx1">
                      <a:lumMod val="75000"/>
                      <a:lumOff val="25000"/>
                    </a:schemeClr>
                  </a:solidFill>
                  <a:latin typeface="+mj-ea"/>
                  <a:ea typeface="+mj-ea"/>
                </a:rPr>
                <a:t>イメージ写真の説明</a:t>
              </a:r>
              <a:r>
                <a:rPr kumimoji="1" lang="en-US" altLang="ja-JP" sz="800" dirty="0">
                  <a:solidFill>
                    <a:schemeClr val="tx1">
                      <a:lumMod val="75000"/>
                      <a:lumOff val="25000"/>
                    </a:schemeClr>
                  </a:solidFill>
                  <a:latin typeface="+mj-ea"/>
                  <a:ea typeface="+mj-ea"/>
                </a:rPr>
                <a:t>XXXXXXXXXXXXXXXX</a:t>
              </a:r>
              <a:endParaRPr kumimoji="1" lang="ja-JP" altLang="en-US" sz="800" dirty="0">
                <a:solidFill>
                  <a:schemeClr val="tx1">
                    <a:lumMod val="75000"/>
                    <a:lumOff val="25000"/>
                  </a:schemeClr>
                </a:solidFill>
                <a:latin typeface="+mj-ea"/>
                <a:ea typeface="+mj-ea"/>
              </a:endParaRPr>
            </a:p>
          </p:txBody>
        </p:sp>
      </p:grpSp>
      <p:sp>
        <p:nvSpPr>
          <p:cNvPr id="36" name="正方形/長方形 35">
            <a:extLst>
              <a:ext uri="{FF2B5EF4-FFF2-40B4-BE49-F238E27FC236}">
                <a16:creationId xmlns:a16="http://schemas.microsoft.com/office/drawing/2014/main" id="{FD03766F-4A34-FBD5-440B-8A5E462B4C53}"/>
              </a:ext>
            </a:extLst>
          </p:cNvPr>
          <p:cNvSpPr/>
          <p:nvPr/>
        </p:nvSpPr>
        <p:spPr bwMode="gray">
          <a:xfrm>
            <a:off x="-9060" y="-459040"/>
            <a:ext cx="2608891" cy="369026"/>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50" b="1" dirty="0">
                <a:solidFill>
                  <a:prstClr val="black"/>
                </a:solidFill>
                <a:latin typeface="+mj-ea"/>
                <a:ea typeface="+mj-ea"/>
                <a:cs typeface="+mn-cs"/>
              </a:rPr>
              <a:t>X</a:t>
            </a:r>
            <a:r>
              <a:rPr kumimoji="1" lang="ja-JP" altLang="en-US" sz="1050" b="1" dirty="0">
                <a:solidFill>
                  <a:prstClr val="black"/>
                </a:solidFill>
                <a:latin typeface="+mj-ea"/>
                <a:ea typeface="+mj-ea"/>
                <a:cs typeface="+mn-cs"/>
              </a:rPr>
              <a:t>が記されている箇所を記入すること</a:t>
            </a:r>
            <a:endParaRPr kumimoji="1" lang="en-US" altLang="ja-JP" sz="1050" b="1" dirty="0">
              <a:solidFill>
                <a:prstClr val="black"/>
              </a:solidFill>
              <a:latin typeface="+mj-ea"/>
              <a:ea typeface="+mj-ea"/>
              <a:cs typeface="+mn-cs"/>
            </a:endParaRPr>
          </a:p>
        </p:txBody>
      </p:sp>
      <p:sp>
        <p:nvSpPr>
          <p:cNvPr id="25" name="正方形/長方形 24">
            <a:extLst>
              <a:ext uri="{FF2B5EF4-FFF2-40B4-BE49-F238E27FC236}">
                <a16:creationId xmlns:a16="http://schemas.microsoft.com/office/drawing/2014/main" id="{AA8FF735-6DE2-3307-2856-D6C73F4D2304}"/>
              </a:ext>
            </a:extLst>
          </p:cNvPr>
          <p:cNvSpPr/>
          <p:nvPr/>
        </p:nvSpPr>
        <p:spPr bwMode="gray">
          <a:xfrm>
            <a:off x="10017002" y="0"/>
            <a:ext cx="3270325" cy="2544896"/>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dirty="0">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400" b="1" dirty="0">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dirty="0">
                <a:solidFill>
                  <a:srgbClr val="000000"/>
                </a:solidFill>
                <a:latin typeface="Yu Gothic UI" panose="020B0500000000000000" pitchFamily="50" charset="-128"/>
                <a:ea typeface="Yu Gothic UI" panose="020B0500000000000000" pitchFamily="50" charset="-128"/>
              </a:rPr>
              <a:t>必要に応じて、フォントの大きさや、記載枠を調整しても構わない</a:t>
            </a:r>
            <a:endParaRPr kumimoji="1" lang="en-US" altLang="ja-JP" sz="1400" b="1" dirty="0">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dirty="0">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400" b="1" dirty="0">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dirty="0">
                <a:solidFill>
                  <a:srgbClr val="000000"/>
                </a:solidFill>
                <a:latin typeface="Yu Gothic UI" panose="020B0500000000000000" pitchFamily="50" charset="-128"/>
                <a:ea typeface="Yu Gothic UI" panose="020B0500000000000000" pitchFamily="50" charset="-128"/>
              </a:rPr>
              <a:t>最終的に、記入例を削除して、提出すること</a:t>
            </a:r>
          </a:p>
        </p:txBody>
      </p:sp>
      <p:sp>
        <p:nvSpPr>
          <p:cNvPr id="18" name="テキスト ボックス 17">
            <a:extLst>
              <a:ext uri="{FF2B5EF4-FFF2-40B4-BE49-F238E27FC236}">
                <a16:creationId xmlns:a16="http://schemas.microsoft.com/office/drawing/2014/main" id="{A6D6BC68-0CC4-FD25-65E6-6571D359A9B5}"/>
              </a:ext>
            </a:extLst>
          </p:cNvPr>
          <p:cNvSpPr txBox="1"/>
          <p:nvPr/>
        </p:nvSpPr>
        <p:spPr bwMode="gray">
          <a:xfrm>
            <a:off x="310025" y="198893"/>
            <a:ext cx="2497142" cy="180909"/>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050" b="1" dirty="0">
                <a:solidFill>
                  <a:schemeClr val="bg1"/>
                </a:solidFill>
                <a:latin typeface="+mj-ea"/>
                <a:ea typeface="+mj-ea"/>
              </a:rPr>
              <a:t>【</a:t>
            </a:r>
            <a:r>
              <a:rPr kumimoji="1" lang="ja-JP" altLang="en-US" sz="1050" b="1" dirty="0">
                <a:solidFill>
                  <a:schemeClr val="bg1"/>
                </a:solidFill>
                <a:latin typeface="+mj-ea"/>
                <a:ea typeface="+mj-ea"/>
              </a:rPr>
              <a:t>実証・個別型</a:t>
            </a:r>
            <a:r>
              <a:rPr kumimoji="1" lang="en-US" altLang="ja-JP" sz="1050" b="1" dirty="0">
                <a:solidFill>
                  <a:schemeClr val="bg1"/>
                </a:solidFill>
                <a:latin typeface="+mj-ea"/>
                <a:ea typeface="+mj-ea"/>
              </a:rPr>
              <a:t>】 </a:t>
            </a:r>
            <a:r>
              <a:rPr kumimoji="1" lang="ja-JP" altLang="en-US" sz="1050" b="1" dirty="0">
                <a:solidFill>
                  <a:schemeClr val="bg1"/>
                </a:solidFill>
                <a:latin typeface="+mj-ea"/>
                <a:ea typeface="+mj-ea"/>
              </a:rPr>
              <a:t>様式</a:t>
            </a:r>
            <a:r>
              <a:rPr kumimoji="1" lang="en-US" altLang="ja-JP" sz="1050" b="1" dirty="0">
                <a:solidFill>
                  <a:schemeClr val="bg1"/>
                </a:solidFill>
                <a:latin typeface="+mj-ea"/>
                <a:ea typeface="+mj-ea"/>
              </a:rPr>
              <a:t>3_</a:t>
            </a:r>
            <a:r>
              <a:rPr kumimoji="1" lang="ja-JP" altLang="en-US" sz="1050" b="1" dirty="0">
                <a:solidFill>
                  <a:schemeClr val="bg1"/>
                </a:solidFill>
                <a:latin typeface="+mj-ea"/>
                <a:ea typeface="+mj-ea"/>
              </a:rPr>
              <a:t>補助事業計画</a:t>
            </a:r>
            <a:endParaRPr kumimoji="1" lang="en-US" altLang="ja-JP" sz="1050" b="1" dirty="0">
              <a:solidFill>
                <a:schemeClr val="bg1"/>
              </a:solidFill>
              <a:latin typeface="+mj-ea"/>
              <a:ea typeface="+mj-ea"/>
            </a:endParaRPr>
          </a:p>
        </p:txBody>
      </p:sp>
      <p:sp>
        <p:nvSpPr>
          <p:cNvPr id="19" name="テキスト ボックス 18">
            <a:extLst>
              <a:ext uri="{FF2B5EF4-FFF2-40B4-BE49-F238E27FC236}">
                <a16:creationId xmlns:a16="http://schemas.microsoft.com/office/drawing/2014/main" id="{70B84095-F98E-2855-D097-BE6249EF61D6}"/>
              </a:ext>
            </a:extLst>
          </p:cNvPr>
          <p:cNvSpPr txBox="1"/>
          <p:nvPr/>
        </p:nvSpPr>
        <p:spPr bwMode="gray">
          <a:xfrm>
            <a:off x="513237" y="737573"/>
            <a:ext cx="5845999" cy="240790"/>
          </a:xfrm>
          <a:prstGeom prst="rect">
            <a:avLst/>
          </a:prstGeom>
        </p:spPr>
        <p:txBody>
          <a:bodyPr vert="horz" wrap="none" lIns="0" tIns="0" rIns="0" bIns="0" rtlCol="0" anchor="ctr">
            <a:noAutofit/>
          </a:bodyPr>
          <a:lstStyle/>
          <a:p>
            <a:pPr algn="l"/>
            <a:r>
              <a:rPr kumimoji="1" lang="ja-JP" altLang="en-US" sz="1400" b="1" dirty="0">
                <a:solidFill>
                  <a:schemeClr val="tx1">
                    <a:lumMod val="75000"/>
                    <a:lumOff val="25000"/>
                  </a:schemeClr>
                </a:solidFill>
                <a:latin typeface="+mj-ea"/>
                <a:ea typeface="+mj-ea"/>
              </a:rPr>
              <a:t>補助対象事業者：</a:t>
            </a:r>
            <a:r>
              <a:rPr kumimoji="1" lang="en-US" altLang="ja-JP" sz="1400" b="1" dirty="0">
                <a:solidFill>
                  <a:schemeClr val="tx1">
                    <a:lumMod val="75000"/>
                    <a:lumOff val="25000"/>
                  </a:schemeClr>
                </a:solidFill>
                <a:latin typeface="+mj-ea"/>
                <a:ea typeface="+mj-ea"/>
              </a:rPr>
              <a:t>XXXX</a:t>
            </a:r>
          </a:p>
        </p:txBody>
      </p:sp>
      <p:sp>
        <p:nvSpPr>
          <p:cNvPr id="20" name="テキスト ボックス 19">
            <a:extLst>
              <a:ext uri="{FF2B5EF4-FFF2-40B4-BE49-F238E27FC236}">
                <a16:creationId xmlns:a16="http://schemas.microsoft.com/office/drawing/2014/main" id="{51978B28-6642-E0E0-F884-56543FC98615}"/>
              </a:ext>
            </a:extLst>
          </p:cNvPr>
          <p:cNvSpPr txBox="1"/>
          <p:nvPr/>
        </p:nvSpPr>
        <p:spPr bwMode="gray">
          <a:xfrm>
            <a:off x="517315" y="415222"/>
            <a:ext cx="3978485" cy="320492"/>
          </a:xfrm>
          <a:prstGeom prst="rect">
            <a:avLst/>
          </a:prstGeom>
        </p:spPr>
        <p:txBody>
          <a:bodyPr vert="horz" wrap="none" lIns="0" tIns="0" rIns="0" bIns="0" rtlCol="0" anchor="ctr">
            <a:noAutofit/>
          </a:bodyPr>
          <a:lstStyle/>
          <a:p>
            <a:pPr algn="l"/>
            <a:r>
              <a:rPr kumimoji="1" lang="ja-JP" altLang="en-US" sz="1000" b="1" dirty="0">
                <a:solidFill>
                  <a:schemeClr val="tx1">
                    <a:lumMod val="75000"/>
                    <a:lumOff val="25000"/>
                  </a:schemeClr>
                </a:solidFill>
                <a:latin typeface="+mj-ea"/>
                <a:ea typeface="+mj-ea"/>
              </a:rPr>
              <a:t>申請主体：</a:t>
            </a:r>
            <a:r>
              <a:rPr kumimoji="1" lang="en-US" altLang="ja-JP" sz="1000" b="1" dirty="0">
                <a:solidFill>
                  <a:schemeClr val="tx1">
                    <a:lumMod val="75000"/>
                    <a:lumOff val="25000"/>
                  </a:schemeClr>
                </a:solidFill>
                <a:latin typeface="+mj-ea"/>
                <a:ea typeface="+mj-ea"/>
              </a:rPr>
              <a:t>XXXXXX</a:t>
            </a:r>
            <a:r>
              <a:rPr kumimoji="1" lang="ja-JP" altLang="en-US" sz="1000" b="1" dirty="0">
                <a:solidFill>
                  <a:schemeClr val="tx1">
                    <a:lumMod val="75000"/>
                    <a:lumOff val="25000"/>
                  </a:schemeClr>
                </a:solidFill>
                <a:latin typeface="+mj-ea"/>
                <a:ea typeface="+mj-ea"/>
              </a:rPr>
              <a:t>｜対象地域：</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県</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市</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エリア</a:t>
            </a:r>
            <a:endParaRPr kumimoji="1" lang="en-US" altLang="ja-JP" sz="1000" b="1" dirty="0">
              <a:solidFill>
                <a:schemeClr val="tx1">
                  <a:lumMod val="75000"/>
                  <a:lumOff val="25000"/>
                </a:schemeClr>
              </a:solidFill>
              <a:latin typeface="+mj-ea"/>
              <a:ea typeface="+mj-ea"/>
            </a:endParaRPr>
          </a:p>
          <a:p>
            <a:pPr algn="l"/>
            <a:r>
              <a:rPr kumimoji="1" lang="ja-JP" altLang="en-US" sz="1000" b="1" dirty="0">
                <a:solidFill>
                  <a:schemeClr val="tx1">
                    <a:lumMod val="75000"/>
                    <a:lumOff val="25000"/>
                  </a:schemeClr>
                </a:solidFill>
                <a:latin typeface="+mj-ea"/>
                <a:ea typeface="+mj-ea"/>
                <a:cs typeface="Arial"/>
              </a:rPr>
              <a:t>事業計画名：</a:t>
            </a:r>
            <a:r>
              <a:rPr kumimoji="1" lang="en-US" altLang="ja-JP" sz="1000" b="1" dirty="0">
                <a:solidFill>
                  <a:schemeClr val="tx1">
                    <a:lumMod val="75000"/>
                    <a:lumOff val="25000"/>
                  </a:schemeClr>
                </a:solidFill>
                <a:latin typeface="+mj-ea"/>
                <a:ea typeface="+mj-ea"/>
                <a:cs typeface="Arial"/>
              </a:rPr>
              <a:t>XXXXXXXXXXXXXXXXXXXXXXXXXXXXXXXXXXXXXXX</a:t>
            </a:r>
            <a:endParaRPr kumimoji="1" lang="ja-JP" altLang="en-US" sz="1000" b="1" dirty="0">
              <a:solidFill>
                <a:schemeClr val="tx1">
                  <a:lumMod val="75000"/>
                  <a:lumOff val="25000"/>
                </a:schemeClr>
              </a:solidFill>
              <a:latin typeface="+mj-ea"/>
              <a:ea typeface="+mj-ea"/>
              <a:cs typeface="Arial"/>
            </a:endParaRPr>
          </a:p>
        </p:txBody>
      </p:sp>
    </p:spTree>
    <p:extLst>
      <p:ext uri="{BB962C8B-B14F-4D97-AF65-F5344CB8AC3E}">
        <p14:creationId xmlns:p14="http://schemas.microsoft.com/office/powerpoint/2010/main" val="332682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30E44-DD77-4857-C0C5-81335EF202C0}"/>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89AD8F76-F5B5-4DFF-8B91-F1AA89694EF3}"/>
              </a:ext>
            </a:extLst>
          </p:cNvPr>
          <p:cNvGraphicFramePr>
            <a:graphicFrameLocks noGrp="1"/>
          </p:cNvGraphicFramePr>
          <p:nvPr>
            <p:extLst>
              <p:ext uri="{D42A27DB-BD31-4B8C-83A1-F6EECF244321}">
                <p14:modId xmlns:p14="http://schemas.microsoft.com/office/powerpoint/2010/main" val="3253159988"/>
              </p:ext>
            </p:extLst>
          </p:nvPr>
        </p:nvGraphicFramePr>
        <p:xfrm>
          <a:off x="197617" y="2280200"/>
          <a:ext cx="9497117" cy="4261211"/>
        </p:xfrm>
        <a:graphic>
          <a:graphicData uri="http://schemas.openxmlformats.org/drawingml/2006/table">
            <a:tbl>
              <a:tblPr>
                <a:tableStyleId>{5C22544A-7EE6-4342-B048-85BDC9FD1C3A}</a:tableStyleId>
              </a:tblPr>
              <a:tblGrid>
                <a:gridCol w="221424">
                  <a:extLst>
                    <a:ext uri="{9D8B030D-6E8A-4147-A177-3AD203B41FA5}">
                      <a16:colId xmlns:a16="http://schemas.microsoft.com/office/drawing/2014/main" val="591654474"/>
                    </a:ext>
                  </a:extLst>
                </a:gridCol>
                <a:gridCol w="417330">
                  <a:extLst>
                    <a:ext uri="{9D8B030D-6E8A-4147-A177-3AD203B41FA5}">
                      <a16:colId xmlns:a16="http://schemas.microsoft.com/office/drawing/2014/main" val="1177612696"/>
                    </a:ext>
                  </a:extLst>
                </a:gridCol>
                <a:gridCol w="3077261">
                  <a:extLst>
                    <a:ext uri="{9D8B030D-6E8A-4147-A177-3AD203B41FA5}">
                      <a16:colId xmlns:a16="http://schemas.microsoft.com/office/drawing/2014/main" val="1504089348"/>
                    </a:ext>
                  </a:extLst>
                </a:gridCol>
                <a:gridCol w="228600">
                  <a:extLst>
                    <a:ext uri="{9D8B030D-6E8A-4147-A177-3AD203B41FA5}">
                      <a16:colId xmlns:a16="http://schemas.microsoft.com/office/drawing/2014/main" val="1367511844"/>
                    </a:ext>
                  </a:extLst>
                </a:gridCol>
                <a:gridCol w="3878749">
                  <a:extLst>
                    <a:ext uri="{9D8B030D-6E8A-4147-A177-3AD203B41FA5}">
                      <a16:colId xmlns:a16="http://schemas.microsoft.com/office/drawing/2014/main" val="3723551697"/>
                    </a:ext>
                  </a:extLst>
                </a:gridCol>
                <a:gridCol w="1673753">
                  <a:extLst>
                    <a:ext uri="{9D8B030D-6E8A-4147-A177-3AD203B41FA5}">
                      <a16:colId xmlns:a16="http://schemas.microsoft.com/office/drawing/2014/main" val="1401146224"/>
                    </a:ext>
                  </a:extLst>
                </a:gridCol>
              </a:tblGrid>
              <a:tr h="340371">
                <a:tc gridSpan="6">
                  <a:txBody>
                    <a:bodyPr/>
                    <a:lstStyle/>
                    <a:p>
                      <a:pPr algn="l" fontAlgn="ctr">
                        <a:tabLst>
                          <a:tab pos="9329738" algn="r"/>
                        </a:tabLst>
                      </a:pPr>
                      <a:r>
                        <a:rPr kumimoji="1" lang="ja-JP" altLang="en-US" sz="1000" b="1" u="none" strike="noStrike" kern="1200" dirty="0">
                          <a:solidFill>
                            <a:schemeClr val="tx1"/>
                          </a:solidFill>
                          <a:effectLst/>
                          <a:latin typeface="+mj-ea"/>
                          <a:ea typeface="+mj-ea"/>
                          <a:cs typeface="+mn-cs"/>
                        </a:rPr>
                        <a:t>補助事業</a:t>
                      </a:r>
                      <a:r>
                        <a:rPr lang="ja-JP" altLang="en-US" sz="1000" b="1" u="none" strike="noStrike" dirty="0">
                          <a:solidFill>
                            <a:schemeClr val="tx1"/>
                          </a:solidFill>
                          <a:effectLst/>
                          <a:latin typeface="+mj-ea"/>
                          <a:ea typeface="+mj-ea"/>
                        </a:rPr>
                        <a:t>名：</a:t>
                      </a:r>
                      <a:r>
                        <a:rPr lang="en-US" altLang="ja-JP" sz="1000" b="1" u="none" strike="noStrike" dirty="0">
                          <a:effectLst/>
                          <a:latin typeface="Yu Gothic UI" panose="020B0500000000000000" pitchFamily="50" charset="-128"/>
                          <a:ea typeface="Yu Gothic UI" panose="020B0500000000000000" pitchFamily="50" charset="-128"/>
                        </a:rPr>
                        <a:t>ZZ</a:t>
                      </a:r>
                      <a:r>
                        <a:rPr lang="ja-JP" altLang="en-US" sz="1000" b="1" u="none" strike="noStrike" dirty="0">
                          <a:effectLst/>
                          <a:latin typeface="Yu Gothic UI" panose="020B0500000000000000" pitchFamily="50" charset="-128"/>
                          <a:ea typeface="Yu Gothic UI" panose="020B0500000000000000" pitchFamily="50" charset="-128"/>
                        </a:rPr>
                        <a:t>空港から</a:t>
                      </a:r>
                      <a:r>
                        <a:rPr lang="en-US" altLang="ja-JP" sz="1000" b="1" u="none" strike="noStrike" dirty="0">
                          <a:effectLst/>
                          <a:latin typeface="Yu Gothic UI" panose="020B0500000000000000" pitchFamily="50" charset="-128"/>
                          <a:ea typeface="Yu Gothic UI" panose="020B0500000000000000" pitchFamily="50" charset="-128"/>
                        </a:rPr>
                        <a:t>XXXX</a:t>
                      </a:r>
                      <a:r>
                        <a:rPr lang="ja-JP" altLang="en-US" sz="1000" b="1" u="none" strike="noStrike" dirty="0">
                          <a:effectLst/>
                          <a:latin typeface="Yu Gothic UI" panose="020B0500000000000000" pitchFamily="50" charset="-128"/>
                          <a:ea typeface="Yu Gothic UI" panose="020B0500000000000000" pitchFamily="50" charset="-128"/>
                        </a:rPr>
                        <a:t>駅へのシャトルバス運行による混雑緩和事業</a:t>
                      </a:r>
                      <a:endParaRPr lang="en-US" altLang="ja-JP" sz="1000" b="1" u="none" strike="noStrike" dirty="0">
                        <a:solidFill>
                          <a:schemeClr val="tx1"/>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507857"/>
                  </a:ext>
                </a:extLst>
              </a:tr>
              <a:tr h="378191">
                <a:tc rowSpan="11">
                  <a:txBody>
                    <a:bodyPr/>
                    <a:lstStyle/>
                    <a:p>
                      <a:pPr algn="ctr" fontAlgn="ctr"/>
                      <a:endParaRPr lang="ja-JP" altLang="en-US" sz="1000" b="0" i="0" u="none" strike="noStrike" dirty="0">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事業</a:t>
                      </a:r>
                      <a:endParaRPr lang="en-US" altLang="ja-JP" sz="1000" b="0" i="0" u="none" strike="noStrike">
                        <a:solidFill>
                          <a:srgbClr val="000000"/>
                        </a:solidFill>
                        <a:effectLst/>
                        <a:latin typeface="+mj-ea"/>
                        <a:ea typeface="+mj-ea"/>
                      </a:endParaRPr>
                    </a:p>
                    <a:p>
                      <a:pPr algn="ctr" fontAlgn="ctr"/>
                      <a:r>
                        <a:rPr lang="ja-JP" altLang="en-US" sz="1000" b="0" i="0" u="none" strike="noStrike">
                          <a:solidFill>
                            <a:srgbClr val="000000"/>
                          </a:solidFill>
                          <a:effectLst/>
                          <a:latin typeface="+mj-ea"/>
                          <a:ea typeface="+mj-ea"/>
                        </a:rPr>
                        <a:t>目的</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gridSpan="4">
                  <a:txBody>
                    <a:bodyPr/>
                    <a:lstStyle/>
                    <a:p>
                      <a:pPr algn="ctr" fontAlgn="ct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公共交通の混雑緩和および道路混雑の緩和</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204998">
                <a:tc vMerge="1">
                  <a:txBody>
                    <a:bodyPr/>
                    <a:lstStyle/>
                    <a:p>
                      <a:endParaRPr kumimoji="1" lang="ja-JP" altLang="en-US"/>
                    </a:p>
                  </a:txBody>
                  <a:tcPr/>
                </a:tc>
                <a:tc rowSpan="2">
                  <a:txBody>
                    <a:bodyPr/>
                    <a:lstStyle/>
                    <a:p>
                      <a:pPr algn="ctr" fontAlgn="ctr"/>
                      <a:r>
                        <a:rPr lang="ja-JP" altLang="en-US" sz="1000" b="0" i="0" u="none" strike="noStrike">
                          <a:solidFill>
                            <a:srgbClr val="000000"/>
                          </a:solidFill>
                          <a:effectLst/>
                          <a:latin typeface="+mj-ea"/>
                          <a:ea typeface="+mj-ea"/>
                        </a:rPr>
                        <a:t>テーマ</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l" fontAlgn="ctr"/>
                      <a:r>
                        <a:rPr kumimoji="1" lang="ja-JP" altLang="en-US" sz="1000" b="0" i="0" u="none" strike="noStrike" kern="1200" dirty="0">
                          <a:solidFill>
                            <a:srgbClr val="000000"/>
                          </a:solidFill>
                          <a:effectLst/>
                          <a:latin typeface="+mj-ea"/>
                          <a:ea typeface="+mn-ea"/>
                          <a:cs typeface="+mn-cs"/>
                        </a:rPr>
                        <a:t>受入環境の整備・増強</a:t>
                      </a:r>
                      <a:endParaRPr kumimoji="1" lang="en-US" altLang="ja-JP" sz="1000" b="0" i="0" u="none" strike="noStrike" kern="1200" dirty="0">
                        <a:solidFill>
                          <a:srgbClr val="000000"/>
                        </a:solidFill>
                        <a:effectLst/>
                        <a:latin typeface="+mj-ea"/>
                        <a:ea typeface="+mn-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10">
                  <a:txBody>
                    <a:bodyPr/>
                    <a:lstStyle/>
                    <a:p>
                      <a:pPr algn="ctr"/>
                      <a:r>
                        <a:rPr kumimoji="1" lang="ja-JP" altLang="en-US" sz="1000" dirty="0">
                          <a:latin typeface="+mj-ea"/>
                          <a:ea typeface="+mj-ea"/>
                        </a:rPr>
                        <a:t>概要</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a:txBody>
                    <a:bodyPr/>
                    <a:lstStyle/>
                    <a:p>
                      <a:pPr marL="0" indent="0" algn="l" fontAlgn="ctr">
                        <a:buFont typeface="Wingdings" panose="05000000000000000000" pitchFamily="2" charset="2"/>
                        <a:buNone/>
                      </a:pPr>
                      <a:r>
                        <a:rPr kumimoji="1" lang="ja-JP" altLang="en-US" sz="1000" b="0" i="0" u="none" strike="noStrike" kern="1200" dirty="0">
                          <a:solidFill>
                            <a:srgbClr val="000000"/>
                          </a:solidFill>
                          <a:effectLst/>
                          <a:latin typeface="+mj-ea"/>
                          <a:ea typeface="+mj-ea"/>
                          <a:cs typeface="+mn-cs"/>
                        </a:rPr>
                        <a:t>事業の内容・事業推進ステップ</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rowSpan="10">
                  <a:txBody>
                    <a:bodyPr/>
                    <a:lstStyle/>
                    <a:p>
                      <a:endParaRPr kumimoji="1" lang="ja-JP" altLang="en-US"/>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846253"/>
                  </a:ext>
                </a:extLst>
              </a:tr>
              <a:tr h="229670">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algn="l" fontAlgn="ctr"/>
                      <a:endParaRPr lang="en-US" altLang="ja-JP"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3">
                  <a:txBody>
                    <a:bodyPr/>
                    <a:lstStyle/>
                    <a:p>
                      <a:pPr marL="171450" indent="-171450" algn="l" fontAlgn="ctr">
                        <a:buFont typeface="Wingdings" panose="05000000000000000000" pitchFamily="2" charset="2"/>
                        <a:buChar char="Ø"/>
                      </a:pPr>
                      <a:r>
                        <a:rPr kumimoji="1" lang="en-US" altLang="ja-JP" sz="800" b="0" i="0" u="none" strike="noStrike" kern="1200" dirty="0">
                          <a:solidFill>
                            <a:schemeClr val="tx1"/>
                          </a:solidFill>
                          <a:effectLst/>
                          <a:latin typeface="+mj-ea"/>
                          <a:ea typeface="+mn-ea"/>
                          <a:cs typeface="+mn-cs"/>
                        </a:rPr>
                        <a:t>ZZ</a:t>
                      </a:r>
                      <a:r>
                        <a:rPr kumimoji="1" lang="ja-JP" altLang="en-US" sz="800" b="0" i="0" u="none" strike="noStrike" kern="1200" dirty="0">
                          <a:solidFill>
                            <a:schemeClr val="tx1"/>
                          </a:solidFill>
                          <a:effectLst/>
                          <a:latin typeface="+mj-ea"/>
                          <a:ea typeface="+mn-ea"/>
                          <a:cs typeface="+mn-cs"/>
                        </a:rPr>
                        <a:t>空港から</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駅前のシャトルバス運行により</a:t>
                      </a:r>
                      <a:br>
                        <a:rPr kumimoji="1" lang="en-US" altLang="ja-JP" sz="800" b="0" i="0" u="none" strike="noStrike" kern="1200" dirty="0">
                          <a:solidFill>
                            <a:schemeClr val="tx1"/>
                          </a:solidFill>
                          <a:effectLst/>
                          <a:latin typeface="+mj-ea"/>
                          <a:ea typeface="+mn-ea"/>
                          <a:cs typeface="+mn-cs"/>
                        </a:rPr>
                      </a:b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線の乗客数およびレンタカー流入による</a:t>
                      </a:r>
                      <a:br>
                        <a:rPr kumimoji="1" lang="en-US" altLang="ja-JP" sz="800" b="0" i="0" u="none" strike="noStrike" kern="1200" dirty="0">
                          <a:solidFill>
                            <a:schemeClr val="tx1"/>
                          </a:solidFill>
                          <a:effectLst/>
                          <a:latin typeface="+mj-ea"/>
                          <a:ea typeface="+mn-ea"/>
                          <a:cs typeface="+mn-cs"/>
                        </a:rPr>
                      </a:br>
                      <a:r>
                        <a:rPr kumimoji="1" lang="ja-JP" altLang="en-US" sz="800" b="0" i="0" u="none" strike="noStrike" kern="1200" dirty="0">
                          <a:solidFill>
                            <a:schemeClr val="tx1"/>
                          </a:solidFill>
                          <a:effectLst/>
                          <a:latin typeface="+mj-ea"/>
                          <a:ea typeface="+mn-ea"/>
                          <a:cs typeface="+mn-cs"/>
                        </a:rPr>
                        <a:t>道路混雑緩和を測る</a:t>
                      </a:r>
                      <a:endParaRPr kumimoji="1" lang="en-US" altLang="ja-JP" sz="800" b="0" i="0" u="none" strike="noStrike" kern="1200" dirty="0">
                        <a:solidFill>
                          <a:schemeClr val="tx1"/>
                        </a:solidFill>
                        <a:effectLst/>
                        <a:latin typeface="+mj-ea"/>
                        <a:ea typeface="+mn-ea"/>
                        <a:cs typeface="+mn-cs"/>
                      </a:endParaRPr>
                    </a:p>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そのために、以下の対応ステップで推進する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- 6</a:t>
                      </a:r>
                      <a:r>
                        <a:rPr kumimoji="1" lang="ja-JP" altLang="en-US" sz="800" b="0" i="0" u="none" strike="noStrike" kern="1200" dirty="0">
                          <a:solidFill>
                            <a:schemeClr val="tx1"/>
                          </a:solidFill>
                          <a:effectLst/>
                          <a:latin typeface="+mj-ea"/>
                          <a:ea typeface="+mn-ea"/>
                          <a:cs typeface="+mn-cs"/>
                        </a:rPr>
                        <a:t>月 </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関係者との協議を通じた状況整理</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- 7</a:t>
                      </a:r>
                      <a:r>
                        <a:rPr kumimoji="1" lang="ja-JP" altLang="en-US" sz="800" b="0" i="0" u="none" strike="noStrike" kern="1200" dirty="0">
                          <a:solidFill>
                            <a:schemeClr val="tx1"/>
                          </a:solidFill>
                          <a:effectLst/>
                          <a:latin typeface="+mj-ea"/>
                          <a:ea typeface="+mn-ea"/>
                          <a:cs typeface="+mn-cs"/>
                        </a:rPr>
                        <a:t>月</a:t>
                      </a:r>
                      <a:r>
                        <a:rPr kumimoji="1" lang="en-US" altLang="ja-JP" sz="800" b="0" i="0" u="none" strike="noStrike" kern="1200" dirty="0">
                          <a:solidFill>
                            <a:schemeClr val="tx1"/>
                          </a:solidFill>
                          <a:effectLst/>
                          <a:latin typeface="+mj-ea"/>
                          <a:ea typeface="+mn-ea"/>
                          <a:cs typeface="+mn-cs"/>
                        </a:rPr>
                        <a:t> </a:t>
                      </a:r>
                      <a:r>
                        <a:rPr kumimoji="1" lang="ja-JP" altLang="en-US" sz="800" b="0" i="0" u="none" strike="noStrike" kern="1200" dirty="0">
                          <a:solidFill>
                            <a:schemeClr val="tx1"/>
                          </a:solidFill>
                          <a:effectLst/>
                          <a:latin typeface="+mj-ea"/>
                          <a:ea typeface="+mn-ea"/>
                          <a:cs typeface="+mn-cs"/>
                        </a:rPr>
                        <a:t>シャトルバス就航の周知開始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- 8</a:t>
                      </a:r>
                      <a:r>
                        <a:rPr kumimoji="1" lang="ja-JP" altLang="en-US" sz="800" b="0" i="0" u="none" strike="noStrike" kern="1200" dirty="0">
                          <a:solidFill>
                            <a:schemeClr val="tx1"/>
                          </a:solidFill>
                          <a:effectLst/>
                          <a:latin typeface="+mj-ea"/>
                          <a:ea typeface="+mn-ea"/>
                          <a:cs typeface="+mn-cs"/>
                        </a:rPr>
                        <a:t>月 車体、運転士の確保、運行に係る許認可取得</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295896760"/>
                  </a:ext>
                </a:extLst>
              </a:tr>
              <a:tr h="212232">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rowSpan="4">
                  <a:txBody>
                    <a:bodyPr/>
                    <a:lstStyle/>
                    <a:p>
                      <a:pPr algn="ctr" fontAlgn="ctr"/>
                      <a:r>
                        <a:rPr lang="en-US" sz="1000" u="none" strike="noStrike">
                          <a:effectLst/>
                          <a:latin typeface="+mj-ea"/>
                          <a:ea typeface="+mj-ea"/>
                        </a:rPr>
                        <a:t>KPI</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j-ea"/>
                          <a:ea typeface="+mn-ea"/>
                          <a:cs typeface="+mn-cs"/>
                        </a:rPr>
                        <a:t>指標：</a:t>
                      </a:r>
                      <a:r>
                        <a:rPr lang="ja-JP" altLang="en-US" sz="1000" b="0" i="0" u="none" strike="noStrike" dirty="0">
                          <a:solidFill>
                            <a:srgbClr val="000000"/>
                          </a:solidFill>
                          <a:effectLst/>
                          <a:latin typeface="Yu Gothic UI" panose="020B0500000000000000" pitchFamily="50" charset="-128"/>
                          <a:ea typeface="Yu Gothic UI" panose="020B0500000000000000" pitchFamily="50" charset="-128"/>
                        </a:rPr>
                        <a:t>●時台の</a:t>
                      </a: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1000" b="0" i="0" u="none" strike="noStrike" dirty="0">
                          <a:solidFill>
                            <a:srgbClr val="000000"/>
                          </a:solidFill>
                          <a:effectLst/>
                          <a:latin typeface="Yu Gothic UI" panose="020B0500000000000000" pitchFamily="50" charset="-128"/>
                          <a:ea typeface="Yu Gothic UI" panose="020B0500000000000000" pitchFamily="50" charset="-128"/>
                        </a:rPr>
                        <a:t>線乗車率</a:t>
                      </a:r>
                      <a:endParaRPr kumimoji="1" lang="en-US" altLang="ja-JP" sz="1000" b="0" i="0" u="none" strike="noStrike" kern="1200" dirty="0">
                        <a:solidFill>
                          <a:srgbClr val="000000"/>
                        </a:solidFill>
                        <a:effectLst/>
                        <a:latin typeface="+mj-ea"/>
                        <a:ea typeface="+mn-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r h="3732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現状値（</a:t>
                      </a:r>
                      <a:r>
                        <a:rPr kumimoji="1" lang="en-US" altLang="ja-JP" sz="1000" b="0" i="0" u="none" strike="noStrike" kern="1200" dirty="0">
                          <a:solidFill>
                            <a:srgbClr val="000000"/>
                          </a:solidFill>
                          <a:effectLst/>
                          <a:latin typeface="+mj-ea"/>
                          <a:ea typeface="+mn-ea"/>
                          <a:cs typeface="+mn-cs"/>
                        </a:rPr>
                        <a:t>2024</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180%</a:t>
                      </a:r>
                      <a:r>
                        <a:rPr kumimoji="1" lang="ja-JP" altLang="en-US" sz="1000" b="0" i="0" u="none" strike="noStrike" kern="1200" dirty="0">
                          <a:solidFill>
                            <a:srgbClr val="000000"/>
                          </a:solidFill>
                          <a:effectLst/>
                          <a:latin typeface="+mj-ea"/>
                          <a:ea typeface="+mn-ea"/>
                          <a:cs typeface="+mn-cs"/>
                        </a:rPr>
                        <a:t>（</a:t>
                      </a:r>
                      <a:r>
                        <a:rPr kumimoji="1" lang="en-US" altLang="ja-JP" sz="1000" b="0" i="0" u="none" strike="noStrike" kern="1200" dirty="0">
                          <a:solidFill>
                            <a:srgbClr val="000000"/>
                          </a:solidFill>
                          <a:effectLst/>
                          <a:latin typeface="+mj-ea"/>
                          <a:ea typeface="+mn-ea"/>
                          <a:cs typeface="+mn-cs"/>
                        </a:rPr>
                        <a:t>2024</a:t>
                      </a:r>
                      <a:r>
                        <a:rPr kumimoji="1" lang="ja-JP" altLang="en-US" sz="1000" b="0" i="0" u="none" strike="noStrike" kern="1200" dirty="0">
                          <a:solidFill>
                            <a:srgbClr val="000000"/>
                          </a:solidFill>
                          <a:effectLst/>
                          <a:latin typeface="+mj-ea"/>
                          <a:ea typeface="+mn-ea"/>
                          <a:cs typeface="+mn-cs"/>
                        </a:rPr>
                        <a:t>年測定値）</a:t>
                      </a: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9059581"/>
                  </a:ext>
                </a:extLst>
              </a:tr>
              <a:tr h="212232">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a:txBody>
                    <a:bodyPr/>
                    <a:lstStyle/>
                    <a:p>
                      <a:r>
                        <a:rPr kumimoji="1" lang="ja-JP" altLang="en-US" sz="1000" b="0" i="0" u="none" strike="noStrike" kern="1200" dirty="0">
                          <a:solidFill>
                            <a:srgbClr val="000000"/>
                          </a:solidFill>
                          <a:effectLst/>
                          <a:latin typeface="+mj-ea"/>
                          <a:ea typeface="+mn-ea"/>
                          <a:cs typeface="+mn-cs"/>
                        </a:rPr>
                        <a:t>目標値（</a:t>
                      </a:r>
                      <a:r>
                        <a:rPr kumimoji="1" lang="en-US" altLang="ja-JP" sz="1000" b="0" i="0" u="none" strike="noStrike" kern="1200" dirty="0">
                          <a:solidFill>
                            <a:srgbClr val="000000"/>
                          </a:solidFill>
                          <a:effectLst/>
                          <a:latin typeface="+mj-ea"/>
                          <a:ea typeface="+mn-ea"/>
                          <a:cs typeface="+mn-cs"/>
                        </a:rPr>
                        <a:t>2025</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150%</a:t>
                      </a:r>
                      <a:endParaRPr kumimoji="1" lang="ja-JP" altLang="en-US" dirty="0"/>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本事業の選定理由</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1093625254"/>
                  </a:ext>
                </a:extLst>
              </a:tr>
              <a:tr h="42018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目標値（</a:t>
                      </a:r>
                      <a:r>
                        <a:rPr kumimoji="1" lang="en-US" altLang="ja-JP" sz="1000" b="0" i="0" u="none" strike="noStrike" kern="1200" dirty="0">
                          <a:solidFill>
                            <a:srgbClr val="000000"/>
                          </a:solidFill>
                          <a:effectLst/>
                          <a:latin typeface="+mj-ea"/>
                          <a:ea typeface="+mn-ea"/>
                          <a:cs typeface="+mn-cs"/>
                        </a:rPr>
                        <a:t>2027</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100%</a:t>
                      </a:r>
                      <a:endParaRPr kumimoji="1" lang="ja-JP" altLang="en-US" sz="1000" b="0" i="0" u="none" strike="noStrike" kern="1200" dirty="0">
                        <a:solidFill>
                          <a:srgbClr val="000000"/>
                        </a:solidFill>
                        <a:effectLst/>
                        <a:latin typeface="+mj-ea"/>
                        <a:ea typeface="+mj-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公共交通の混雑緩和、道路混雑の緩和に係る複数のアプローチ</a:t>
                      </a:r>
                      <a:r>
                        <a:rPr lang="ja-JP" altLang="en-US" sz="800" dirty="0"/>
                        <a:t>として本事業の他、</a:t>
                      </a:r>
                      <a:r>
                        <a:rPr lang="en-US" altLang="ja-JP" sz="800" dirty="0"/>
                        <a:t>XXXX</a:t>
                      </a:r>
                      <a:r>
                        <a:rPr lang="ja-JP" altLang="en-US" sz="800" dirty="0"/>
                        <a:t>線における輸送力の向上（増便、大型車両の導入等）交通規制の実施も検討したが、本事業を選定した理由は以下のとおりである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XXXX</a:t>
                      </a:r>
                      <a:r>
                        <a:rPr kumimoji="1" lang="ja-JP" altLang="en-US" sz="800" b="0" i="0" u="none" strike="noStrike" kern="1200" dirty="0">
                          <a:solidFill>
                            <a:schemeClr val="tx1"/>
                          </a:solidFill>
                          <a:effectLst/>
                          <a:latin typeface="+mj-ea"/>
                          <a:ea typeface="+mn-ea"/>
                          <a:cs typeface="+mn-cs"/>
                        </a:rPr>
                        <a:t>線の混雑緩和、レンタカーの流入抑制による道路混雑の緩和、また交通事故の</a:t>
                      </a:r>
                      <a:br>
                        <a:rPr kumimoji="1" lang="en-US" altLang="ja-JP" sz="800" b="0" i="0" u="none" strike="noStrike" kern="1200" dirty="0">
                          <a:solidFill>
                            <a:schemeClr val="tx1"/>
                          </a:solidFill>
                          <a:effectLst/>
                          <a:latin typeface="+mj-ea"/>
                          <a:ea typeface="+mn-ea"/>
                          <a:cs typeface="+mn-cs"/>
                        </a:rPr>
                      </a:br>
                      <a:r>
                        <a:rPr kumimoji="1" lang="ja-JP" altLang="en-US" sz="800" b="0" i="0" u="none" strike="noStrike" kern="1200" dirty="0">
                          <a:solidFill>
                            <a:schemeClr val="tx1"/>
                          </a:solidFill>
                          <a:effectLst/>
                          <a:latin typeface="+mj-ea"/>
                          <a:ea typeface="+mn-ea"/>
                          <a:cs typeface="+mn-cs"/>
                        </a:rPr>
                        <a:t>　  未然防止等、複合的な効果が見込まれる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a:t>
                      </a:r>
                      <a:r>
                        <a:rPr kumimoji="1" lang="ja-JP" altLang="en-US" sz="800" b="0" i="0" u="none" strike="noStrike" kern="1200" dirty="0">
                          <a:solidFill>
                            <a:schemeClr val="tx1"/>
                          </a:solidFill>
                          <a:effectLst/>
                          <a:latin typeface="+mj-ea"/>
                          <a:ea typeface="+mn-ea"/>
                          <a:cs typeface="+mn-cs"/>
                        </a:rPr>
                        <a:t>   </a:t>
                      </a:r>
                      <a:r>
                        <a:rPr kumimoji="1" lang="en-US" altLang="ja-JP" sz="800" b="0" i="0" u="none" strike="noStrike" kern="1200" dirty="0">
                          <a:solidFill>
                            <a:schemeClr val="tx1"/>
                          </a:solidFill>
                          <a:effectLst/>
                          <a:latin typeface="+mj-ea"/>
                          <a:ea typeface="+mn-ea"/>
                          <a:cs typeface="+mn-cs"/>
                        </a:rPr>
                        <a:t>-</a:t>
                      </a:r>
                      <a:r>
                        <a:rPr lang="ja-JP" altLang="en-US" sz="800" dirty="0"/>
                        <a:t>増便については、すでに最大限対応している。また、大型車両の導入等については繁閑</a:t>
                      </a:r>
                      <a:br>
                        <a:rPr lang="en-US" altLang="ja-JP" sz="800" dirty="0"/>
                      </a:br>
                      <a:r>
                        <a:rPr lang="ja-JP" altLang="en-US" sz="800" dirty="0"/>
                        <a:t>　   ギャップを視野に入れた際に対応が難しい。交通規制の実施については観光客数を抑制</a:t>
                      </a:r>
                      <a:br>
                        <a:rPr lang="en-US" altLang="ja-JP" sz="800" dirty="0"/>
                      </a:br>
                      <a:r>
                        <a:rPr lang="en-US" altLang="ja-JP" sz="800" dirty="0"/>
                        <a:t>       </a:t>
                      </a:r>
                      <a:r>
                        <a:rPr lang="ja-JP" altLang="en-US" sz="800" dirty="0"/>
                        <a:t>することで地域経済への裨益性が損なわれることから、観光客の利便性を向上しつつ</a:t>
                      </a:r>
                      <a:br>
                        <a:rPr lang="en-US" altLang="ja-JP" sz="800" dirty="0"/>
                      </a:br>
                      <a:r>
                        <a:rPr lang="ja-JP" altLang="en-US" sz="800" dirty="0"/>
                        <a:t>　   交通混雑の緩和を図るという点において高い効果が見込まれるため</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016947885"/>
                  </a:ext>
                </a:extLst>
              </a:tr>
              <a:tr h="607210">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algn="ctr" fontAlgn="ctr"/>
                      <a:r>
                        <a:rPr lang="ja-JP" altLang="en-US" sz="1000" b="0" i="0" u="none" strike="noStrike">
                          <a:solidFill>
                            <a:srgbClr val="000000"/>
                          </a:solidFill>
                          <a:effectLst/>
                          <a:latin typeface="+mj-ea"/>
                          <a:ea typeface="+mj-ea"/>
                        </a:rPr>
                        <a:t>実施場所</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rgbClr val="000000"/>
                          </a:solidFill>
                          <a:effectLst/>
                          <a:latin typeface="+mj-ea"/>
                          <a:ea typeface="+mn-ea"/>
                          <a:cs typeface="+mn-cs"/>
                        </a:rPr>
                        <a:t>ZZ</a:t>
                      </a:r>
                      <a:r>
                        <a:rPr kumimoji="1" lang="ja-JP" altLang="en-US" sz="1000" b="0" i="0" u="none" strike="noStrike" kern="1200" dirty="0">
                          <a:solidFill>
                            <a:srgbClr val="000000"/>
                          </a:solidFill>
                          <a:effectLst/>
                          <a:latin typeface="+mj-ea"/>
                          <a:ea typeface="+mn-ea"/>
                          <a:cs typeface="+mn-cs"/>
                        </a:rPr>
                        <a:t>空港　～　</a:t>
                      </a:r>
                      <a:r>
                        <a:rPr kumimoji="1" lang="en-US" altLang="ja-JP" sz="1000" b="0" i="0" u="none" strike="noStrike" kern="1200" dirty="0">
                          <a:solidFill>
                            <a:srgbClr val="000000"/>
                          </a:solidFill>
                          <a:effectLst/>
                          <a:latin typeface="+mj-ea"/>
                          <a:ea typeface="+mn-ea"/>
                          <a:cs typeface="+mn-cs"/>
                        </a:rPr>
                        <a:t>XXXX</a:t>
                      </a:r>
                      <a:r>
                        <a:rPr kumimoji="1" lang="ja-JP" altLang="en-US" sz="1000" b="0" i="0" u="none" strike="noStrike" kern="1200" dirty="0">
                          <a:solidFill>
                            <a:srgbClr val="000000"/>
                          </a:solidFill>
                          <a:effectLst/>
                          <a:latin typeface="+mj-ea"/>
                          <a:ea typeface="+mn-ea"/>
                          <a:cs typeface="+mn-cs"/>
                        </a:rPr>
                        <a:t>市</a:t>
                      </a:r>
                      <a:r>
                        <a:rPr kumimoji="1" lang="en-US" altLang="ja-JP" sz="1000" b="0" i="0" u="none" strike="noStrike" kern="1200" dirty="0">
                          <a:solidFill>
                            <a:srgbClr val="000000"/>
                          </a:solidFill>
                          <a:effectLst/>
                          <a:latin typeface="+mj-ea"/>
                          <a:ea typeface="+mn-ea"/>
                          <a:cs typeface="+mn-cs"/>
                        </a:rPr>
                        <a:t>XXXX</a:t>
                      </a:r>
                      <a:r>
                        <a:rPr kumimoji="1" lang="ja-JP" altLang="en-US" sz="1000" b="0" i="0" u="none" strike="noStrike" kern="1200" dirty="0">
                          <a:solidFill>
                            <a:srgbClr val="000000"/>
                          </a:solidFill>
                          <a:effectLst/>
                          <a:latin typeface="+mj-ea"/>
                          <a:ea typeface="+mn-ea"/>
                          <a:cs typeface="+mn-cs"/>
                        </a:rPr>
                        <a:t>駅前</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7617958"/>
                  </a:ext>
                </a:extLst>
              </a:tr>
              <a:tr h="20499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推進上のポイント</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9D9D9"/>
                    </a:solidFill>
                  </a:tcPr>
                </a:tc>
                <a:tc vMerge="1">
                  <a:txBody>
                    <a:bodyPr/>
                    <a:lstStyle/>
                    <a:p>
                      <a:endParaRPr kumimoji="1" lang="ja-JP" altLang="en-US"/>
                    </a:p>
                  </a:txBody>
                  <a:tcPr/>
                </a:tc>
                <a:extLst>
                  <a:ext uri="{0D108BD9-81ED-4DB2-BD59-A6C34878D82A}">
                    <a16:rowId xmlns:a16="http://schemas.microsoft.com/office/drawing/2014/main" val="3498385752"/>
                  </a:ext>
                </a:extLst>
              </a:tr>
              <a:tr h="225466">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最終的には実装を想定しているが、本格的な運航の前に、</a:t>
                      </a:r>
                      <a:r>
                        <a:rPr kumimoji="1" lang="en-US" altLang="ja-JP" sz="800" b="0" i="0" u="none" strike="noStrike" kern="1200" dirty="0">
                          <a:solidFill>
                            <a:schemeClr val="tx1"/>
                          </a:solidFill>
                          <a:effectLst/>
                          <a:latin typeface="+mj-ea"/>
                          <a:ea typeface="+mn-ea"/>
                          <a:cs typeface="+mn-cs"/>
                        </a:rPr>
                        <a:t>2025</a:t>
                      </a:r>
                      <a:r>
                        <a:rPr kumimoji="1" lang="ja-JP" altLang="en-US" sz="800" b="0" i="0" u="none" strike="noStrike" kern="1200" dirty="0">
                          <a:solidFill>
                            <a:schemeClr val="tx1"/>
                          </a:solidFill>
                          <a:effectLst/>
                          <a:latin typeface="+mj-ea"/>
                          <a:ea typeface="+mn-ea"/>
                          <a:cs typeface="+mn-cs"/>
                        </a:rPr>
                        <a:t>年</a:t>
                      </a:r>
                      <a:r>
                        <a:rPr kumimoji="1" lang="en-US" altLang="ja-JP" sz="800" b="0" i="0" u="none" strike="noStrike" kern="1200" dirty="0">
                          <a:solidFill>
                            <a:schemeClr val="tx1"/>
                          </a:solidFill>
                          <a:effectLst/>
                          <a:latin typeface="+mj-ea"/>
                          <a:ea typeface="+mn-ea"/>
                          <a:cs typeface="+mn-cs"/>
                        </a:rPr>
                        <a:t>9</a:t>
                      </a:r>
                      <a:r>
                        <a:rPr kumimoji="1" lang="ja-JP" altLang="en-US" sz="800" b="0" i="0" u="none" strike="noStrike" kern="1200" dirty="0">
                          <a:solidFill>
                            <a:schemeClr val="tx1"/>
                          </a:solidFill>
                          <a:effectLst/>
                          <a:latin typeface="+mj-ea"/>
                          <a:ea typeface="+mn-ea"/>
                          <a:cs typeface="+mn-cs"/>
                        </a:rPr>
                        <a:t>月～</a:t>
                      </a:r>
                      <a:r>
                        <a:rPr kumimoji="1" lang="en-US" altLang="ja-JP" sz="800" b="0" i="0" u="none" strike="noStrike" kern="1200" dirty="0">
                          <a:solidFill>
                            <a:schemeClr val="tx1"/>
                          </a:solidFill>
                          <a:effectLst/>
                          <a:latin typeface="+mj-ea"/>
                          <a:ea typeface="+mn-ea"/>
                          <a:cs typeface="+mn-cs"/>
                        </a:rPr>
                        <a:t>2026</a:t>
                      </a:r>
                      <a:r>
                        <a:rPr kumimoji="1" lang="ja-JP" altLang="en-US" sz="800" b="0" i="0" u="none" strike="noStrike" kern="1200" dirty="0">
                          <a:solidFill>
                            <a:schemeClr val="tx1"/>
                          </a:solidFill>
                          <a:effectLst/>
                          <a:latin typeface="+mj-ea"/>
                          <a:ea typeface="+mn-ea"/>
                          <a:cs typeface="+mn-cs"/>
                        </a:rPr>
                        <a:t>年</a:t>
                      </a:r>
                      <a:r>
                        <a:rPr kumimoji="1" lang="en-US" altLang="ja-JP" sz="800" b="0" i="0" u="none" strike="noStrike" kern="1200" dirty="0">
                          <a:solidFill>
                            <a:schemeClr val="tx1"/>
                          </a:solidFill>
                          <a:effectLst/>
                          <a:latin typeface="+mj-ea"/>
                          <a:ea typeface="+mn-ea"/>
                          <a:cs typeface="+mn-cs"/>
                        </a:rPr>
                        <a:t>1</a:t>
                      </a:r>
                      <a:r>
                        <a:rPr kumimoji="1" lang="ja-JP" altLang="en-US" sz="800" b="0" i="0" u="none" strike="noStrike" kern="1200" dirty="0">
                          <a:solidFill>
                            <a:schemeClr val="tx1"/>
                          </a:solidFill>
                          <a:effectLst/>
                          <a:latin typeface="+mj-ea"/>
                          <a:ea typeface="+mn-ea"/>
                          <a:cs typeface="+mn-cs"/>
                        </a:rPr>
                        <a:t>月の期間で実証する</a:t>
                      </a:r>
                      <a:endParaRPr kumimoji="1" lang="en-US" altLang="ja-JP" sz="800" b="0" i="0" u="none" strike="noStrike" kern="1200" dirty="0">
                        <a:solidFill>
                          <a:schemeClr val="tx1"/>
                        </a:solidFill>
                        <a:effectLst/>
                        <a:latin typeface="+mj-ea"/>
                        <a:ea typeface="+mn-ea"/>
                        <a:cs typeface="+mn-cs"/>
                      </a:endParaRPr>
                    </a:p>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その際にシャトルバス利用者数および</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線乗車率、道路混雑状況を踏まえた効果検証を実施した上で、協議会において効果を共有し、最終的な実装に向けた合意形成を図る</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2527750071"/>
                  </a:ext>
                </a:extLst>
              </a:tr>
              <a:tr h="431408">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期間</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補助事業実施期間： </a:t>
                      </a:r>
                      <a:r>
                        <a:rPr kumimoji="1" lang="en-US" altLang="ja-JP" sz="1000" b="0" i="0" u="none" strike="noStrike" kern="1200" dirty="0">
                          <a:solidFill>
                            <a:srgbClr val="000000"/>
                          </a:solidFill>
                          <a:effectLst/>
                          <a:latin typeface="+mj-ea"/>
                          <a:ea typeface="+mn-ea"/>
                          <a:cs typeface="+mn-cs"/>
                        </a:rPr>
                        <a:t>2025</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6</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2026</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2</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実証期間：</a:t>
                      </a:r>
                      <a:r>
                        <a:rPr kumimoji="1" lang="en-US" altLang="ja-JP" sz="1000" b="0" i="0" u="none" strike="noStrike" kern="1200" dirty="0">
                          <a:solidFill>
                            <a:srgbClr val="000000"/>
                          </a:solidFill>
                          <a:effectLst/>
                          <a:latin typeface="+mj-ea"/>
                          <a:ea typeface="+mn-ea"/>
                          <a:cs typeface="+mn-cs"/>
                        </a:rPr>
                        <a:t> 2025</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9</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2026</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1</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938660"/>
                  </a:ext>
                </a:extLst>
              </a:tr>
            </a:tbl>
          </a:graphicData>
        </a:graphic>
      </p:graphicFrame>
      <p:sp>
        <p:nvSpPr>
          <p:cNvPr id="24" name="正方形/長方形 23">
            <a:extLst>
              <a:ext uri="{FF2B5EF4-FFF2-40B4-BE49-F238E27FC236}">
                <a16:creationId xmlns:a16="http://schemas.microsoft.com/office/drawing/2014/main" id="{5CEB1F52-38C7-A19F-80FA-EA436DAC27E5}"/>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j-ea"/>
              <a:ea typeface="+mj-ea"/>
              <a:cs typeface="+mn-cs"/>
            </a:endParaRPr>
          </a:p>
        </p:txBody>
      </p:sp>
      <p:sp>
        <p:nvSpPr>
          <p:cNvPr id="11" name="正方形/長方形 10">
            <a:extLst>
              <a:ext uri="{FF2B5EF4-FFF2-40B4-BE49-F238E27FC236}">
                <a16:creationId xmlns:a16="http://schemas.microsoft.com/office/drawing/2014/main" id="{96D9C119-84B7-8013-B1E4-52A8794C860D}"/>
              </a:ext>
            </a:extLst>
          </p:cNvPr>
          <p:cNvSpPr/>
          <p:nvPr/>
        </p:nvSpPr>
        <p:spPr bwMode="gray">
          <a:xfrm>
            <a:off x="197618" y="1283760"/>
            <a:ext cx="4668296" cy="738074"/>
          </a:xfrm>
          <a:prstGeom prst="rect">
            <a:avLst/>
          </a:prstGeom>
          <a:solidFill>
            <a:schemeClr val="bg1"/>
          </a:solidFill>
          <a:ln w="19050" algn="ctr">
            <a:solidFill>
              <a:schemeClr val="bg1">
                <a:lumMod val="85000"/>
              </a:schemeClr>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fontAlgn="ctr"/>
            <a:r>
              <a:rPr lang="ja-JP" altLang="en-US" sz="1200" b="1" i="0" u="none" strike="noStrike" dirty="0">
                <a:solidFill>
                  <a:srgbClr val="000000"/>
                </a:solidFill>
                <a:effectLst/>
                <a:latin typeface="Yu Gothic UI" panose="020B0500000000000000" pitchFamily="50" charset="-128"/>
                <a:ea typeface="Yu Gothic UI" panose="020B0500000000000000" pitchFamily="50" charset="-128"/>
              </a:rPr>
              <a:t>公共交通（</a:t>
            </a:r>
            <a:r>
              <a:rPr lang="en-US" altLang="ja-JP" sz="1200" b="1"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1200" b="1" i="0" u="none" strike="noStrike" dirty="0">
                <a:solidFill>
                  <a:srgbClr val="000000"/>
                </a:solidFill>
                <a:effectLst/>
                <a:latin typeface="Yu Gothic UI" panose="020B0500000000000000" pitchFamily="50" charset="-128"/>
                <a:ea typeface="Yu Gothic UI" panose="020B0500000000000000" pitchFamily="50" charset="-128"/>
              </a:rPr>
              <a:t>線）の混雑緩和および道路混雑の緩和</a:t>
            </a:r>
          </a:p>
        </p:txBody>
      </p:sp>
      <p:sp>
        <p:nvSpPr>
          <p:cNvPr id="13" name="テキスト ボックス 12">
            <a:extLst>
              <a:ext uri="{FF2B5EF4-FFF2-40B4-BE49-F238E27FC236}">
                <a16:creationId xmlns:a16="http://schemas.microsoft.com/office/drawing/2014/main" id="{51ABCF18-6A50-AA62-CCA1-E3543085735E}"/>
              </a:ext>
            </a:extLst>
          </p:cNvPr>
          <p:cNvSpPr txBox="1"/>
          <p:nvPr/>
        </p:nvSpPr>
        <p:spPr bwMode="gray">
          <a:xfrm>
            <a:off x="191068" y="1054621"/>
            <a:ext cx="3598804"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事業目的（事業概要で記載した事業目的を記載）</a:t>
            </a:r>
          </a:p>
        </p:txBody>
      </p:sp>
      <p:sp>
        <p:nvSpPr>
          <p:cNvPr id="14" name="テキスト ボックス 13">
            <a:extLst>
              <a:ext uri="{FF2B5EF4-FFF2-40B4-BE49-F238E27FC236}">
                <a16:creationId xmlns:a16="http://schemas.microsoft.com/office/drawing/2014/main" id="{D09E21F6-8F47-F738-DA1D-6E81CD8D41AA}"/>
              </a:ext>
            </a:extLst>
          </p:cNvPr>
          <p:cNvSpPr txBox="1"/>
          <p:nvPr/>
        </p:nvSpPr>
        <p:spPr bwMode="gray">
          <a:xfrm>
            <a:off x="5028115" y="1054621"/>
            <a:ext cx="4654646"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a:t>
            </a:r>
            <a:r>
              <a:rPr kumimoji="1" lang="en-US" altLang="ja-JP" sz="1200" b="1" dirty="0">
                <a:solidFill>
                  <a:schemeClr val="accent2"/>
                </a:solidFill>
                <a:latin typeface="+mj-ea"/>
                <a:ea typeface="+mj-ea"/>
              </a:rPr>
              <a:t>KGI</a:t>
            </a:r>
            <a:r>
              <a:rPr kumimoji="1" lang="ja-JP" altLang="en-US" sz="1200" b="1" dirty="0">
                <a:solidFill>
                  <a:schemeClr val="accent2"/>
                </a:solidFill>
                <a:latin typeface="+mj-ea"/>
                <a:ea typeface="+mj-ea"/>
              </a:rPr>
              <a:t>（事業概要で記載した</a:t>
            </a:r>
            <a:r>
              <a:rPr kumimoji="1" lang="en-US" altLang="ja-JP" sz="1200" b="1" dirty="0">
                <a:solidFill>
                  <a:schemeClr val="accent2"/>
                </a:solidFill>
                <a:latin typeface="+mj-ea"/>
                <a:ea typeface="+mj-ea"/>
              </a:rPr>
              <a:t>KGI</a:t>
            </a:r>
            <a:r>
              <a:rPr kumimoji="1" lang="ja-JP" altLang="en-US" sz="1200" b="1" dirty="0">
                <a:solidFill>
                  <a:schemeClr val="accent2"/>
                </a:solidFill>
                <a:latin typeface="+mj-ea"/>
                <a:ea typeface="+mj-ea"/>
              </a:rPr>
              <a:t>を記載）</a:t>
            </a:r>
          </a:p>
        </p:txBody>
      </p:sp>
      <p:graphicFrame>
        <p:nvGraphicFramePr>
          <p:cNvPr id="3" name="表 2">
            <a:extLst>
              <a:ext uri="{FF2B5EF4-FFF2-40B4-BE49-F238E27FC236}">
                <a16:creationId xmlns:a16="http://schemas.microsoft.com/office/drawing/2014/main" id="{EE9F67CC-4C9C-1E7C-9A4B-77DB6B0827A3}"/>
              </a:ext>
            </a:extLst>
          </p:cNvPr>
          <p:cNvGraphicFramePr>
            <a:graphicFrameLocks noGrp="1"/>
          </p:cNvGraphicFramePr>
          <p:nvPr>
            <p:extLst>
              <p:ext uri="{D42A27DB-BD31-4B8C-83A1-F6EECF244321}">
                <p14:modId xmlns:p14="http://schemas.microsoft.com/office/powerpoint/2010/main" val="1621588885"/>
              </p:ext>
            </p:extLst>
          </p:nvPr>
        </p:nvGraphicFramePr>
        <p:xfrm>
          <a:off x="5040088" y="1290313"/>
          <a:ext cx="4654646" cy="738073"/>
        </p:xfrm>
        <a:graphic>
          <a:graphicData uri="http://schemas.openxmlformats.org/drawingml/2006/table">
            <a:tbl>
              <a:tblPr firstRow="1" bandRow="1">
                <a:tableStyleId>{5C22544A-7EE6-4342-B048-85BDC9FD1C3A}</a:tableStyleId>
              </a:tblPr>
              <a:tblGrid>
                <a:gridCol w="2226972">
                  <a:extLst>
                    <a:ext uri="{9D8B030D-6E8A-4147-A177-3AD203B41FA5}">
                      <a16:colId xmlns:a16="http://schemas.microsoft.com/office/drawing/2014/main" val="799764245"/>
                    </a:ext>
                  </a:extLst>
                </a:gridCol>
                <a:gridCol w="1266077">
                  <a:extLst>
                    <a:ext uri="{9D8B030D-6E8A-4147-A177-3AD203B41FA5}">
                      <a16:colId xmlns:a16="http://schemas.microsoft.com/office/drawing/2014/main" val="11572482"/>
                    </a:ext>
                  </a:extLst>
                </a:gridCol>
                <a:gridCol w="1161597">
                  <a:extLst>
                    <a:ext uri="{9D8B030D-6E8A-4147-A177-3AD203B41FA5}">
                      <a16:colId xmlns:a16="http://schemas.microsoft.com/office/drawing/2014/main" val="1419687965"/>
                    </a:ext>
                  </a:extLst>
                </a:gridCol>
              </a:tblGrid>
              <a:tr h="23555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en-US" altLang="ja-JP" sz="1000" b="1" dirty="0">
                          <a:latin typeface="+mj-ea"/>
                          <a:ea typeface="+mj-ea"/>
                        </a:rPr>
                        <a:t>XXXX</a:t>
                      </a:r>
                      <a:r>
                        <a:rPr kumimoji="1" lang="ja-JP" altLang="en-US" sz="1000" b="1" dirty="0">
                          <a:latin typeface="+mj-ea"/>
                          <a:ea typeface="+mj-ea"/>
                        </a:rPr>
                        <a:t>市の</a:t>
                      </a:r>
                      <a:r>
                        <a:rPr kumimoji="1" lang="zh-TW" altLang="en-US" sz="1000" b="1" dirty="0">
                          <a:latin typeface="+mj-ea"/>
                          <a:ea typeface="+mj-ea"/>
                        </a:rPr>
                        <a:t>通勤時間中位数</a:t>
                      </a:r>
                      <a:endParaRPr kumimoji="1" lang="en-US" altLang="ja-JP" sz="1000" b="1"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j-ea"/>
                          <a:ea typeface="+mj-ea"/>
                        </a:rPr>
                        <a:t>50</a:t>
                      </a:r>
                      <a:r>
                        <a:rPr kumimoji="1" lang="ja-JP" altLang="en-US" sz="1000" dirty="0">
                          <a:latin typeface="+mj-ea"/>
                          <a:ea typeface="+mj-ea"/>
                        </a:rPr>
                        <a:t>分（</a:t>
                      </a:r>
                      <a:r>
                        <a:rPr kumimoji="1" lang="en-US" altLang="ja-JP" sz="1000" dirty="0">
                          <a:latin typeface="+mj-ea"/>
                          <a:ea typeface="+mj-ea"/>
                        </a:rPr>
                        <a:t>2023</a:t>
                      </a:r>
                      <a:r>
                        <a:rPr kumimoji="1" lang="ja-JP" altLang="en-US" sz="1000" dirty="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dirty="0">
                          <a:latin typeface="+mj-ea"/>
                          <a:ea typeface="+mj-ea"/>
                        </a:rPr>
                        <a:t>40</a:t>
                      </a:r>
                      <a:r>
                        <a:rPr kumimoji="1" lang="ja-JP" altLang="en-US" sz="1000" dirty="0">
                          <a:latin typeface="+mj-ea"/>
                          <a:ea typeface="+mj-ea"/>
                        </a:rPr>
                        <a:t>分（</a:t>
                      </a:r>
                      <a:r>
                        <a:rPr kumimoji="1" lang="en-US" altLang="ja-JP" sz="1000" dirty="0">
                          <a:latin typeface="+mj-ea"/>
                          <a:ea typeface="+mj-ea"/>
                        </a:rPr>
                        <a:t>2028</a:t>
                      </a:r>
                      <a:r>
                        <a:rPr kumimoji="1" lang="ja-JP" altLang="en-US" sz="1000" dirty="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dirty="0">
                          <a:latin typeface="+mj-ea"/>
                          <a:ea typeface="+mj-ea"/>
                        </a:rPr>
                        <a:t>効果測定手法：住宅・土地統計調査</a:t>
                      </a:r>
                      <a:endParaRPr kumimoji="1" lang="ja-JP" altLang="en-US" sz="1000" b="0"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5" name="テキスト ボックス 4">
            <a:extLst>
              <a:ext uri="{FF2B5EF4-FFF2-40B4-BE49-F238E27FC236}">
                <a16:creationId xmlns:a16="http://schemas.microsoft.com/office/drawing/2014/main" id="{8FA96A57-4BB9-9EA5-A531-4CC03BC104E5}"/>
              </a:ext>
            </a:extLst>
          </p:cNvPr>
          <p:cNvSpPr txBox="1"/>
          <p:nvPr/>
        </p:nvSpPr>
        <p:spPr bwMode="gray">
          <a:xfrm>
            <a:off x="523895" y="412034"/>
            <a:ext cx="723333" cy="320492"/>
          </a:xfrm>
          <a:prstGeom prst="rect">
            <a:avLst/>
          </a:prstGeom>
        </p:spPr>
        <p:txBody>
          <a:bodyPr vert="horz" wrap="none" lIns="0" tIns="0" rIns="0" bIns="0" rtlCol="0" anchor="ctr">
            <a:noAutofit/>
          </a:bodyPr>
          <a:lstStyle/>
          <a:p>
            <a:pPr algn="l"/>
            <a:endParaRPr kumimoji="1" lang="ja-JP" altLang="en-US" sz="1400" b="1" dirty="0">
              <a:solidFill>
                <a:schemeClr val="tx1">
                  <a:lumMod val="75000"/>
                  <a:lumOff val="25000"/>
                </a:schemeClr>
              </a:solidFill>
              <a:latin typeface="+mj-ea"/>
              <a:ea typeface="+mj-ea"/>
            </a:endParaRPr>
          </a:p>
        </p:txBody>
      </p:sp>
      <p:grpSp>
        <p:nvGrpSpPr>
          <p:cNvPr id="16" name="グループ化 15">
            <a:extLst>
              <a:ext uri="{FF2B5EF4-FFF2-40B4-BE49-F238E27FC236}">
                <a16:creationId xmlns:a16="http://schemas.microsoft.com/office/drawing/2014/main" id="{E48C58DB-0927-B44C-D351-51ED4A861C6D}"/>
              </a:ext>
            </a:extLst>
          </p:cNvPr>
          <p:cNvGrpSpPr/>
          <p:nvPr/>
        </p:nvGrpSpPr>
        <p:grpSpPr>
          <a:xfrm>
            <a:off x="6796649" y="288887"/>
            <a:ext cx="2810576" cy="600894"/>
            <a:chOff x="6796649" y="512689"/>
            <a:chExt cx="2810576" cy="451460"/>
          </a:xfrm>
        </p:grpSpPr>
        <p:sp>
          <p:nvSpPr>
            <p:cNvPr id="8" name="四角形: 角を丸くする 7">
              <a:extLst>
                <a:ext uri="{FF2B5EF4-FFF2-40B4-BE49-F238E27FC236}">
                  <a16:creationId xmlns:a16="http://schemas.microsoft.com/office/drawing/2014/main" id="{470270C1-00D8-6C27-14A2-FAD951A05249}"/>
                </a:ext>
              </a:extLst>
            </p:cNvPr>
            <p:cNvSpPr/>
            <p:nvPr/>
          </p:nvSpPr>
          <p:spPr bwMode="gray">
            <a:xfrm>
              <a:off x="6796649" y="512689"/>
              <a:ext cx="2808000"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dirty="0">
                  <a:solidFill>
                    <a:prstClr val="black"/>
                  </a:solidFill>
                  <a:latin typeface="+mj-ea"/>
                  <a:ea typeface="+mj-ea"/>
                  <a:cs typeface="+mn-cs"/>
                </a:rPr>
                <a:t>補助対象経費</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a:t>
              </a:r>
              <a:r>
                <a:rPr kumimoji="1" lang="en-US" altLang="ja-JP" sz="1050" b="1" i="0" u="none" strike="noStrike" kern="1200" cap="none" spc="0" normalizeH="0" baseline="0" noProof="0" dirty="0">
                  <a:ln>
                    <a:noFill/>
                  </a:ln>
                  <a:solidFill>
                    <a:prstClr val="black"/>
                  </a:solidFill>
                  <a:effectLst/>
                  <a:uLnTx/>
                  <a:uFillTx/>
                  <a:latin typeface="+mj-ea"/>
                  <a:ea typeface="+mj-ea"/>
                  <a:cs typeface="+mn-cs"/>
                </a:rPr>
                <a:t>30,000,000 </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円</a:t>
              </a:r>
            </a:p>
          </p:txBody>
        </p:sp>
        <p:sp>
          <p:nvSpPr>
            <p:cNvPr id="17" name="四角形: 角を丸くする 16">
              <a:extLst>
                <a:ext uri="{FF2B5EF4-FFF2-40B4-BE49-F238E27FC236}">
                  <a16:creationId xmlns:a16="http://schemas.microsoft.com/office/drawing/2014/main" id="{CB0EC54C-6A03-8A46-4D1C-7ADE9F7EC66B}"/>
                </a:ext>
              </a:extLst>
            </p:cNvPr>
            <p:cNvSpPr/>
            <p:nvPr/>
          </p:nvSpPr>
          <p:spPr bwMode="gray">
            <a:xfrm>
              <a:off x="6799225" y="755884"/>
              <a:ext cx="2808000"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dirty="0">
                  <a:solidFill>
                    <a:prstClr val="black"/>
                  </a:solidFill>
                  <a:latin typeface="+mj-ea"/>
                  <a:ea typeface="+mj-ea"/>
                  <a:cs typeface="+mn-cs"/>
                </a:rPr>
                <a:t>申請補助金</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額：</a:t>
              </a:r>
              <a:r>
                <a:rPr kumimoji="1" lang="en-US" altLang="ja-JP" sz="1050" b="1" dirty="0">
                  <a:solidFill>
                    <a:prstClr val="black"/>
                  </a:solidFill>
                  <a:latin typeface="+mj-ea"/>
                  <a:ea typeface="+mj-ea"/>
                  <a:cs typeface="+mn-cs"/>
                </a:rPr>
                <a:t>15</a:t>
              </a:r>
              <a:r>
                <a:rPr kumimoji="1" lang="en-US" altLang="ja-JP" sz="1050" b="1" i="0" u="none" strike="noStrike" kern="1200" cap="none" spc="0" normalizeH="0" baseline="0" noProof="0" dirty="0">
                  <a:ln>
                    <a:noFill/>
                  </a:ln>
                  <a:solidFill>
                    <a:prstClr val="black"/>
                  </a:solidFill>
                  <a:effectLst/>
                  <a:uLnTx/>
                  <a:uFillTx/>
                  <a:latin typeface="+mj-ea"/>
                  <a:ea typeface="+mj-ea"/>
                  <a:cs typeface="+mn-cs"/>
                </a:rPr>
                <a:t>,000,000 </a:t>
              </a:r>
              <a:r>
                <a:rPr kumimoji="1" lang="ja-JP" altLang="en-US" sz="1050" b="1" i="0" u="none" strike="noStrike" kern="1200" cap="none" spc="0" normalizeH="0" baseline="0" noProof="0" dirty="0">
                  <a:ln>
                    <a:noFill/>
                  </a:ln>
                  <a:solidFill>
                    <a:prstClr val="black"/>
                  </a:solidFill>
                  <a:effectLst/>
                  <a:uLnTx/>
                  <a:uFillTx/>
                  <a:latin typeface="+mj-ea"/>
                  <a:ea typeface="+mj-ea"/>
                  <a:cs typeface="+mn-cs"/>
                </a:rPr>
                <a:t>円</a:t>
              </a:r>
            </a:p>
          </p:txBody>
        </p:sp>
      </p:grpSp>
      <p:grpSp>
        <p:nvGrpSpPr>
          <p:cNvPr id="27" name="グループ化 26">
            <a:extLst>
              <a:ext uri="{FF2B5EF4-FFF2-40B4-BE49-F238E27FC236}">
                <a16:creationId xmlns:a16="http://schemas.microsoft.com/office/drawing/2014/main" id="{3A91FEBB-29E2-F245-1A77-BD96F4A83DBE}"/>
              </a:ext>
            </a:extLst>
          </p:cNvPr>
          <p:cNvGrpSpPr/>
          <p:nvPr/>
        </p:nvGrpSpPr>
        <p:grpSpPr>
          <a:xfrm>
            <a:off x="8081339" y="4919762"/>
            <a:ext cx="1556562" cy="1376105"/>
            <a:chOff x="8225426" y="4914842"/>
            <a:chExt cx="1556562" cy="1376105"/>
          </a:xfrm>
        </p:grpSpPr>
        <p:sp>
          <p:nvSpPr>
            <p:cNvPr id="28" name="正方形/長方形 27">
              <a:extLst>
                <a:ext uri="{FF2B5EF4-FFF2-40B4-BE49-F238E27FC236}">
                  <a16:creationId xmlns:a16="http://schemas.microsoft.com/office/drawing/2014/main" id="{9EAA70AC-E7D4-3EAC-47E4-59C5A944943E}"/>
                </a:ext>
              </a:extLst>
            </p:cNvPr>
            <p:cNvSpPr/>
            <p:nvPr/>
          </p:nvSpPr>
          <p:spPr bwMode="gray">
            <a:xfrm>
              <a:off x="8225426" y="4914842"/>
              <a:ext cx="1556562" cy="1081879"/>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solidFill>
                    <a:prstClr val="black"/>
                  </a:solidFill>
                  <a:effectLst/>
                  <a:uLnTx/>
                  <a:uFillTx/>
                  <a:latin typeface="+mj-ea"/>
                  <a:ea typeface="+mj-ea"/>
                  <a:cs typeface="+mn-cs"/>
                </a:rPr>
                <a:t>写真</a:t>
              </a:r>
            </a:p>
          </p:txBody>
        </p:sp>
        <p:sp>
          <p:nvSpPr>
            <p:cNvPr id="29" name="テキスト ボックス 28">
              <a:extLst>
                <a:ext uri="{FF2B5EF4-FFF2-40B4-BE49-F238E27FC236}">
                  <a16:creationId xmlns:a16="http://schemas.microsoft.com/office/drawing/2014/main" id="{38DDF3D0-B932-F616-8AB3-BE0B1BB36583}"/>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dirty="0">
                  <a:solidFill>
                    <a:schemeClr val="tx1">
                      <a:lumMod val="75000"/>
                      <a:lumOff val="25000"/>
                    </a:schemeClr>
                  </a:solidFill>
                  <a:latin typeface="+mj-ea"/>
                  <a:ea typeface="+mj-ea"/>
                </a:rPr>
                <a:t>イメージ写真の説明</a:t>
              </a:r>
              <a:endParaRPr kumimoji="1" lang="en-US" altLang="ja-JP" sz="800" dirty="0">
                <a:solidFill>
                  <a:schemeClr val="tx1">
                    <a:lumMod val="75000"/>
                    <a:lumOff val="25000"/>
                  </a:schemeClr>
                </a:solidFill>
                <a:latin typeface="+mj-ea"/>
                <a:ea typeface="+mj-ea"/>
              </a:endParaRPr>
            </a:p>
            <a:p>
              <a:pPr algn="ctr"/>
              <a:r>
                <a:rPr kumimoji="1" lang="ja-JP" altLang="en-US" sz="800" dirty="0">
                  <a:solidFill>
                    <a:schemeClr val="tx1">
                      <a:lumMod val="75000"/>
                      <a:lumOff val="25000"/>
                    </a:schemeClr>
                  </a:solidFill>
                  <a:latin typeface="+mj-ea"/>
                  <a:ea typeface="+mj-ea"/>
                </a:rPr>
                <a:t>シャトルバス運行ルート図</a:t>
              </a:r>
            </a:p>
          </p:txBody>
        </p:sp>
      </p:grpSp>
      <p:sp>
        <p:nvSpPr>
          <p:cNvPr id="33" name="テキスト ボックス 32">
            <a:extLst>
              <a:ext uri="{FF2B5EF4-FFF2-40B4-BE49-F238E27FC236}">
                <a16:creationId xmlns:a16="http://schemas.microsoft.com/office/drawing/2014/main" id="{C5330D01-8AB6-C935-4668-CEC1D0B66101}"/>
              </a:ext>
            </a:extLst>
          </p:cNvPr>
          <p:cNvSpPr txBox="1"/>
          <p:nvPr/>
        </p:nvSpPr>
        <p:spPr bwMode="gray">
          <a:xfrm>
            <a:off x="191068" y="2039456"/>
            <a:ext cx="914400" cy="252000"/>
          </a:xfrm>
          <a:prstGeom prst="rect">
            <a:avLst/>
          </a:prstGeom>
        </p:spPr>
        <p:txBody>
          <a:bodyPr vert="horz" wrap="none" lIns="0" tIns="0" rIns="0" bIns="0" rtlCol="0" anchor="ctr">
            <a:noAutofit/>
          </a:bodyPr>
          <a:lstStyle/>
          <a:p>
            <a:pPr algn="l"/>
            <a:r>
              <a:rPr kumimoji="1" lang="ja-JP" altLang="en-US" sz="1200" b="1" dirty="0">
                <a:solidFill>
                  <a:schemeClr val="accent2"/>
                </a:solidFill>
                <a:latin typeface="+mj-ea"/>
                <a:ea typeface="+mj-ea"/>
              </a:rPr>
              <a:t>■ 補助事業</a:t>
            </a:r>
          </a:p>
        </p:txBody>
      </p:sp>
      <p:grpSp>
        <p:nvGrpSpPr>
          <p:cNvPr id="9" name="グループ化 8">
            <a:extLst>
              <a:ext uri="{FF2B5EF4-FFF2-40B4-BE49-F238E27FC236}">
                <a16:creationId xmlns:a16="http://schemas.microsoft.com/office/drawing/2014/main" id="{F9584A1B-9CE1-D887-6BE3-6B68442E3CB6}"/>
              </a:ext>
            </a:extLst>
          </p:cNvPr>
          <p:cNvGrpSpPr/>
          <p:nvPr/>
        </p:nvGrpSpPr>
        <p:grpSpPr>
          <a:xfrm>
            <a:off x="8081339" y="3468756"/>
            <a:ext cx="1556562" cy="1376105"/>
            <a:chOff x="8225426" y="4914842"/>
            <a:chExt cx="1556562" cy="1376105"/>
          </a:xfrm>
        </p:grpSpPr>
        <p:sp>
          <p:nvSpPr>
            <p:cNvPr id="10" name="正方形/長方形 9">
              <a:extLst>
                <a:ext uri="{FF2B5EF4-FFF2-40B4-BE49-F238E27FC236}">
                  <a16:creationId xmlns:a16="http://schemas.microsoft.com/office/drawing/2014/main" id="{9E811A0A-21FF-0569-2718-38F85E5EC1C7}"/>
                </a:ext>
              </a:extLst>
            </p:cNvPr>
            <p:cNvSpPr/>
            <p:nvPr/>
          </p:nvSpPr>
          <p:spPr bwMode="gray">
            <a:xfrm>
              <a:off x="8225426" y="4914842"/>
              <a:ext cx="1556562" cy="1081879"/>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solidFill>
                    <a:prstClr val="black"/>
                  </a:solidFill>
                  <a:effectLst/>
                  <a:uLnTx/>
                  <a:uFillTx/>
                  <a:latin typeface="+mj-ea"/>
                  <a:ea typeface="+mj-ea"/>
                  <a:cs typeface="+mn-cs"/>
                </a:rPr>
                <a:t>写真</a:t>
              </a:r>
            </a:p>
          </p:txBody>
        </p:sp>
        <p:sp>
          <p:nvSpPr>
            <p:cNvPr id="15" name="テキスト ボックス 14">
              <a:extLst>
                <a:ext uri="{FF2B5EF4-FFF2-40B4-BE49-F238E27FC236}">
                  <a16:creationId xmlns:a16="http://schemas.microsoft.com/office/drawing/2014/main" id="{602C4810-2D2D-F712-95A9-EA2978682A04}"/>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dirty="0">
                  <a:solidFill>
                    <a:schemeClr val="tx1">
                      <a:lumMod val="75000"/>
                      <a:lumOff val="25000"/>
                    </a:schemeClr>
                  </a:solidFill>
                  <a:latin typeface="+mj-ea"/>
                  <a:ea typeface="+mj-ea"/>
                </a:rPr>
                <a:t>イメージ写真の説明</a:t>
              </a:r>
              <a:endParaRPr kumimoji="1" lang="en-US" altLang="ja-JP" sz="800" dirty="0">
                <a:solidFill>
                  <a:schemeClr val="tx1">
                    <a:lumMod val="75000"/>
                    <a:lumOff val="25000"/>
                  </a:schemeClr>
                </a:solidFill>
                <a:latin typeface="+mj-ea"/>
                <a:ea typeface="+mj-ea"/>
              </a:endParaRPr>
            </a:p>
            <a:p>
              <a:pPr algn="ctr"/>
              <a:r>
                <a:rPr kumimoji="1" lang="ja-JP" altLang="en-US" sz="800" dirty="0">
                  <a:solidFill>
                    <a:schemeClr val="tx1">
                      <a:lumMod val="75000"/>
                      <a:lumOff val="25000"/>
                    </a:schemeClr>
                  </a:solidFill>
                  <a:latin typeface="+mj-ea"/>
                  <a:ea typeface="+mj-ea"/>
                </a:rPr>
                <a:t>道路混雑状況</a:t>
              </a:r>
            </a:p>
          </p:txBody>
        </p:sp>
      </p:grpSp>
      <p:sp>
        <p:nvSpPr>
          <p:cNvPr id="2" name="正方形/長方形 1">
            <a:extLst>
              <a:ext uri="{FF2B5EF4-FFF2-40B4-BE49-F238E27FC236}">
                <a16:creationId xmlns:a16="http://schemas.microsoft.com/office/drawing/2014/main" id="{E21BDCDE-9FA2-4623-F098-AC068E6EC4CF}"/>
              </a:ext>
            </a:extLst>
          </p:cNvPr>
          <p:cNvSpPr/>
          <p:nvPr/>
        </p:nvSpPr>
        <p:spPr bwMode="gray">
          <a:xfrm>
            <a:off x="-3298844" y="0"/>
            <a:ext cx="3198502" cy="100922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srgbClr val="C00000"/>
                </a:solidFill>
                <a:latin typeface="+mj-ea"/>
                <a:ea typeface="+mj-ea"/>
                <a:cs typeface="+mn-cs"/>
              </a:rPr>
              <a:t>補助対象事業者が、補助事業ごとに記載</a:t>
            </a:r>
            <a:r>
              <a:rPr kumimoji="1" lang="ja-JP" altLang="en-US" sz="1050" b="1" dirty="0">
                <a:solidFill>
                  <a:prstClr val="black"/>
                </a:solidFill>
                <a:latin typeface="+mj-ea"/>
                <a:ea typeface="+mj-ea"/>
                <a:cs typeface="+mn-cs"/>
              </a:rPr>
              <a:t>。同一の補助対象事業者が、補助事業を複数実施する場合、当該様式は、補助事業ごとに分けて提出する必要</a:t>
            </a:r>
            <a:endParaRPr kumimoji="1" lang="en-US" altLang="ja-JP" sz="1050" b="1" dirty="0">
              <a:solidFill>
                <a:prstClr val="black"/>
              </a:solidFill>
              <a:latin typeface="+mj-ea"/>
              <a:ea typeface="+mj-ea"/>
              <a:cs typeface="+mn-cs"/>
            </a:endParaRPr>
          </a:p>
        </p:txBody>
      </p:sp>
      <p:pic>
        <p:nvPicPr>
          <p:cNvPr id="20" name="図 19">
            <a:extLst>
              <a:ext uri="{FF2B5EF4-FFF2-40B4-BE49-F238E27FC236}">
                <a16:creationId xmlns:a16="http://schemas.microsoft.com/office/drawing/2014/main" id="{1ACEC19A-EAC8-DDD8-D549-779E233A99CA}"/>
              </a:ext>
            </a:extLst>
          </p:cNvPr>
          <p:cNvPicPr>
            <a:picLocks noChangeAspect="1"/>
          </p:cNvPicPr>
          <p:nvPr/>
        </p:nvPicPr>
        <p:blipFill rotWithShape="1">
          <a:blip r:embed="rId2"/>
          <a:srcRect l="940" t="7681" r="-940" b="4173"/>
          <a:stretch/>
        </p:blipFill>
        <p:spPr>
          <a:xfrm>
            <a:off x="-3519237" y="4410805"/>
            <a:ext cx="3519237" cy="2515377"/>
          </a:xfrm>
          <a:prstGeom prst="rect">
            <a:avLst/>
          </a:prstGeom>
        </p:spPr>
      </p:pic>
      <p:grpSp>
        <p:nvGrpSpPr>
          <p:cNvPr id="21" name="グループ化 20">
            <a:extLst>
              <a:ext uri="{FF2B5EF4-FFF2-40B4-BE49-F238E27FC236}">
                <a16:creationId xmlns:a16="http://schemas.microsoft.com/office/drawing/2014/main" id="{E42D7BDB-EDD7-7A3C-B809-93B071605CBE}"/>
              </a:ext>
            </a:extLst>
          </p:cNvPr>
          <p:cNvGrpSpPr/>
          <p:nvPr/>
        </p:nvGrpSpPr>
        <p:grpSpPr>
          <a:xfrm>
            <a:off x="-3215546" y="2082946"/>
            <a:ext cx="3664999" cy="1890263"/>
            <a:chOff x="11052461" y="684389"/>
            <a:chExt cx="3664999" cy="1890263"/>
          </a:xfrm>
        </p:grpSpPr>
        <p:sp>
          <p:nvSpPr>
            <p:cNvPr id="22" name="正方形/長方形 21">
              <a:extLst>
                <a:ext uri="{FF2B5EF4-FFF2-40B4-BE49-F238E27FC236}">
                  <a16:creationId xmlns:a16="http://schemas.microsoft.com/office/drawing/2014/main" id="{B97FDBF9-3996-899F-23EF-55774AED4EA0}"/>
                </a:ext>
              </a:extLst>
            </p:cNvPr>
            <p:cNvSpPr/>
            <p:nvPr/>
          </p:nvSpPr>
          <p:spPr bwMode="gray">
            <a:xfrm>
              <a:off x="11052461" y="684389"/>
              <a:ext cx="3198502" cy="189026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対応テーマを記入すること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・その他</a:t>
              </a: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a:t>
              </a:r>
            </a:p>
            <a:p>
              <a:pPr marL="354013" indent="-177800" defTabSz="990564" fontAlgn="auto">
                <a:lnSpc>
                  <a:spcPct val="120000"/>
                </a:lnSpc>
                <a:spcBef>
                  <a:spcPts val="0"/>
                </a:spcBef>
                <a:spcAft>
                  <a:spcPts val="0"/>
                </a:spcAft>
                <a:buSzPct val="100000"/>
                <a:tabLst>
                  <a:tab pos="354013" algn="l"/>
                </a:tabLst>
              </a:pP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	</a:t>
              </a: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該当するテーマがなかった場合、独自にテーマ名を設定の上で記載</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p:txBody>
        </p:sp>
        <p:cxnSp>
          <p:nvCxnSpPr>
            <p:cNvPr id="23" name="直線コネクタ 22">
              <a:extLst>
                <a:ext uri="{FF2B5EF4-FFF2-40B4-BE49-F238E27FC236}">
                  <a16:creationId xmlns:a16="http://schemas.microsoft.com/office/drawing/2014/main" id="{2045BBD8-09E4-1C60-49C8-1950ACE1ACE8}"/>
                </a:ext>
              </a:extLst>
            </p:cNvPr>
            <p:cNvCxnSpPr>
              <a:cxnSpLocks/>
              <a:endCxn id="22" idx="3"/>
            </p:cNvCxnSpPr>
            <p:nvPr/>
          </p:nvCxnSpPr>
          <p:spPr bwMode="gray">
            <a:xfrm flipH="1" flipV="1">
              <a:off x="14250963" y="1629521"/>
              <a:ext cx="466497" cy="37612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9" name="グループ化 18">
            <a:extLst>
              <a:ext uri="{FF2B5EF4-FFF2-40B4-BE49-F238E27FC236}">
                <a16:creationId xmlns:a16="http://schemas.microsoft.com/office/drawing/2014/main" id="{A1BDBCE8-9A1D-5644-FBC0-D941DD6AB96C}"/>
              </a:ext>
            </a:extLst>
          </p:cNvPr>
          <p:cNvGrpSpPr/>
          <p:nvPr/>
        </p:nvGrpSpPr>
        <p:grpSpPr>
          <a:xfrm>
            <a:off x="7295884" y="-628651"/>
            <a:ext cx="2608891" cy="911712"/>
            <a:chOff x="10116512" y="308031"/>
            <a:chExt cx="2608891" cy="911712"/>
          </a:xfrm>
        </p:grpSpPr>
        <p:sp>
          <p:nvSpPr>
            <p:cNvPr id="25" name="正方形/長方形 24">
              <a:extLst>
                <a:ext uri="{FF2B5EF4-FFF2-40B4-BE49-F238E27FC236}">
                  <a16:creationId xmlns:a16="http://schemas.microsoft.com/office/drawing/2014/main" id="{A3A35C6B-0701-8706-2AFF-4D3E890ED500}"/>
                </a:ext>
              </a:extLst>
            </p:cNvPr>
            <p:cNvSpPr/>
            <p:nvPr/>
          </p:nvSpPr>
          <p:spPr bwMode="gray">
            <a:xfrm>
              <a:off x="10116512" y="308031"/>
              <a:ext cx="2608891" cy="54029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当該補助事業の補助対象経費、</a:t>
              </a:r>
              <a:br>
                <a:rPr kumimoji="1" lang="en-US" altLang="ja-JP" sz="1050" b="1" dirty="0">
                  <a:solidFill>
                    <a:prstClr val="black"/>
                  </a:solidFill>
                  <a:latin typeface="+mj-ea"/>
                  <a:ea typeface="+mj-ea"/>
                  <a:cs typeface="+mn-cs"/>
                </a:rPr>
              </a:br>
              <a:r>
                <a:rPr kumimoji="1" lang="ja-JP" altLang="en-US" sz="1050" b="1" dirty="0">
                  <a:solidFill>
                    <a:prstClr val="black"/>
                  </a:solidFill>
                  <a:latin typeface="+mj-ea"/>
                  <a:ea typeface="+mj-ea"/>
                  <a:cs typeface="+mn-cs"/>
                </a:rPr>
                <a:t>補助金額を記載</a:t>
              </a:r>
              <a:endParaRPr kumimoji="1" lang="en-US" altLang="ja-JP" sz="1050" b="1" dirty="0">
                <a:solidFill>
                  <a:prstClr val="black"/>
                </a:solidFill>
                <a:latin typeface="+mj-ea"/>
                <a:ea typeface="+mj-ea"/>
                <a:cs typeface="+mn-cs"/>
              </a:endParaRPr>
            </a:p>
          </p:txBody>
        </p:sp>
        <p:cxnSp>
          <p:nvCxnSpPr>
            <p:cNvPr id="26" name="直線コネクタ 25">
              <a:extLst>
                <a:ext uri="{FF2B5EF4-FFF2-40B4-BE49-F238E27FC236}">
                  <a16:creationId xmlns:a16="http://schemas.microsoft.com/office/drawing/2014/main" id="{BC7F1E9D-D2D3-1AA9-BD13-4459C3C340FC}"/>
                </a:ext>
              </a:extLst>
            </p:cNvPr>
            <p:cNvCxnSpPr>
              <a:cxnSpLocks/>
            </p:cNvCxnSpPr>
            <p:nvPr/>
          </p:nvCxnSpPr>
          <p:spPr bwMode="gray">
            <a:xfrm flipH="1" flipV="1">
              <a:off x="10555958" y="827892"/>
              <a:ext cx="411629" cy="39185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1" name="正方形/長方形 30">
            <a:extLst>
              <a:ext uri="{FF2B5EF4-FFF2-40B4-BE49-F238E27FC236}">
                <a16:creationId xmlns:a16="http://schemas.microsoft.com/office/drawing/2014/main" id="{C004AAC4-2D27-1D5A-E76C-3AB034D16E87}"/>
              </a:ext>
            </a:extLst>
          </p:cNvPr>
          <p:cNvSpPr/>
          <p:nvPr/>
        </p:nvSpPr>
        <p:spPr bwMode="gray">
          <a:xfrm>
            <a:off x="-3305473" y="1311929"/>
            <a:ext cx="3198502" cy="65375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事業概要の記載内容と整合させること</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同様の事業概要に紐づく場合は、同様の内容を共通して記載</a:t>
            </a:r>
            <a:endParaRPr kumimoji="1" lang="en-US" altLang="ja-JP" sz="1050" b="1" dirty="0">
              <a:solidFill>
                <a:prstClr val="black"/>
              </a:solidFill>
              <a:latin typeface="+mj-ea"/>
              <a:ea typeface="+mj-ea"/>
              <a:cs typeface="+mn-cs"/>
            </a:endParaRPr>
          </a:p>
        </p:txBody>
      </p:sp>
      <p:cxnSp>
        <p:nvCxnSpPr>
          <p:cNvPr id="32" name="直線コネクタ 31">
            <a:extLst>
              <a:ext uri="{FF2B5EF4-FFF2-40B4-BE49-F238E27FC236}">
                <a16:creationId xmlns:a16="http://schemas.microsoft.com/office/drawing/2014/main" id="{A5E1B497-94D5-3465-445F-B3A58ACE3940}"/>
              </a:ext>
            </a:extLst>
          </p:cNvPr>
          <p:cNvCxnSpPr>
            <a:cxnSpLocks/>
            <a:endCxn id="31" idx="3"/>
          </p:cNvCxnSpPr>
          <p:nvPr/>
        </p:nvCxnSpPr>
        <p:spPr bwMode="gray">
          <a:xfrm flipH="1">
            <a:off x="-106971" y="1435777"/>
            <a:ext cx="318236" cy="20302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B4F5264-B6B6-CB8F-8EB9-24835674A8AE}"/>
              </a:ext>
            </a:extLst>
          </p:cNvPr>
          <p:cNvSpPr txBox="1"/>
          <p:nvPr/>
        </p:nvSpPr>
        <p:spPr bwMode="gray">
          <a:xfrm>
            <a:off x="523895" y="412034"/>
            <a:ext cx="723333" cy="320492"/>
          </a:xfrm>
          <a:prstGeom prst="rect">
            <a:avLst/>
          </a:prstGeom>
        </p:spPr>
        <p:txBody>
          <a:bodyPr vert="horz" wrap="none" lIns="0" tIns="0" rIns="0" bIns="0" rtlCol="0" anchor="ctr">
            <a:noAutofit/>
          </a:bodyPr>
          <a:lstStyle/>
          <a:p>
            <a:pPr algn="l"/>
            <a:endParaRPr kumimoji="1" lang="ja-JP" altLang="en-US" sz="1400" b="1" dirty="0">
              <a:solidFill>
                <a:schemeClr val="tx1">
                  <a:lumMod val="75000"/>
                  <a:lumOff val="25000"/>
                </a:schemeClr>
              </a:solidFill>
              <a:latin typeface="+mj-ea"/>
              <a:ea typeface="+mj-ea"/>
            </a:endParaRPr>
          </a:p>
        </p:txBody>
      </p:sp>
      <p:sp>
        <p:nvSpPr>
          <p:cNvPr id="36" name="テキスト ボックス 35">
            <a:extLst>
              <a:ext uri="{FF2B5EF4-FFF2-40B4-BE49-F238E27FC236}">
                <a16:creationId xmlns:a16="http://schemas.microsoft.com/office/drawing/2014/main" id="{514E0382-22CB-46F6-E493-E9818583F74E}"/>
              </a:ext>
            </a:extLst>
          </p:cNvPr>
          <p:cNvSpPr txBox="1"/>
          <p:nvPr/>
        </p:nvSpPr>
        <p:spPr bwMode="gray">
          <a:xfrm>
            <a:off x="310025" y="198893"/>
            <a:ext cx="2497142" cy="180909"/>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050" b="1" dirty="0">
                <a:solidFill>
                  <a:schemeClr val="bg1"/>
                </a:solidFill>
                <a:latin typeface="+mj-ea"/>
                <a:ea typeface="+mj-ea"/>
              </a:rPr>
              <a:t>【</a:t>
            </a:r>
            <a:r>
              <a:rPr kumimoji="1" lang="ja-JP" altLang="en-US" sz="1050" b="1" dirty="0">
                <a:solidFill>
                  <a:schemeClr val="bg1"/>
                </a:solidFill>
                <a:latin typeface="+mj-ea"/>
                <a:ea typeface="+mj-ea"/>
              </a:rPr>
              <a:t>実証・個別型</a:t>
            </a:r>
            <a:r>
              <a:rPr kumimoji="1" lang="en-US" altLang="ja-JP" sz="1050" b="1" dirty="0">
                <a:solidFill>
                  <a:schemeClr val="bg1"/>
                </a:solidFill>
                <a:latin typeface="+mj-ea"/>
                <a:ea typeface="+mj-ea"/>
              </a:rPr>
              <a:t>】 </a:t>
            </a:r>
            <a:r>
              <a:rPr kumimoji="1" lang="ja-JP" altLang="en-US" sz="1050" b="1" dirty="0">
                <a:solidFill>
                  <a:schemeClr val="bg1"/>
                </a:solidFill>
                <a:latin typeface="+mj-ea"/>
                <a:ea typeface="+mj-ea"/>
              </a:rPr>
              <a:t>様式</a:t>
            </a:r>
            <a:r>
              <a:rPr kumimoji="1" lang="en-US" altLang="ja-JP" sz="1050" b="1" dirty="0">
                <a:solidFill>
                  <a:schemeClr val="bg1"/>
                </a:solidFill>
                <a:latin typeface="+mj-ea"/>
                <a:ea typeface="+mj-ea"/>
              </a:rPr>
              <a:t>3_</a:t>
            </a:r>
            <a:r>
              <a:rPr kumimoji="1" lang="ja-JP" altLang="en-US" sz="1050" b="1" dirty="0">
                <a:solidFill>
                  <a:schemeClr val="bg1"/>
                </a:solidFill>
                <a:latin typeface="+mj-ea"/>
                <a:ea typeface="+mj-ea"/>
              </a:rPr>
              <a:t>補助事業計画</a:t>
            </a:r>
            <a:endParaRPr kumimoji="1" lang="en-US" altLang="ja-JP" sz="1050" b="1" dirty="0">
              <a:solidFill>
                <a:schemeClr val="bg1"/>
              </a:solidFill>
              <a:latin typeface="+mj-ea"/>
              <a:ea typeface="+mj-ea"/>
            </a:endParaRPr>
          </a:p>
        </p:txBody>
      </p:sp>
      <p:sp>
        <p:nvSpPr>
          <p:cNvPr id="38" name="テキスト ボックス 37">
            <a:extLst>
              <a:ext uri="{FF2B5EF4-FFF2-40B4-BE49-F238E27FC236}">
                <a16:creationId xmlns:a16="http://schemas.microsoft.com/office/drawing/2014/main" id="{9A835F82-2744-3C67-91A2-69BE414CD606}"/>
              </a:ext>
            </a:extLst>
          </p:cNvPr>
          <p:cNvSpPr txBox="1"/>
          <p:nvPr/>
        </p:nvSpPr>
        <p:spPr bwMode="gray">
          <a:xfrm>
            <a:off x="513237" y="737573"/>
            <a:ext cx="5845999" cy="240790"/>
          </a:xfrm>
          <a:prstGeom prst="rect">
            <a:avLst/>
          </a:prstGeom>
        </p:spPr>
        <p:txBody>
          <a:bodyPr vert="horz" wrap="none" lIns="0" tIns="0" rIns="0" bIns="0" rtlCol="0" anchor="ctr">
            <a:noAutofit/>
          </a:bodyPr>
          <a:lstStyle/>
          <a:p>
            <a:pPr algn="l"/>
            <a:r>
              <a:rPr kumimoji="1" lang="ja-JP" altLang="en-US" sz="1400" b="1" dirty="0">
                <a:solidFill>
                  <a:schemeClr val="tx1">
                    <a:lumMod val="75000"/>
                    <a:lumOff val="25000"/>
                  </a:schemeClr>
                </a:solidFill>
                <a:latin typeface="+mj-ea"/>
                <a:ea typeface="+mj-ea"/>
              </a:rPr>
              <a:t>補助対象事業者：</a:t>
            </a:r>
            <a:r>
              <a:rPr kumimoji="1" lang="en-US" altLang="ja-JP" sz="1400" b="1" dirty="0">
                <a:solidFill>
                  <a:schemeClr val="tx1">
                    <a:lumMod val="75000"/>
                    <a:lumOff val="25000"/>
                  </a:schemeClr>
                </a:solidFill>
                <a:latin typeface="+mj-ea"/>
                <a:ea typeface="+mj-ea"/>
              </a:rPr>
              <a:t> XXX</a:t>
            </a:r>
            <a:r>
              <a:rPr kumimoji="1" lang="ja-JP" altLang="en-US" sz="1400" b="1" dirty="0">
                <a:solidFill>
                  <a:schemeClr val="tx1">
                    <a:lumMod val="75000"/>
                    <a:lumOff val="25000"/>
                  </a:schemeClr>
                </a:solidFill>
                <a:latin typeface="+mj-ea"/>
                <a:ea typeface="+mj-ea"/>
              </a:rPr>
              <a:t>交通株式会社</a:t>
            </a:r>
            <a:endParaRPr kumimoji="1" lang="en-US" altLang="ja-JP" sz="1400" b="1" dirty="0">
              <a:solidFill>
                <a:schemeClr val="tx1">
                  <a:lumMod val="75000"/>
                  <a:lumOff val="25000"/>
                </a:schemeClr>
              </a:solidFill>
              <a:latin typeface="+mj-ea"/>
              <a:ea typeface="+mj-ea"/>
            </a:endParaRPr>
          </a:p>
        </p:txBody>
      </p:sp>
      <p:sp>
        <p:nvSpPr>
          <p:cNvPr id="39" name="テキスト ボックス 38">
            <a:extLst>
              <a:ext uri="{FF2B5EF4-FFF2-40B4-BE49-F238E27FC236}">
                <a16:creationId xmlns:a16="http://schemas.microsoft.com/office/drawing/2014/main" id="{1DCB4E86-3C73-31C8-20B9-786F8FE6EEA7}"/>
              </a:ext>
            </a:extLst>
          </p:cNvPr>
          <p:cNvSpPr txBox="1"/>
          <p:nvPr/>
        </p:nvSpPr>
        <p:spPr bwMode="gray">
          <a:xfrm>
            <a:off x="517315" y="415222"/>
            <a:ext cx="3978485" cy="320492"/>
          </a:xfrm>
          <a:prstGeom prst="rect">
            <a:avLst/>
          </a:prstGeom>
        </p:spPr>
        <p:txBody>
          <a:bodyPr vert="horz" wrap="none" lIns="0" tIns="0" rIns="0" bIns="0" rtlCol="0" anchor="ctr">
            <a:noAutofit/>
          </a:bodyPr>
          <a:lstStyle/>
          <a:p>
            <a:pPr algn="l"/>
            <a:r>
              <a:rPr kumimoji="1" lang="ja-JP" altLang="en-US" sz="1000" b="1" dirty="0">
                <a:solidFill>
                  <a:schemeClr val="tx1">
                    <a:lumMod val="75000"/>
                    <a:lumOff val="25000"/>
                  </a:schemeClr>
                </a:solidFill>
                <a:latin typeface="+mj-ea"/>
                <a:ea typeface="+mj-ea"/>
              </a:rPr>
              <a:t>申請主体：</a:t>
            </a:r>
            <a:r>
              <a:rPr kumimoji="1" lang="en-US" altLang="ja-JP" sz="1000" b="1" dirty="0">
                <a:solidFill>
                  <a:schemeClr val="tx1">
                    <a:lumMod val="75000"/>
                    <a:lumOff val="25000"/>
                  </a:schemeClr>
                </a:solidFill>
                <a:latin typeface="+mj-ea"/>
                <a:ea typeface="+mj-ea"/>
              </a:rPr>
              <a:t> XXX</a:t>
            </a:r>
            <a:r>
              <a:rPr kumimoji="1" lang="ja-JP" altLang="en-US" sz="1000" b="1" dirty="0">
                <a:solidFill>
                  <a:schemeClr val="tx1">
                    <a:lumMod val="75000"/>
                    <a:lumOff val="25000"/>
                  </a:schemeClr>
                </a:solidFill>
                <a:latin typeface="+mj-ea"/>
                <a:ea typeface="+mj-ea"/>
              </a:rPr>
              <a:t>交通株式会社｜対象地域：</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県</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市</a:t>
            </a:r>
            <a:r>
              <a:rPr kumimoji="1" lang="en-US" altLang="ja-JP" sz="1000" b="1" dirty="0">
                <a:solidFill>
                  <a:schemeClr val="tx1">
                    <a:lumMod val="75000"/>
                    <a:lumOff val="25000"/>
                  </a:schemeClr>
                </a:solidFill>
                <a:latin typeface="+mj-ea"/>
                <a:ea typeface="+mj-ea"/>
              </a:rPr>
              <a:t>XXXX</a:t>
            </a:r>
            <a:r>
              <a:rPr kumimoji="1" lang="ja-JP" altLang="en-US" sz="1000" b="1" dirty="0">
                <a:solidFill>
                  <a:schemeClr val="tx1">
                    <a:lumMod val="75000"/>
                    <a:lumOff val="25000"/>
                  </a:schemeClr>
                </a:solidFill>
                <a:latin typeface="+mj-ea"/>
                <a:ea typeface="+mj-ea"/>
              </a:rPr>
              <a:t>エリア</a:t>
            </a:r>
            <a:endParaRPr kumimoji="1" lang="en-US" altLang="ja-JP" sz="1000" b="1" dirty="0">
              <a:solidFill>
                <a:schemeClr val="tx1">
                  <a:lumMod val="75000"/>
                  <a:lumOff val="25000"/>
                </a:schemeClr>
              </a:solidFill>
              <a:latin typeface="+mj-ea"/>
              <a:ea typeface="+mj-ea"/>
            </a:endParaRPr>
          </a:p>
          <a:p>
            <a:pPr algn="l"/>
            <a:r>
              <a:rPr kumimoji="1" lang="ja-JP" altLang="en-US" sz="1000" b="1" dirty="0">
                <a:solidFill>
                  <a:schemeClr val="tx1">
                    <a:lumMod val="75000"/>
                    <a:lumOff val="25000"/>
                  </a:schemeClr>
                </a:solidFill>
                <a:latin typeface="+mj-ea"/>
                <a:ea typeface="+mj-ea"/>
                <a:cs typeface="Arial"/>
              </a:rPr>
              <a:t>事業計画名：</a:t>
            </a:r>
            <a:r>
              <a:rPr kumimoji="1" lang="en-US" altLang="ja-JP" sz="1000" b="1" dirty="0">
                <a:solidFill>
                  <a:schemeClr val="tx1">
                    <a:lumMod val="75000"/>
                    <a:lumOff val="25000"/>
                  </a:schemeClr>
                </a:solidFill>
                <a:latin typeface="+mj-ea"/>
                <a:ea typeface="+mj-ea"/>
              </a:rPr>
              <a:t> XX</a:t>
            </a:r>
            <a:r>
              <a:rPr kumimoji="1" lang="ja-JP" altLang="en-US" sz="1000" b="1" dirty="0">
                <a:solidFill>
                  <a:schemeClr val="tx1">
                    <a:lumMod val="75000"/>
                    <a:lumOff val="25000"/>
                  </a:schemeClr>
                </a:solidFill>
                <a:latin typeface="+mj-ea"/>
                <a:ea typeface="+mj-ea"/>
              </a:rPr>
              <a:t>地区における公共交通の混雑緩和および道路混雑の緩和事業</a:t>
            </a:r>
            <a:endParaRPr kumimoji="1" lang="ja-JP" altLang="en-US" sz="1000" b="1" dirty="0">
              <a:solidFill>
                <a:schemeClr val="tx1">
                  <a:lumMod val="75000"/>
                  <a:lumOff val="25000"/>
                </a:schemeClr>
              </a:solidFill>
              <a:latin typeface="+mj-ea"/>
              <a:ea typeface="+mj-ea"/>
              <a:cs typeface="Arial"/>
            </a:endParaRPr>
          </a:p>
        </p:txBody>
      </p:sp>
      <p:sp>
        <p:nvSpPr>
          <p:cNvPr id="34" name="正方形/長方形 33">
            <a:extLst>
              <a:ext uri="{FF2B5EF4-FFF2-40B4-BE49-F238E27FC236}">
                <a16:creationId xmlns:a16="http://schemas.microsoft.com/office/drawing/2014/main" id="{BFEA3325-D606-FEC0-B3AB-0A936EBAD9BC}"/>
              </a:ext>
            </a:extLst>
          </p:cNvPr>
          <p:cNvSpPr/>
          <p:nvPr/>
        </p:nvSpPr>
        <p:spPr bwMode="gray">
          <a:xfrm>
            <a:off x="130357" y="-244442"/>
            <a:ext cx="2608891" cy="464530"/>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2000" b="1" dirty="0">
                <a:solidFill>
                  <a:schemeClr val="bg1"/>
                </a:solidFill>
                <a:latin typeface="Yu Gothic UI" panose="020B0500000000000000" pitchFamily="50" charset="-128"/>
                <a:ea typeface="Yu Gothic UI" panose="020B0500000000000000" pitchFamily="50" charset="-128"/>
              </a:rPr>
              <a:t>記入例・留意事項</a:t>
            </a:r>
          </a:p>
        </p:txBody>
      </p:sp>
      <p:sp>
        <p:nvSpPr>
          <p:cNvPr id="6" name="正方形/長方形 5">
            <a:extLst>
              <a:ext uri="{FF2B5EF4-FFF2-40B4-BE49-F238E27FC236}">
                <a16:creationId xmlns:a16="http://schemas.microsoft.com/office/drawing/2014/main" id="{88388197-6FA4-1042-3A6D-5EA59399A7FE}"/>
              </a:ext>
            </a:extLst>
          </p:cNvPr>
          <p:cNvSpPr/>
          <p:nvPr/>
        </p:nvSpPr>
        <p:spPr bwMode="gray">
          <a:xfrm>
            <a:off x="6276567" y="1692759"/>
            <a:ext cx="3438365" cy="158822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050" b="1" dirty="0">
                <a:solidFill>
                  <a:prstClr val="black"/>
                </a:solidFill>
                <a:latin typeface="+mj-ea"/>
                <a:ea typeface="+mj-ea"/>
                <a:cs typeface="+mn-cs"/>
              </a:rPr>
              <a:t>以下の内容を踏まえて記載すること</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補助事業の具体的な内容</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補助事業を効果的・効率的に進めるポイント</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srgbClr val="C00000"/>
                </a:solidFill>
                <a:latin typeface="+mj-ea"/>
                <a:ea typeface="+mj-ea"/>
                <a:cs typeface="+mn-cs"/>
              </a:rPr>
              <a:t>なぜ課題解決のために、その打ち手が有効であると考えたのか、その理由（複数の取組を検討した場合は、今回実施する取組を選択した理由）</a:t>
            </a:r>
            <a:endParaRPr kumimoji="1" lang="en-US" altLang="ja-JP" sz="1050" b="1" dirty="0">
              <a:solidFill>
                <a:prstClr val="black"/>
              </a:solidFill>
              <a:latin typeface="+mj-ea"/>
              <a:ea typeface="+mj-ea"/>
              <a:cs typeface="+mn-cs"/>
            </a:endParaRPr>
          </a:p>
        </p:txBody>
      </p:sp>
      <p:sp>
        <p:nvSpPr>
          <p:cNvPr id="30" name="正方形/長方形 29">
            <a:extLst>
              <a:ext uri="{FF2B5EF4-FFF2-40B4-BE49-F238E27FC236}">
                <a16:creationId xmlns:a16="http://schemas.microsoft.com/office/drawing/2014/main" id="{7ECAC8BB-77B9-799D-1AB6-8C2943CEBB65}"/>
              </a:ext>
            </a:extLst>
          </p:cNvPr>
          <p:cNvSpPr/>
          <p:nvPr/>
        </p:nvSpPr>
        <p:spPr bwMode="gray">
          <a:xfrm>
            <a:off x="-3172408" y="4417350"/>
            <a:ext cx="3055326" cy="174608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資料「</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KGI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設定の考え方」を参考に、補助事業の内容に即して、各補助事業の成果を測る</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を設定すること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事業内容を示す指標に留まらず、事業成果を示す指標とすること）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を達成することで、</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に到達する（各補助事業の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は</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を達成するための中間目標となる）よう留意すること</a:t>
            </a:r>
            <a:endPar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mj-ea"/>
                <a:ea typeface="+mj-ea"/>
                <a:cs typeface="+mn-cs"/>
              </a:rPr>
              <a:t>単年度で目指す目標値、</a:t>
            </a:r>
            <a:r>
              <a:rPr kumimoji="1" lang="en-US" altLang="ja-JP" sz="1050" b="1" dirty="0">
                <a:solidFill>
                  <a:prstClr val="black"/>
                </a:solidFill>
                <a:latin typeface="+mj-ea"/>
                <a:ea typeface="+mj-ea"/>
                <a:cs typeface="+mn-cs"/>
              </a:rPr>
              <a:t>KGI</a:t>
            </a:r>
            <a:r>
              <a:rPr kumimoji="1" lang="ja-JP" altLang="en-US" sz="1050" b="1" dirty="0">
                <a:solidFill>
                  <a:prstClr val="black"/>
                </a:solidFill>
                <a:latin typeface="+mj-ea"/>
                <a:ea typeface="+mj-ea"/>
                <a:cs typeface="+mn-cs"/>
              </a:rPr>
              <a:t>達成に向けて中期で目指す目標値の双方を記載</a:t>
            </a:r>
            <a:endParaRPr kumimoji="1" lang="en-US" altLang="ja-JP" sz="1050" b="1" dirty="0">
              <a:solidFill>
                <a:prstClr val="black"/>
              </a:solidFill>
              <a:latin typeface="+mj-ea"/>
              <a:ea typeface="+mj-ea"/>
              <a:cs typeface="+mn-cs"/>
            </a:endParaRPr>
          </a:p>
        </p:txBody>
      </p:sp>
      <p:cxnSp>
        <p:nvCxnSpPr>
          <p:cNvPr id="37" name="直線コネクタ 36">
            <a:extLst>
              <a:ext uri="{FF2B5EF4-FFF2-40B4-BE49-F238E27FC236}">
                <a16:creationId xmlns:a16="http://schemas.microsoft.com/office/drawing/2014/main" id="{8541BF3B-056D-F4E3-A4BA-D0261C42CDB0}"/>
              </a:ext>
            </a:extLst>
          </p:cNvPr>
          <p:cNvCxnSpPr>
            <a:cxnSpLocks/>
            <a:endCxn id="30" idx="3"/>
          </p:cNvCxnSpPr>
          <p:nvPr/>
        </p:nvCxnSpPr>
        <p:spPr bwMode="gray">
          <a:xfrm flipH="1">
            <a:off x="-117082" y="4550635"/>
            <a:ext cx="640977" cy="73975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8853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niina">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nchor="ctr">
        <a:noAutofit/>
      </a:bodyPr>
      <a:lstStyle>
        <a:defPPr algn="l">
          <a:defRPr sz="1200" dirty="0" smtClean="0">
            <a:solidFill>
              <a:schemeClr val="tx1">
                <a:lumMod val="75000"/>
                <a:lumOff val="25000"/>
              </a:schemeClr>
            </a:solidFill>
            <a:latin typeface="+mj-ea"/>
            <a:ea typeface="+mj-ea"/>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CC0A52-EA69-4BF9-96DB-9F46F5F407A6}">
  <ds:schemaRefs>
    <ds:schemaRef ds:uri="http://schemas.openxmlformats.org/package/2006/metadata/core-properties"/>
    <ds:schemaRef ds:uri="http://purl.org/dc/dcmitype/"/>
    <ds:schemaRef ds:uri="http://www.w3.org/XML/1998/namespace"/>
    <ds:schemaRef ds:uri="http://purl.org/dc/terms/"/>
    <ds:schemaRef ds:uri="http://schemas.microsoft.com/office/2006/documentManagement/types"/>
    <ds:schemaRef ds:uri="http://schemas.microsoft.com/office/2006/metadata/properties"/>
    <ds:schemaRef ds:uri="http://schemas.microsoft.com/office/infopath/2007/PartnerControls"/>
    <ds:schemaRef ds:uri="696c315d-fd52-4ee6-a281-cf8a4c3da848"/>
    <ds:schemaRef ds:uri="7ba5315f-df62-43e7-9278-e63b66b73b81"/>
    <ds:schemaRef ds:uri="http://purl.org/dc/elements/1.1/"/>
  </ds:schemaRefs>
</ds:datastoreItem>
</file>

<file path=customXml/itemProps2.xml><?xml version="1.0" encoding="utf-8"?>
<ds:datastoreItem xmlns:ds="http://schemas.openxmlformats.org/officeDocument/2006/customXml" ds:itemID="{2E8AC604-0DFC-4F28-BB6E-6E30B29D62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6c315d-fd52-4ee6-a281-cf8a4c3da848"/>
    <ds:schemaRef ds:uri="7ba5315f-df62-43e7-9278-e63b66b73b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204E742-BF38-4F4E-97F6-BF86234C4CB2}">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0</TotalTime>
  <Words>1194</Words>
  <Application>Microsoft Office PowerPoint</Application>
  <PresentationFormat>A4 210 x 297 mm</PresentationFormat>
  <Paragraphs>125</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Yu Gothic UI</vt:lpstr>
      <vt:lpstr>Arial</vt:lpstr>
      <vt:lpstr>Calibri</vt:lpstr>
      <vt:lpstr>Calibri Light</vt:lpstr>
      <vt:lpstr>Verdana</vt:lpstr>
      <vt:lpstr>Wingdings</vt:lpstr>
      <vt:lpstr>DT Template_A4_J_202201</vt:lpstr>
      <vt:lpstr>think-cell スライド</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keywords/>
  <dc:description/>
  <cp:lastModifiedBy/>
  <cp:revision>1</cp:revision>
  <dcterms:created xsi:type="dcterms:W3CDTF">2025-02-13T11:26:57Z</dcterms:created>
  <dcterms:modified xsi:type="dcterms:W3CDTF">2025-05-09T05:07:39Z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2025-02-13T11:27:06Z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9e311014-844e-45bf-ba55-96576dfd1f75</vt:lpwstr>
  </property>
  <property fmtid="{D5CDD505-2E9C-101B-9397-08002B2CF9AE}" pid="8" name="MSIP_Label_ea60d57e-af5b-4752-ac57-3e4f28ca11dc_ContentBits">
    <vt:lpwstr>0</vt:lpwstr>
  </property>
  <property fmtid="{D5CDD505-2E9C-101B-9397-08002B2CF9AE}" pid="9" name="MSIP_Label_ef683064-e914-40cc-b246-2b5927a3a354_Enabled">
    <vt:lpwstr>true</vt:lpwstr>
  </property>
  <property fmtid="{D5CDD505-2E9C-101B-9397-08002B2CF9AE}" pid="10" name="MSIP_Label_ef683064-e914-40cc-b246-2b5927a3a354_ActionId">
    <vt:lpwstr>0d7465c8-7c63-4dd6-87b4-f1733ec11ff5</vt:lpwstr>
  </property>
  <property fmtid="{D5CDD505-2E9C-101B-9397-08002B2CF9AE}" pid="11" name="MediaServiceImageTags">
    <vt:lpwstr/>
  </property>
  <property fmtid="{D5CDD505-2E9C-101B-9397-08002B2CF9AE}" pid="12" name="ContentTypeId">
    <vt:lpwstr>0x01010049F05E10C4A60A44996A845E1755B5BC</vt:lpwstr>
  </property>
  <property fmtid="{D5CDD505-2E9C-101B-9397-08002B2CF9AE}" pid="13" name="MSIP_Label_ef683064-e914-40cc-b246-2b5927a3a354_SetDate">
    <vt:lpwstr>2025-02-05T05:07:32Z</vt:lpwstr>
  </property>
  <property fmtid="{D5CDD505-2E9C-101B-9397-08002B2CF9AE}" pid="14" name="MSIP_Label_ef683064-e914-40cc-b246-2b5927a3a354_SiteId">
    <vt:lpwstr>a629ef32-67ba-47a6-8eb3-ec43935644fc</vt:lpwstr>
  </property>
  <property fmtid="{D5CDD505-2E9C-101B-9397-08002B2CF9AE}" pid="15" name="MSIP_Label_ef683064-e914-40cc-b246-2b5927a3a354_Method">
    <vt:lpwstr>Privileged</vt:lpwstr>
  </property>
  <property fmtid="{D5CDD505-2E9C-101B-9397-08002B2CF9AE}" pid="16" name="MSIP_Label_ef683064-e914-40cc-b246-2b5927a3a354_ContentBits">
    <vt:lpwstr>0</vt:lpwstr>
  </property>
  <property fmtid="{D5CDD505-2E9C-101B-9397-08002B2CF9AE}" pid="17" name="MSIP_Label_ef683064-e914-40cc-b246-2b5927a3a354_Name">
    <vt:lpwstr>ef683064-e914-40cc-b246-2b5927a3a354</vt:lpwstr>
  </property>
</Properties>
</file>